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8" r:id="rId3"/>
    <p:sldId id="257" r:id="rId4"/>
    <p:sldId id="337" r:id="rId5"/>
    <p:sldId id="308" r:id="rId6"/>
    <p:sldId id="261" r:id="rId7"/>
    <p:sldId id="262" r:id="rId8"/>
    <p:sldId id="322" r:id="rId9"/>
    <p:sldId id="323" r:id="rId10"/>
    <p:sldId id="324" r:id="rId11"/>
    <p:sldId id="277" r:id="rId12"/>
    <p:sldId id="266" r:id="rId13"/>
    <p:sldId id="267" r:id="rId14"/>
    <p:sldId id="268" r:id="rId15"/>
    <p:sldId id="269" r:id="rId16"/>
    <p:sldId id="271" r:id="rId17"/>
    <p:sldId id="321" r:id="rId18"/>
    <p:sldId id="276" r:id="rId19"/>
    <p:sldId id="320" r:id="rId20"/>
    <p:sldId id="274" r:id="rId21"/>
    <p:sldId id="298" r:id="rId22"/>
    <p:sldId id="299" r:id="rId23"/>
    <p:sldId id="344" r:id="rId24"/>
    <p:sldId id="339" r:id="rId25"/>
    <p:sldId id="293" r:id="rId26"/>
    <p:sldId id="340" r:id="rId27"/>
    <p:sldId id="347" r:id="rId28"/>
    <p:sldId id="333" r:id="rId29"/>
    <p:sldId id="332" r:id="rId30"/>
    <p:sldId id="310" r:id="rId31"/>
    <p:sldId id="319" r:id="rId32"/>
    <p:sldId id="280" r:id="rId33"/>
    <p:sldId id="296" r:id="rId34"/>
    <p:sldId id="341" r:id="rId35"/>
    <p:sldId id="285" r:id="rId36"/>
    <p:sldId id="342" r:id="rId37"/>
    <p:sldId id="348" r:id="rId38"/>
    <p:sldId id="343" r:id="rId39"/>
    <p:sldId id="284" r:id="rId40"/>
    <p:sldId id="288" r:id="rId41"/>
    <p:sldId id="325" r:id="rId42"/>
    <p:sldId id="289" r:id="rId43"/>
    <p:sldId id="306" r:id="rId44"/>
    <p:sldId id="307" r:id="rId45"/>
    <p:sldId id="331" r:id="rId46"/>
    <p:sldId id="326" r:id="rId47"/>
    <p:sldId id="327" r:id="rId48"/>
    <p:sldId id="316" r:id="rId49"/>
    <p:sldId id="345" r:id="rId50"/>
    <p:sldId id="328" r:id="rId51"/>
    <p:sldId id="346" r:id="rId52"/>
    <p:sldId id="294" r:id="rId53"/>
    <p:sldId id="329" r:id="rId54"/>
    <p:sldId id="336" r:id="rId5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6A2100-E0D2-F26C-CC43-8F21ACE055D2}" name="Keys, Dionte L" initials="KDL" userId="S::dlkeys@iu.edu::ab4dd5bc-8e2d-4c92-9a72-067242d3d34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er, Kelley Michelle" initials="FKM" lastIdx="57" clrIdx="0">
    <p:extLst>
      <p:ext uri="{19B8F6BF-5375-455C-9EA6-DF929625EA0E}">
        <p15:presenceInfo xmlns:p15="http://schemas.microsoft.com/office/powerpoint/2012/main" userId="S-1-5-21-1085031214-1292428093-527237240-219034" providerId="AD"/>
      </p:ext>
    </p:extLst>
  </p:cmAuthor>
  <p:cmAuthor id="2" name="Vetor, Ashley Nicole" initials="ANV" lastIdx="7" clrIdx="1">
    <p:extLst>
      <p:ext uri="{19B8F6BF-5375-455C-9EA6-DF929625EA0E}">
        <p15:presenceInfo xmlns:p15="http://schemas.microsoft.com/office/powerpoint/2012/main" userId="Vetor, Ashley Nicole" providerId="None"/>
      </p:ext>
    </p:extLst>
  </p:cmAuthor>
  <p:cmAuthor id="3" name="Wilmes, Kristi" initials="WK" lastIdx="36" clrIdx="2">
    <p:extLst>
      <p:ext uri="{19B8F6BF-5375-455C-9EA6-DF929625EA0E}">
        <p15:presenceInfo xmlns:p15="http://schemas.microsoft.com/office/powerpoint/2012/main" userId="S-1-5-21-1085031214-1292428093-527237240-1732269" providerId="AD"/>
      </p:ext>
    </p:extLst>
  </p:cmAuthor>
  <p:cmAuthor id="4" name="Mitchell, Colleen M" initials="MCM" lastIdx="4" clrIdx="3">
    <p:extLst>
      <p:ext uri="{19B8F6BF-5375-455C-9EA6-DF929625EA0E}">
        <p15:presenceInfo xmlns:p15="http://schemas.microsoft.com/office/powerpoint/2012/main" userId="S-1-5-21-1085031214-1292428093-527237240-841011" providerId="AD"/>
      </p:ext>
    </p:extLst>
  </p:cmAuthor>
  <p:cmAuthor id="5" name="Faber, Kelley Michelle" initials="FKM [2]" lastIdx="11" clrIdx="4">
    <p:extLst>
      <p:ext uri="{19B8F6BF-5375-455C-9EA6-DF929625EA0E}">
        <p15:presenceInfo xmlns:p15="http://schemas.microsoft.com/office/powerpoint/2012/main" userId="S::kelfaber@iu.edu::644517be-458c-4382-a4ab-9359e1ef189e" providerId="AD"/>
      </p:ext>
    </p:extLst>
  </p:cmAuthor>
  <p:cmAuthor id="6" name="Lacy, Kaci" initials="LK" lastIdx="8" clrIdx="5">
    <p:extLst>
      <p:ext uri="{19B8F6BF-5375-455C-9EA6-DF929625EA0E}">
        <p15:presenceInfo xmlns:p15="http://schemas.microsoft.com/office/powerpoint/2012/main" userId="S::lacy@iu.edu::2943b719-c385-4b09-bfdf-f8a76ac61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7FF"/>
    <a:srgbClr val="C44FFF"/>
    <a:srgbClr val="FFB7B7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156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40215D7-C073-48A4-9745-0F775BFB07E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B829C7E-B95E-4DAB-A115-3B36B428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C1FA393-380D-4849-B172-EF23C5C4EA50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75052AF-EEBA-44D4-8B82-67D6A937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Appendix F      Plasma and Buffy Coat Preparation (10mL Purple Top Tube)</a:t>
            </a:r>
          </a:p>
        </p:txBody>
      </p:sp>
    </p:spTree>
    <p:extLst>
      <p:ext uri="{BB962C8B-B14F-4D97-AF65-F5344CB8AC3E}">
        <p14:creationId xmlns:p14="http://schemas.microsoft.com/office/powerpoint/2010/main" val="197713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 IN NEW CRYOBOX FOR MICRONICS?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samples are sent frozen vs ambient??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photos: pending decision on </a:t>
            </a:r>
            <a:r>
              <a:rPr lang="en-US" dirty="0" err="1"/>
              <a:t>micronic</a:t>
            </a:r>
            <a:r>
              <a:rPr lang="en-US" dirty="0"/>
              <a:t> </a:t>
            </a:r>
            <a:r>
              <a:rPr lang="en-US" dirty="0" err="1"/>
              <a:t>cryobox</a:t>
            </a:r>
            <a:r>
              <a:rPr lang="en-US" dirty="0"/>
              <a:t> or original</a:t>
            </a:r>
            <a:r>
              <a:rPr lang="en-US" baseline="0" dirty="0"/>
              <a:t> </a:t>
            </a:r>
            <a:r>
              <a:rPr lang="en-US" baseline="0" dirty="0" err="1"/>
              <a:t>cryobox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9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98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4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SAMPLE TYPES?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6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new photo of </a:t>
            </a:r>
            <a:r>
              <a:rPr lang="en-US" baseline="0" dirty="0" err="1"/>
              <a:t>micronic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accurate for the </a:t>
            </a:r>
            <a:r>
              <a:rPr lang="en-US" dirty="0" err="1"/>
              <a:t>micronic</a:t>
            </a:r>
            <a:r>
              <a:rPr lang="en-US" dirty="0"/>
              <a:t> tubes?  ADD EXAMPLE OF collection tube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if all needed for this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9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3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8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5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7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0DC-395D-4D6C-9FB3-BF7F4316ABA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uits.iu.edu/surveys/?s=8EWH7JPPRTAWJWD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dlkeys@iupu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ncrad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kits.iu.edu/up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hazmat.dot.gov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s://ncrad.org/holiday_closures.html" TargetMode="External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s://ncrad.org/friday_blood_draws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dlkeys@iupu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ncrad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dcap.uits.iu.edu/surveys/?s=8EWH7JPPRTAWJWD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2772" y="5556587"/>
            <a:ext cx="1185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Urine, Stool, and Blood-Based Biospecimen Training Slides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195F0-C217-46E5-BEB2-1D52F51AF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1056" r="10295" b="23871"/>
          <a:stretch/>
        </p:blipFill>
        <p:spPr bwMode="auto">
          <a:xfrm>
            <a:off x="2735846" y="410670"/>
            <a:ext cx="3672307" cy="21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54C62E6-BB49-4309-8832-00841BC8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993" y="2837792"/>
            <a:ext cx="7267903" cy="2367919"/>
          </a:xfrm>
        </p:spPr>
        <p:txBody>
          <a:bodyPr>
            <a:normAutofit/>
          </a:bodyPr>
          <a:lstStyle/>
          <a:p>
            <a:r>
              <a:rPr lang="en-US" sz="1500" dirty="0"/>
              <a:t>A Clinical Trial to Evaluate the Effect of </a:t>
            </a:r>
            <a:r>
              <a:rPr lang="en-US" sz="1500" dirty="0" err="1"/>
              <a:t>Equol</a:t>
            </a:r>
            <a:r>
              <a:rPr lang="en-US" sz="1500" dirty="0"/>
              <a:t>, a Dietary Supplement, on Arterial Stiffness, Small Vessel Disease in the Brain and Cognitive Decline in Healthy Volunteers – Phase 2</a:t>
            </a:r>
          </a:p>
          <a:p>
            <a:r>
              <a:rPr lang="en-US" sz="1500" dirty="0"/>
              <a:t>(ACE)</a:t>
            </a:r>
          </a:p>
          <a:p>
            <a:r>
              <a:rPr lang="en-US" sz="1500" dirty="0"/>
              <a:t>&amp;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The National Centralized Repository for Alzheimer’s Disease and Related Dementias (NCRAD)</a:t>
            </a:r>
          </a:p>
        </p:txBody>
      </p:sp>
    </p:spTree>
    <p:extLst>
      <p:ext uri="{BB962C8B-B14F-4D97-AF65-F5344CB8AC3E}">
        <p14:creationId xmlns:p14="http://schemas.microsoft.com/office/powerpoint/2010/main" val="148275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9750D8-B607-56A3-E91A-7E74247ED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8" y="943690"/>
            <a:ext cx="5120268" cy="5632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30" y="0"/>
            <a:ext cx="4179570" cy="986473"/>
          </a:xfrm>
        </p:spPr>
        <p:txBody>
          <a:bodyPr/>
          <a:lstStyle/>
          <a:p>
            <a:r>
              <a:rPr lang="en-US" b="1" u="sng" dirty="0"/>
              <a:t>Study Visit Kits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8340" y="943690"/>
            <a:ext cx="3143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Indicate the quantity needed of each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selected, kit components of the chosen kit will appear at the bottom of the screen (Pictured)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“Submit” to turn in your request.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IU staff will notify you that your request has been received and address any issues.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**Note: You can order more than one type of kit in a single kit request**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6D8DAB-236B-6AA1-769F-75456B13F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744" y="1043060"/>
            <a:ext cx="1970524" cy="413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18E09-EBCB-EC06-6AEB-D9DC1CA78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05732">
            <a:off x="2546811" y="3795917"/>
            <a:ext cx="3892636" cy="5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Each site will be responsible for ordering kits (labels included) and maintaining supplies on site for scheduled participants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To order, sites will use the Indiana University online kit ordering module: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2"/>
              </a:rPr>
              <a:t>kits.iu.edu/ACE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u="sng" dirty="0">
              <a:latin typeface="Lato" panose="020F0502020204030203" pitchFamily="34" charset="0"/>
            </a:endParaRPr>
          </a:p>
          <a:p>
            <a:r>
              <a:rPr lang="en-US" dirty="0"/>
              <a:t>Allow a minimum of </a:t>
            </a:r>
            <a:r>
              <a:rPr lang="en-US" b="1" dirty="0"/>
              <a:t>2-3 weeks </a:t>
            </a:r>
            <a:r>
              <a:rPr lang="en-US" dirty="0"/>
              <a:t>for your order to be processed and delivered.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NCRAD Kit Request Module: </a:t>
            </a:r>
            <a:br>
              <a:rPr lang="en-US" b="1" u="sng" dirty="0"/>
            </a:br>
            <a:r>
              <a:rPr lang="en-US" b="1" u="sng" dirty="0"/>
              <a:t>When It Must be Used</a:t>
            </a:r>
          </a:p>
        </p:txBody>
      </p:sp>
    </p:spTree>
    <p:extLst>
      <p:ext uri="{BB962C8B-B14F-4D97-AF65-F5344CB8AC3E}">
        <p14:creationId xmlns:p14="http://schemas.microsoft.com/office/powerpoint/2010/main" val="23266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607106"/>
            <a:ext cx="7772400" cy="2387600"/>
          </a:xfrm>
        </p:spPr>
        <p:txBody>
          <a:bodyPr/>
          <a:lstStyle/>
          <a:p>
            <a:r>
              <a:rPr lang="en-US" b="1" dirty="0"/>
              <a:t>Specimen Labels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36" y="5217309"/>
            <a:ext cx="1484325" cy="8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9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49580"/>
            <a:ext cx="8229600" cy="1143000"/>
          </a:xfrm>
        </p:spPr>
        <p:txBody>
          <a:bodyPr/>
          <a:lstStyle/>
          <a:p>
            <a:pPr algn="ctr"/>
            <a:r>
              <a:rPr lang="en-US" b="1" u="sng" dirty="0"/>
              <a:t>Label Type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813560"/>
            <a:ext cx="762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Kit Number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PTID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Collection Tube and Aliquot Tube Labels</a:t>
            </a:r>
          </a:p>
          <a:p>
            <a:pPr lvl="1"/>
            <a:r>
              <a:rPr lang="en-US" dirty="0"/>
              <a:t>Differ by specimen type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4101" y="277261"/>
            <a:ext cx="7886700" cy="1325563"/>
          </a:xfrm>
        </p:spPr>
        <p:txBody>
          <a:bodyPr/>
          <a:lstStyle/>
          <a:p>
            <a:r>
              <a:rPr lang="en-US" b="1" u="sng" dirty="0"/>
              <a:t>Kit Number Labels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221480" y="1743011"/>
            <a:ext cx="4724400" cy="3597952"/>
          </a:xfrm>
        </p:spPr>
        <p:txBody>
          <a:bodyPr>
            <a:noAutofit/>
          </a:bodyPr>
          <a:lstStyle/>
          <a:p>
            <a:r>
              <a:rPr lang="en-US" sz="2400" dirty="0"/>
              <a:t>Used to track patient samples and provide quality assurance </a:t>
            </a:r>
          </a:p>
          <a:p>
            <a:r>
              <a:rPr lang="en-US" sz="2400" dirty="0"/>
              <a:t>Will be placed on the following locations: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Biological Sample and Shipment Notification Form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Outside cryobox that houses aliquot tubes during storage and shipment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824" y="500724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000" b="1" i="1" dirty="0">
                <a:solidFill>
                  <a:prstClr val="black"/>
                </a:solidFill>
              </a:rPr>
              <a:t>Provided by NCRAD in the kits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838" r="1155" b="1278"/>
          <a:stretch/>
        </p:blipFill>
        <p:spPr bwMode="auto">
          <a:xfrm>
            <a:off x="877719" y="2009369"/>
            <a:ext cx="2447955" cy="2461936"/>
          </a:xfrm>
          <a:prstGeom prst="rect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11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274637"/>
            <a:ext cx="7886700" cy="1325563"/>
          </a:xfrm>
        </p:spPr>
        <p:txBody>
          <a:bodyPr/>
          <a:lstStyle/>
          <a:p>
            <a:r>
              <a:rPr lang="en-US" b="1" u="sng" dirty="0"/>
              <a:t>PTID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1"/>
            <a:ext cx="4876800" cy="3775364"/>
          </a:xfrm>
        </p:spPr>
        <p:txBody>
          <a:bodyPr>
            <a:normAutofit/>
          </a:bodyPr>
          <a:lstStyle/>
          <a:p>
            <a:r>
              <a:rPr lang="en-US" sz="2400" dirty="0"/>
              <a:t>Subjects will be identified by their PTID</a:t>
            </a:r>
          </a:p>
          <a:p>
            <a:r>
              <a:rPr lang="en-US" sz="2400" dirty="0"/>
              <a:t>The  PTID may only be available shortly before the visit</a:t>
            </a:r>
          </a:p>
          <a:p>
            <a:r>
              <a:rPr lang="en-US" sz="2400" dirty="0"/>
              <a:t>Sites will be responsible for handwriting this onto the provided labels</a:t>
            </a:r>
          </a:p>
          <a:p>
            <a:r>
              <a:rPr lang="en-US" sz="2400" dirty="0"/>
              <a:t>Must use </a:t>
            </a:r>
            <a:r>
              <a:rPr lang="en-US" dirty="0"/>
              <a:t>F</a:t>
            </a:r>
            <a:r>
              <a:rPr lang="en-US" sz="2400" dirty="0"/>
              <a:t>ine </a:t>
            </a:r>
            <a:r>
              <a:rPr lang="en-US" dirty="0"/>
              <a:t>p</a:t>
            </a:r>
            <a:r>
              <a:rPr lang="en-US" sz="2400" dirty="0"/>
              <a:t>oint permanent marker 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6755B-1E7B-BFB6-9E03-9D7AE5C4C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11000" b="565"/>
          <a:stretch/>
        </p:blipFill>
        <p:spPr bwMode="auto">
          <a:xfrm>
            <a:off x="384810" y="1857012"/>
            <a:ext cx="3334451" cy="25553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829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Collection &amp; Aliquot Tube Labels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7667" y="3203823"/>
            <a:ext cx="59798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Sample Type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8732" y="2761226"/>
            <a:ext cx="5660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Specimen Number (assigned by NCRAD)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7667" y="3604332"/>
            <a:ext cx="541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Kit # (assigned by NCRAD) unique to the subject and visit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2699678" y="3779338"/>
            <a:ext cx="914400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699678" y="2793788"/>
            <a:ext cx="914400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699676" y="2321646"/>
            <a:ext cx="914401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723267" y="3286563"/>
            <a:ext cx="890811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F6C81E-CAF2-2C25-3C85-F4E73673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6" y="2254794"/>
            <a:ext cx="2516582" cy="22928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33AAF0-D055-0D39-734A-FD39CF875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594" y="2213584"/>
            <a:ext cx="3075225" cy="6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1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29" y="-94591"/>
            <a:ext cx="8686800" cy="8382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Collection &amp; Aliquot Tubes - Blood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28185" y="4199030"/>
            <a:ext cx="4431682" cy="1039043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All collection tubes will have two labels </a:t>
            </a:r>
          </a:p>
          <a:p>
            <a:pPr lvl="1"/>
            <a:r>
              <a:rPr lang="en-US" sz="1800" dirty="0"/>
              <a:t>The Collection &amp; Aliquot Tube Label </a:t>
            </a:r>
          </a:p>
          <a:p>
            <a:pPr lvl="1"/>
            <a:r>
              <a:rPr lang="en-US" sz="1800" dirty="0"/>
              <a:t>The handwritten PTID Label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294" y="1459012"/>
            <a:ext cx="4287723" cy="24384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1418" y="538684"/>
            <a:ext cx="5210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1: Collection &amp; Aliquot Tube Label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5936" y="537715"/>
            <a:ext cx="416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2: PTID Label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22177" y="1459012"/>
            <a:ext cx="3443698" cy="24822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9704" y="4373194"/>
            <a:ext cx="18673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Collection/Aliquot</a:t>
            </a:r>
          </a:p>
          <a:p>
            <a:pPr algn="ctr"/>
            <a:r>
              <a:rPr lang="en-US" dirty="0"/>
              <a:t> tube label    *place barcode near top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278" y="5832251"/>
            <a:ext cx="1600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PTID label</a:t>
            </a:r>
          </a:p>
          <a:p>
            <a:pPr algn="ctr"/>
            <a:r>
              <a:rPr lang="en-US" dirty="0"/>
              <a:t>*place label near bottom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AEBF46-AF72-D00C-18C0-FEE737CBD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11000" b="565"/>
          <a:stretch/>
        </p:blipFill>
        <p:spPr bwMode="auto">
          <a:xfrm>
            <a:off x="5558970" y="1716789"/>
            <a:ext cx="2975429" cy="20273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43E09-F10F-AB32-4EE9-24F9485F9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155" y="4932601"/>
            <a:ext cx="792549" cy="327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BC8EF3-093C-F0D0-144B-034C0EDD8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052" y="6159817"/>
            <a:ext cx="905283" cy="327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488EF1-78B5-4396-4EFB-304FEB637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36" y="1854840"/>
            <a:ext cx="1749064" cy="1574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F5D766-0308-AD09-CCC8-1626F7430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351" y="1854840"/>
            <a:ext cx="1727737" cy="15741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BDB317-4A35-B22E-E340-02CE9BC8B1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r="1246"/>
          <a:stretch/>
        </p:blipFill>
        <p:spPr>
          <a:xfrm rot="5400000">
            <a:off x="2175733" y="5177564"/>
            <a:ext cx="2484390" cy="51498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3757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048" y="1929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Collection &amp; Aliquot Tube Labels – </a:t>
            </a:r>
            <a:br>
              <a:rPr lang="en-US" b="1" u="sng" dirty="0"/>
            </a:br>
            <a:r>
              <a:rPr lang="en-US" b="1" u="sng" dirty="0"/>
              <a:t>Serum, Plasma, Buffy Coat, and Urine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819" y="5403628"/>
            <a:ext cx="41248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Collection and Aliquot tube label only </a:t>
            </a:r>
          </a:p>
        </p:txBody>
      </p:sp>
      <p:sp>
        <p:nvSpPr>
          <p:cNvPr id="6" name="Left Arrow 5"/>
          <p:cNvSpPr/>
          <p:nvPr/>
        </p:nvSpPr>
        <p:spPr>
          <a:xfrm>
            <a:off x="2288849" y="3270558"/>
            <a:ext cx="1422400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6F7334-5E52-207C-FFD8-FB1FA0A13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231" y="2132184"/>
            <a:ext cx="904183" cy="29746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DF070-5996-7C16-F95B-D1F4CF886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57649"/>
            <a:ext cx="2158557" cy="19427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382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/>
              <a:t>Labeling Biologic Samples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892" y="1460059"/>
            <a:ext cx="3949651" cy="4891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6200" b="1" dirty="0">
                <a:ea typeface="Verdana" pitchFamily="34" charset="0"/>
                <a:cs typeface="Verdana" pitchFamily="34" charset="0"/>
              </a:rPr>
              <a:t>Please...</a:t>
            </a:r>
          </a:p>
          <a:p>
            <a:pPr>
              <a:buNone/>
            </a:pPr>
            <a:endParaRPr lang="en-GB" sz="6200" b="1" dirty="0">
              <a:ea typeface="Verdana" pitchFamily="34" charset="0"/>
              <a:cs typeface="Verdana" pitchFamily="34" charset="0"/>
            </a:endParaRPr>
          </a:p>
          <a:p>
            <a:r>
              <a:rPr lang="en-GB" sz="62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62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6200" dirty="0">
                <a:ea typeface="Verdana" pitchFamily="34" charset="0"/>
                <a:cs typeface="Verdana" pitchFamily="34" charset="0"/>
              </a:rPr>
              <a:t> cooling, collecting, processing or freezing samples.</a:t>
            </a:r>
          </a:p>
          <a:p>
            <a:pPr>
              <a:buNone/>
            </a:pPr>
            <a:endParaRPr lang="en-GB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Label only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subject’s tubes at a time to avoid mix-ups.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tube types.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Make sure the label is completely adhered by rolling between your fingers.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68" y="2603073"/>
            <a:ext cx="4309382" cy="24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7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/>
              <a:t>Phone: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/>
          </a:p>
          <a:p>
            <a:pPr lvl="1"/>
            <a:r>
              <a:rPr lang="en-US" dirty="0"/>
              <a:t>CRC email: </a:t>
            </a:r>
            <a:r>
              <a:rPr lang="en-US" dirty="0">
                <a:hlinkClick r:id="rId2"/>
              </a:rPr>
              <a:t>dlkeys@iupui.edu</a:t>
            </a:r>
            <a:endParaRPr lang="en-US" dirty="0"/>
          </a:p>
          <a:p>
            <a:pPr lvl="1"/>
            <a:r>
              <a:rPr lang="en-US" dirty="0"/>
              <a:t>Back-up email: </a:t>
            </a:r>
            <a:r>
              <a:rPr lang="en-US" dirty="0">
                <a:hlinkClick r:id="rId3"/>
              </a:rPr>
              <a:t>alzstudy@iu.edu</a:t>
            </a:r>
            <a:endParaRPr lang="en-US" dirty="0"/>
          </a:p>
          <a:p>
            <a:pPr lvl="1"/>
            <a:r>
              <a:rPr lang="en-US" dirty="0"/>
              <a:t>Website:  </a:t>
            </a:r>
            <a:r>
              <a:rPr lang="en-US" dirty="0">
                <a:hlinkClick r:id="rId4"/>
              </a:rPr>
              <a:t>www.ncrad.org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6" y="4524491"/>
            <a:ext cx="2458799" cy="14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2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21253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Handling/Processing </a:t>
            </a:r>
            <a:br>
              <a:rPr lang="en-US" sz="6000" b="1" dirty="0"/>
            </a:br>
            <a:r>
              <a:rPr lang="en-US" sz="6000" b="1" dirty="0"/>
              <a:t>Study Specimens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57" y="5420509"/>
            <a:ext cx="1484325" cy="8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2" y="-56356"/>
            <a:ext cx="7886700" cy="1325563"/>
          </a:xfrm>
        </p:spPr>
        <p:txBody>
          <a:bodyPr/>
          <a:lstStyle/>
          <a:p>
            <a:pPr algn="ctr"/>
            <a:r>
              <a:rPr lang="en-US" b="1" u="sng" dirty="0"/>
              <a:t>Site Required Equipment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4832" y="1269205"/>
            <a:ext cx="3868340" cy="748279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Blood Collection/Safety Equipment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4832" y="2119084"/>
            <a:ext cx="3868340" cy="41721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PPE</a:t>
            </a:r>
          </a:p>
          <a:p>
            <a:pPr lvl="1"/>
            <a:r>
              <a:rPr lang="en-US" dirty="0"/>
              <a:t>Lab Coat, Safety Glasses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Tourniquet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Alcohol Prep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Gauze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Butterfly Needles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Bandage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Sharps Bin and Lid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30750" y="1269206"/>
            <a:ext cx="3887391" cy="74827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Processing/Storage Equipment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30750" y="2119085"/>
            <a:ext cx="4333421" cy="41721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Centrifuge capable of ≥2000 </a:t>
            </a:r>
            <a:r>
              <a:rPr lang="en-US" sz="2400" dirty="0" err="1"/>
              <a:t>rcf</a:t>
            </a:r>
            <a:r>
              <a:rPr lang="en-US" sz="2400" dirty="0"/>
              <a:t> with refrigeration to 4⁰C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-80⁰C Freezer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Wet Ice Bucket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85268" y="1269205"/>
            <a:ext cx="0" cy="482679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4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68" y="-14514"/>
            <a:ext cx="8631464" cy="209318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Sample Collection – Pre-intervention Visit (Urine BL)</a:t>
            </a:r>
            <a:endParaRPr lang="en-US" sz="4000" u="sng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23569"/>
              </p:ext>
            </p:extLst>
          </p:nvPr>
        </p:nvGraphicFramePr>
        <p:xfrm>
          <a:off x="315686" y="2412999"/>
          <a:ext cx="8512628" cy="1828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4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668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Draw Tube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&amp; S Preservative Tube (Gray-Top) Urine Collection Tube (4 ml)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25F2836-AEE2-B21C-A898-544B20C1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40125" y="2358050"/>
            <a:ext cx="526871" cy="28176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173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99"/>
            <a:ext cx="7886700" cy="1325563"/>
          </a:xfrm>
        </p:spPr>
        <p:txBody>
          <a:bodyPr/>
          <a:lstStyle/>
          <a:p>
            <a:pPr algn="ctr"/>
            <a:r>
              <a:rPr lang="en-US" b="1" u="sng" dirty="0"/>
              <a:t>Sample Collection – Blood (Site)</a:t>
            </a:r>
            <a:endParaRPr lang="en-US" u="sng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79700"/>
              </p:ext>
            </p:extLst>
          </p:nvPr>
        </p:nvGraphicFramePr>
        <p:xfrm>
          <a:off x="315686" y="1973128"/>
          <a:ext cx="8512628" cy="237161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4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668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410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Draw Tube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Serum (Red-Top) Tube (10 ml)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EDTA (Lavender-Top) Tube (10ml)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1451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60E1B88-F99C-410E-A608-F56849F3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13" y="3744735"/>
            <a:ext cx="2640837" cy="4475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8C009-4FA7-4829-86D6-21FA43B45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520" y="2986397"/>
            <a:ext cx="2640830" cy="4475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727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99"/>
            <a:ext cx="7886700" cy="1325563"/>
          </a:xfrm>
        </p:spPr>
        <p:txBody>
          <a:bodyPr/>
          <a:lstStyle/>
          <a:p>
            <a:pPr algn="ctr"/>
            <a:r>
              <a:rPr lang="en-US" b="1" u="sng" dirty="0"/>
              <a:t>Sample Collection – Stool (Participant)</a:t>
            </a:r>
            <a:endParaRPr lang="en-US" u="sng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52913"/>
              </p:ext>
            </p:extLst>
          </p:nvPr>
        </p:nvGraphicFramePr>
        <p:xfrm>
          <a:off x="454478" y="1941635"/>
          <a:ext cx="8512628" cy="297473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7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681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17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Draw Tube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(ME-200) Purple-Top Stool Collection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(OMR-200) Purple-Top Stool Collection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145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8169C4D-C37D-5F50-D81B-5CD9CDF86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9287" y="3045422"/>
            <a:ext cx="2766351" cy="482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B6692-098B-404E-85F3-41C5149F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9287" y="4117933"/>
            <a:ext cx="2764471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750" y="-198832"/>
            <a:ext cx="4695518" cy="1325563"/>
          </a:xfrm>
        </p:spPr>
        <p:txBody>
          <a:bodyPr/>
          <a:lstStyle/>
          <a:p>
            <a:r>
              <a:rPr lang="en-US" b="1" u="sng" dirty="0"/>
              <a:t>Aliquot Cap Colors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63577"/>
              </p:ext>
            </p:extLst>
          </p:nvPr>
        </p:nvGraphicFramePr>
        <p:xfrm>
          <a:off x="640934" y="744273"/>
          <a:ext cx="7545026" cy="2922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Cap Color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Sample Type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baseline="0" dirty="0">
                          <a:effectLst/>
                        </a:rPr>
                        <a:t>Serum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01117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Purple Cap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Plasma</a:t>
                      </a:r>
                      <a:endParaRPr lang="en-US" sz="2400" baseline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Plasma Residual</a:t>
                      </a:r>
                      <a:r>
                        <a:rPr lang="en-US" sz="2400" baseline="0" dirty="0">
                          <a:effectLst/>
                        </a:rPr>
                        <a:t> (&lt;1.5ml)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(Document Specimen Number and Volume of Residual Aliquot on Sample Form)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Clear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Buffy Coat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Yellow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589761"/>
                  </a:ext>
                </a:extLst>
              </a:tr>
            </a:tbl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37075" y="5510848"/>
            <a:ext cx="718877" cy="6980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Purple Cap (Plasma)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70910" y="5538652"/>
            <a:ext cx="771710" cy="685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Cap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(Buffy Coat)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413447" y="5553760"/>
            <a:ext cx="799968" cy="6550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(Residual)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DC7167-6DC0-4CAB-9963-7B9B54C8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094" y="4702008"/>
            <a:ext cx="402371" cy="701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C2047-FD8F-4DEF-9CF3-B2FF2BB8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8" y="4764300"/>
            <a:ext cx="402371" cy="701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D81D5-AAA8-46DC-BBF0-EAF60223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696" y="4728482"/>
            <a:ext cx="402371" cy="701101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67C649E4-8658-435A-B501-6E0B59A1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927" y="5527993"/>
            <a:ext cx="807184" cy="6808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Cap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Serum)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22B9BA-1646-423D-BCF0-E48E61698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333" y="4728482"/>
            <a:ext cx="402371" cy="7011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0A7BBF-7716-F168-EF83-4B187D55C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927" y="3827356"/>
            <a:ext cx="3912644" cy="802717"/>
          </a:xfrm>
          <a:prstGeom prst="rect">
            <a:avLst/>
          </a:prstGeom>
        </p:spPr>
      </p:pic>
      <p:sp>
        <p:nvSpPr>
          <p:cNvPr id="21" name="Text Box 2">
            <a:extLst>
              <a:ext uri="{FF2B5EF4-FFF2-40B4-BE49-F238E27FC236}">
                <a16:creationId xmlns:a16="http://schemas.microsoft.com/office/drawing/2014/main" id="{B7923B96-A3E8-FF0F-1657-5395618A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114" y="5533441"/>
            <a:ext cx="857463" cy="685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 Cap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(Buffy Coat)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CF4DEA0-C8F4-ECC0-0E71-C49C7FF6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682" y="4759266"/>
            <a:ext cx="40237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09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A093-38C4-7FBC-4C77-32A25750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Pre-intervention (Urine) Collection Instructions</a:t>
            </a:r>
            <a:endParaRPr lang="en-US" sz="6600" b="1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6D2CAA-7738-6D2F-51D8-94DD337E4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80" y="3242787"/>
            <a:ext cx="853708" cy="72105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BF421F-F870-7319-78DD-21E395E3AA0C}"/>
              </a:ext>
            </a:extLst>
          </p:cNvPr>
          <p:cNvCxnSpPr/>
          <p:nvPr/>
        </p:nvCxnSpPr>
        <p:spPr>
          <a:xfrm>
            <a:off x="1227744" y="1981201"/>
            <a:ext cx="0" cy="39849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98D211-3906-F1BF-F7DC-75839F67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9" y="2047492"/>
            <a:ext cx="315849" cy="119529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9B37963-1CCF-9FE4-93BC-703D21986996}"/>
              </a:ext>
            </a:extLst>
          </p:cNvPr>
          <p:cNvSpPr/>
          <p:nvPr/>
        </p:nvSpPr>
        <p:spPr>
          <a:xfrm>
            <a:off x="1011487" y="3589867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6333F2-F5A7-6F9C-52DB-C2E89823A57D}"/>
              </a:ext>
            </a:extLst>
          </p:cNvPr>
          <p:cNvCxnSpPr>
            <a:cxnSpLocks/>
          </p:cNvCxnSpPr>
          <p:nvPr/>
        </p:nvCxnSpPr>
        <p:spPr>
          <a:xfrm>
            <a:off x="2634930" y="1971350"/>
            <a:ext cx="0" cy="3994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05C2132-2852-D7A0-2787-37768F588166}"/>
              </a:ext>
            </a:extLst>
          </p:cNvPr>
          <p:cNvSpPr/>
          <p:nvPr/>
        </p:nvSpPr>
        <p:spPr>
          <a:xfrm>
            <a:off x="2418673" y="3580016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0F0CE8E-A95C-3BB8-A466-1AE7C9B30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3312433" y="2269066"/>
            <a:ext cx="222814" cy="104986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FB61B0-85AA-E1DD-4BAB-665A7D1E93C8}"/>
              </a:ext>
            </a:extLst>
          </p:cNvPr>
          <p:cNvCxnSpPr>
            <a:cxnSpLocks/>
          </p:cNvCxnSpPr>
          <p:nvPr/>
        </p:nvCxnSpPr>
        <p:spPr>
          <a:xfrm>
            <a:off x="4065698" y="1966424"/>
            <a:ext cx="0" cy="3994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1D6ECAA-89B1-A748-D6AB-92C1FE264019}"/>
              </a:ext>
            </a:extLst>
          </p:cNvPr>
          <p:cNvSpPr/>
          <p:nvPr/>
        </p:nvSpPr>
        <p:spPr>
          <a:xfrm>
            <a:off x="3849441" y="3575090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A3FBF4-A458-2143-F724-6E595FBDC458}"/>
              </a:ext>
            </a:extLst>
          </p:cNvPr>
          <p:cNvCxnSpPr>
            <a:cxnSpLocks/>
          </p:cNvCxnSpPr>
          <p:nvPr/>
        </p:nvCxnSpPr>
        <p:spPr>
          <a:xfrm>
            <a:off x="5496465" y="1966423"/>
            <a:ext cx="0" cy="3994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604BECD-BED0-ADDF-9FEB-4A36132A28BB}"/>
              </a:ext>
            </a:extLst>
          </p:cNvPr>
          <p:cNvSpPr/>
          <p:nvPr/>
        </p:nvSpPr>
        <p:spPr>
          <a:xfrm>
            <a:off x="5280208" y="3575089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03343FE-245D-90DB-C960-17D534F0C388}"/>
              </a:ext>
            </a:extLst>
          </p:cNvPr>
          <p:cNvCxnSpPr>
            <a:cxnSpLocks/>
          </p:cNvCxnSpPr>
          <p:nvPr/>
        </p:nvCxnSpPr>
        <p:spPr>
          <a:xfrm flipV="1">
            <a:off x="6559445" y="2912557"/>
            <a:ext cx="1014931" cy="6773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8F13A52-172C-2428-008E-A2A7A67B1B10}"/>
              </a:ext>
            </a:extLst>
          </p:cNvPr>
          <p:cNvSpPr txBox="1"/>
          <p:nvPr/>
        </p:nvSpPr>
        <p:spPr>
          <a:xfrm>
            <a:off x="0" y="3963837"/>
            <a:ext cx="12107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SzPct val="125000"/>
              <a:buFont typeface="Arial" panose="020B0604020202020204" pitchFamily="34" charset="0"/>
              <a:buChar char="•"/>
            </a:pPr>
            <a:r>
              <a:rPr lang="en-US" sz="1100" b="1" dirty="0"/>
              <a:t>Store tubes and urine cup at at room temp.</a:t>
            </a:r>
          </a:p>
          <a:p>
            <a:pPr marL="171450" indent="-171450">
              <a:buSzPct val="125000"/>
              <a:buFont typeface="Arial" panose="020B0604020202020204" pitchFamily="34" charset="0"/>
              <a:buChar char="•"/>
            </a:pPr>
            <a:r>
              <a:rPr lang="en-US" sz="1100" b="1" dirty="0"/>
              <a:t>Label tube  and Urine cup with collection tube/aliquot tube labels and PTID labels. 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5825DA5-F1DC-3231-A08D-6F8FF2E97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978" y="3318934"/>
            <a:ext cx="726850" cy="64879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69B1706-AD73-5FFF-D24D-55C8FF1F6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407" y="3349015"/>
            <a:ext cx="701007" cy="6257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98DCF10-5005-BC9C-C717-5FDC46708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484" y="3332914"/>
            <a:ext cx="693546" cy="6579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8194305-E97A-9CCC-37E0-3D3EA1D36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753874" y="2274710"/>
            <a:ext cx="238301" cy="108195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2A10DA-D7D4-8E8E-4980-DA0A6230C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644" y="2287554"/>
            <a:ext cx="623455" cy="263151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2BC585D-0394-7BB0-D552-85A0FF0EB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9784" y="2662819"/>
            <a:ext cx="241065" cy="53483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EC4BF8C-455E-F5A4-0EC0-A9D88BB8E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6257" y="2659327"/>
            <a:ext cx="237765" cy="5364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397FDF5-EAAF-EB36-08F1-09CC9BE691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945" y="2647507"/>
            <a:ext cx="246756" cy="55678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8C321C9-DB4A-E398-80C0-4BAC436715A7}"/>
              </a:ext>
            </a:extLst>
          </p:cNvPr>
          <p:cNvSpPr txBox="1"/>
          <p:nvPr/>
        </p:nvSpPr>
        <p:spPr>
          <a:xfrm>
            <a:off x="1392298" y="3990839"/>
            <a:ext cx="107807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Please instruct subject to complete a midstream clean-catch collection urine sample in the urine cup.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90A46DF-12DA-E243-7B85-D34F37C40B0E}"/>
              </a:ext>
            </a:extLst>
          </p:cNvPr>
          <p:cNvSpPr txBox="1"/>
          <p:nvPr/>
        </p:nvSpPr>
        <p:spPr>
          <a:xfrm>
            <a:off x="2665940" y="3990839"/>
            <a:ext cx="13897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Pierce the urine cup’s integrated transfer port needle with the urine gray-top tube to initiate vacuuming of the urine sample.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687D7F-8EB0-8F0F-BAF3-02327DA5F8F3}"/>
              </a:ext>
            </a:extLst>
          </p:cNvPr>
          <p:cNvSpPr txBox="1"/>
          <p:nvPr/>
        </p:nvSpPr>
        <p:spPr>
          <a:xfrm>
            <a:off x="4172116" y="3990839"/>
            <a:ext cx="12662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Once the urine gray-top tube has been penetrated by the integrated transfer port, allow the sample to vacuum into the urine tube.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E7EC78-6E69-E009-7842-729C21229915}"/>
              </a:ext>
            </a:extLst>
          </p:cNvPr>
          <p:cNvSpPr txBox="1"/>
          <p:nvPr/>
        </p:nvSpPr>
        <p:spPr>
          <a:xfrm>
            <a:off x="6858001" y="3683746"/>
            <a:ext cx="2144885" cy="1981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Label cryovials with collection tube/aliquot tube labels.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Using a clean transfer pipette, aliquot 1.5 ml into each cryovial.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Place urine sample aliquots in </a:t>
            </a:r>
            <a:r>
              <a:rPr lang="en-US" sz="1100" b="1" dirty="0" err="1"/>
              <a:t>cryobox</a:t>
            </a:r>
            <a:r>
              <a:rPr lang="en-US" sz="1100" b="1" dirty="0"/>
              <a:t> at -80</a:t>
            </a:r>
            <a:r>
              <a:rPr lang="en-US" sz="1100" b="1" dirty="0">
                <a:sym typeface="Symbol" panose="05050102010706020507" pitchFamily="18" charset="2"/>
              </a:rPr>
              <a:t>C until shipment.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797460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40F9-8916-6B30-1421-1F4833EF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At-Home Stool Collection Instructions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F4691-D435-F7F5-FC7C-FAB010F0D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6" y="1106275"/>
            <a:ext cx="8564888" cy="51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71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CF9C0-8ECE-4119-B34B-413CCBA01E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9" y="808990"/>
            <a:ext cx="8881342" cy="52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9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9D1F32-F696-46F4-9018-4D99F06FF296}"/>
              </a:ext>
            </a:extLst>
          </p:cNvPr>
          <p:cNvSpPr txBox="1">
            <a:spLocks/>
          </p:cNvSpPr>
          <p:nvPr/>
        </p:nvSpPr>
        <p:spPr>
          <a:xfrm>
            <a:off x="1052387" y="207420"/>
            <a:ext cx="81887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Serum Tube (Serum Collection)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111CB-7548-4D2C-B67C-08F72B55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2995" y="2662084"/>
            <a:ext cx="2705923" cy="510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7BC66-0C37-4432-83E2-4BDE296F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" b="10769"/>
          <a:stretch/>
        </p:blipFill>
        <p:spPr>
          <a:xfrm>
            <a:off x="2528524" y="2791605"/>
            <a:ext cx="3398635" cy="1087359"/>
          </a:xfrm>
          <a:prstGeom prst="rect">
            <a:avLst/>
          </a:prstGeom>
        </p:spPr>
      </p:pic>
      <p:sp>
        <p:nvSpPr>
          <p:cNvPr id="8" name="Right Arrow 16">
            <a:extLst>
              <a:ext uri="{FF2B5EF4-FFF2-40B4-BE49-F238E27FC236}">
                <a16:creationId xmlns:a16="http://schemas.microsoft.com/office/drawing/2014/main" id="{6101A210-9093-4B7B-B940-0779298E8601}"/>
              </a:ext>
            </a:extLst>
          </p:cNvPr>
          <p:cNvSpPr/>
          <p:nvPr/>
        </p:nvSpPr>
        <p:spPr>
          <a:xfrm>
            <a:off x="1686488" y="2983312"/>
            <a:ext cx="791028" cy="7039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17">
            <a:extLst>
              <a:ext uri="{FF2B5EF4-FFF2-40B4-BE49-F238E27FC236}">
                <a16:creationId xmlns:a16="http://schemas.microsoft.com/office/drawing/2014/main" id="{718F78E2-FF92-41E5-92A4-ECC1D29E9958}"/>
              </a:ext>
            </a:extLst>
          </p:cNvPr>
          <p:cNvSpPr/>
          <p:nvPr/>
        </p:nvSpPr>
        <p:spPr>
          <a:xfrm>
            <a:off x="5978167" y="2995719"/>
            <a:ext cx="791028" cy="7039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959C1-63F8-4A4A-9EBB-44BAD9D1315C}"/>
              </a:ext>
            </a:extLst>
          </p:cNvPr>
          <p:cNvSpPr txBox="1"/>
          <p:nvPr/>
        </p:nvSpPr>
        <p:spPr>
          <a:xfrm>
            <a:off x="125346" y="4301642"/>
            <a:ext cx="223519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(unfilled)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26CF-3530-4F8A-B30C-213902F49BFB}"/>
              </a:ext>
            </a:extLst>
          </p:cNvPr>
          <p:cNvSpPr txBox="1"/>
          <p:nvPr/>
        </p:nvSpPr>
        <p:spPr>
          <a:xfrm>
            <a:off x="2176244" y="1722976"/>
            <a:ext cx="47915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Please note: After standing at room temperature for 30 minutes, blood will be clotted and immobile**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A0D27-A30C-4B93-9105-DFB6CD1C7CCB}"/>
              </a:ext>
            </a:extLst>
          </p:cNvPr>
          <p:cNvSpPr txBox="1"/>
          <p:nvPr/>
        </p:nvSpPr>
        <p:spPr>
          <a:xfrm>
            <a:off x="6056721" y="4301642"/>
            <a:ext cx="276217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(after centrifuge)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3C154-1BD4-4E89-B2FD-251287619E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t="1976" r="21014" b="7466"/>
          <a:stretch/>
        </p:blipFill>
        <p:spPr bwMode="auto">
          <a:xfrm>
            <a:off x="7367906" y="1529768"/>
            <a:ext cx="612300" cy="2740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19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89338"/>
            <a:ext cx="7430770" cy="4527641"/>
          </a:xfrm>
        </p:spPr>
        <p:txBody>
          <a:bodyPr>
            <a:normAutofit/>
          </a:bodyPr>
          <a:lstStyle/>
          <a:p>
            <a:r>
              <a:rPr lang="en-US" dirty="0"/>
              <a:t>Pre-intervention and Blood-Based Collection Schedule </a:t>
            </a:r>
          </a:p>
          <a:p>
            <a:r>
              <a:rPr lang="en-US" dirty="0"/>
              <a:t>Kit Request Module</a:t>
            </a:r>
          </a:p>
          <a:p>
            <a:r>
              <a:rPr lang="en-US" dirty="0"/>
              <a:t>Specimen Labels</a:t>
            </a:r>
          </a:p>
          <a:p>
            <a:r>
              <a:rPr lang="en-US" dirty="0"/>
              <a:t>Handling/Processing Study Specimens</a:t>
            </a:r>
          </a:p>
          <a:p>
            <a:r>
              <a:rPr lang="en-US" dirty="0"/>
              <a:t>Sample Shipping</a:t>
            </a:r>
          </a:p>
          <a:p>
            <a:r>
              <a:rPr lang="en-US" dirty="0"/>
              <a:t>NCRAD Website</a:t>
            </a:r>
          </a:p>
          <a:p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Training Overview: </a:t>
            </a:r>
            <a:br>
              <a:rPr lang="en-US" b="1" u="sng" dirty="0"/>
            </a:b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16731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D643E5-03C8-2BCF-03DC-ABB0EF422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10" y="250521"/>
            <a:ext cx="8909178" cy="760993"/>
          </a:xfrm>
        </p:spPr>
        <p:txBody>
          <a:bodyPr>
            <a:normAutofit/>
          </a:bodyPr>
          <a:lstStyle/>
          <a:p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 and Buffy Coat Preparation EDTA Purple-Top Tube (2 x 10 ml)</a:t>
            </a:r>
            <a:endParaRPr lang="en-US" sz="72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6245D-AC78-BFD2-CA09-9C72FC62AF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/>
          <a:stretch/>
        </p:blipFill>
        <p:spPr bwMode="auto">
          <a:xfrm>
            <a:off x="38100" y="1532890"/>
            <a:ext cx="9067800" cy="3792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560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88" y="74255"/>
            <a:ext cx="8188779" cy="1325563"/>
          </a:xfrm>
        </p:spPr>
        <p:txBody>
          <a:bodyPr/>
          <a:lstStyle/>
          <a:p>
            <a:r>
              <a:rPr lang="en-US" b="1" u="sng" dirty="0"/>
              <a:t>EDTA Tube (Plasma Collection)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1451639"/>
            <a:ext cx="609601" cy="25402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65" y="1451639"/>
            <a:ext cx="2641600" cy="17145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" name="Picture 4" descr="buffy_coat_examination-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5" y="1361058"/>
            <a:ext cx="1672001" cy="28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3561" y="1219637"/>
            <a:ext cx="2775086" cy="3098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651806" y="3302133"/>
            <a:ext cx="442685" cy="95794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7443474" y="4351443"/>
            <a:ext cx="504446" cy="1806310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111"/>
          <p:cNvSpPr txBox="1">
            <a:spLocks noChangeArrowheads="1"/>
          </p:cNvSpPr>
          <p:nvPr/>
        </p:nvSpPr>
        <p:spPr bwMode="auto">
          <a:xfrm>
            <a:off x="830162" y="5123187"/>
            <a:ext cx="1296350" cy="515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Plasma Aliquots (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up to 7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 possible)</a:t>
            </a:r>
            <a:endParaRPr lang="en-US" sz="14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443474" y="6243864"/>
            <a:ext cx="1571625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Close up view of 2.0 ml </a:t>
            </a:r>
            <a:r>
              <a:rPr lang="en-US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cryovial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PMingLiU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1624D-D690-E27A-891A-7AF90C47DA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7201"/>
          <a:stretch/>
        </p:blipFill>
        <p:spPr>
          <a:xfrm>
            <a:off x="4462266" y="4439612"/>
            <a:ext cx="2641600" cy="21567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F93339-C53B-CB9C-9414-D3C8331A3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8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928" y="4401350"/>
            <a:ext cx="477819" cy="17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72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40" y="149450"/>
            <a:ext cx="7886700" cy="1325563"/>
          </a:xfrm>
        </p:spPr>
        <p:txBody>
          <a:bodyPr/>
          <a:lstStyle/>
          <a:p>
            <a:r>
              <a:rPr lang="en-US" b="1" u="sng" dirty="0" err="1"/>
              <a:t>EDTA</a:t>
            </a:r>
            <a:r>
              <a:rPr lang="en-US" b="1" u="sng" dirty="0"/>
              <a:t> Tube (Buffy Coat Collection)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1"/>
          <a:stretch/>
        </p:blipFill>
        <p:spPr>
          <a:xfrm>
            <a:off x="1567416" y="1873188"/>
            <a:ext cx="768871" cy="317177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24" y="1575948"/>
            <a:ext cx="21336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3761" y="2225464"/>
            <a:ext cx="2138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Note: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Buffy Coat aliquots will be distinguished from the plasma aliquots through a gray cap. </a:t>
            </a:r>
          </a:p>
          <a:p>
            <a:endParaRPr lang="en-US" dirty="0"/>
          </a:p>
        </p:txBody>
      </p:sp>
      <p:sp>
        <p:nvSpPr>
          <p:cNvPr id="8" name="Down Arrow 6">
            <a:extLst>
              <a:ext uri="{FF2B5EF4-FFF2-40B4-BE49-F238E27FC236}">
                <a16:creationId xmlns:a16="http://schemas.microsoft.com/office/drawing/2014/main" id="{FFF7911B-5D6C-4CD4-93CF-1748697FED97}"/>
              </a:ext>
            </a:extLst>
          </p:cNvPr>
          <p:cNvSpPr/>
          <p:nvPr/>
        </p:nvSpPr>
        <p:spPr>
          <a:xfrm rot="16200000">
            <a:off x="963464" y="3612851"/>
            <a:ext cx="442685" cy="95794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6">
            <a:extLst>
              <a:ext uri="{FF2B5EF4-FFF2-40B4-BE49-F238E27FC236}">
                <a16:creationId xmlns:a16="http://schemas.microsoft.com/office/drawing/2014/main" id="{A3A37FCC-CECA-4567-8C98-1D27F4C01D55}"/>
              </a:ext>
            </a:extLst>
          </p:cNvPr>
          <p:cNvSpPr/>
          <p:nvPr/>
        </p:nvSpPr>
        <p:spPr>
          <a:xfrm rot="16200000">
            <a:off x="3491081" y="2728686"/>
            <a:ext cx="442685" cy="95794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B8CC3-FF00-E768-27CB-DE830A340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59" r="85102"/>
          <a:stretch/>
        </p:blipFill>
        <p:spPr>
          <a:xfrm>
            <a:off x="6283841" y="2741649"/>
            <a:ext cx="559920" cy="2076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7384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2350317"/>
            <a:ext cx="522097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Sample Shipping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51" y="5507595"/>
            <a:ext cx="1484325" cy="8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39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69" y="1117178"/>
            <a:ext cx="7886700" cy="6581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Stool Sample Shipment Summary</a:t>
            </a:r>
            <a:br>
              <a:rPr lang="en-US" b="1" u="sng" dirty="0"/>
            </a:br>
            <a:endParaRPr lang="en-US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5B885-E5D5-2E19-2B50-1BD54AFD6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51947"/>
              </p:ext>
            </p:extLst>
          </p:nvPr>
        </p:nvGraphicFramePr>
        <p:xfrm>
          <a:off x="111641" y="2122777"/>
          <a:ext cx="8920717" cy="1903304"/>
        </p:xfrm>
        <a:graphic>
          <a:graphicData uri="http://schemas.openxmlformats.org/drawingml/2006/table">
            <a:tbl>
              <a:tblPr firstRow="1" firstCol="1" bandRow="1"/>
              <a:tblGrid>
                <a:gridCol w="1917893">
                  <a:extLst>
                    <a:ext uri="{9D8B030D-6E8A-4147-A177-3AD203B41FA5}">
                      <a16:colId xmlns:a16="http://schemas.microsoft.com/office/drawing/2014/main" val="142118418"/>
                    </a:ext>
                  </a:extLst>
                </a:gridCol>
                <a:gridCol w="1140314">
                  <a:extLst>
                    <a:ext uri="{9D8B030D-6E8A-4147-A177-3AD203B41FA5}">
                      <a16:colId xmlns:a16="http://schemas.microsoft.com/office/drawing/2014/main" val="2391840604"/>
                    </a:ext>
                  </a:extLst>
                </a:gridCol>
                <a:gridCol w="1630752">
                  <a:extLst>
                    <a:ext uri="{9D8B030D-6E8A-4147-A177-3AD203B41FA5}">
                      <a16:colId xmlns:a16="http://schemas.microsoft.com/office/drawing/2014/main" val="3682851900"/>
                    </a:ext>
                  </a:extLst>
                </a:gridCol>
                <a:gridCol w="1414130">
                  <a:extLst>
                    <a:ext uri="{9D8B030D-6E8A-4147-A177-3AD203B41FA5}">
                      <a16:colId xmlns:a16="http://schemas.microsoft.com/office/drawing/2014/main" val="3346033196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4064463659"/>
                    </a:ext>
                  </a:extLst>
                </a:gridCol>
                <a:gridCol w="712381">
                  <a:extLst>
                    <a:ext uri="{9D8B030D-6E8A-4147-A177-3AD203B41FA5}">
                      <a16:colId xmlns:a16="http://schemas.microsoft.com/office/drawing/2014/main" val="1885181581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3926321668"/>
                    </a:ext>
                  </a:extLst>
                </a:gridCol>
              </a:tblGrid>
              <a:tr h="592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Draw Tube Order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Type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 Type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Tubes Supplied in Kit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Aliquot Volume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Tubes to NCRAD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(Shipped by Subject)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3765"/>
                  </a:ext>
                </a:extLst>
              </a:tr>
              <a:tr h="1310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Stool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ME-200 + OMR-200 Bundle option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Ambient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325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092987-9C41-6CDF-C767-AD45687080E5}"/>
              </a:ext>
            </a:extLst>
          </p:cNvPr>
          <p:cNvSpPr txBox="1"/>
          <p:nvPr/>
        </p:nvSpPr>
        <p:spPr>
          <a:xfrm>
            <a:off x="2477386" y="5050465"/>
            <a:ext cx="440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**Shipped by subject via USPS</a:t>
            </a:r>
          </a:p>
        </p:txBody>
      </p:sp>
    </p:spTree>
    <p:extLst>
      <p:ext uri="{BB962C8B-B14F-4D97-AF65-F5344CB8AC3E}">
        <p14:creationId xmlns:p14="http://schemas.microsoft.com/office/powerpoint/2010/main" val="1260269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Ambient Sample Shipment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991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Stool Collection Tubes (OMR-200 &amp; ME-200)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Samples must be mailed out same day of collection.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Site coordinator MUST:</a:t>
            </a:r>
          </a:p>
          <a:p>
            <a:pPr>
              <a:lnSpc>
                <a:spcPct val="120000"/>
              </a:lnSpc>
            </a:pPr>
            <a:r>
              <a:rPr lang="en-US" b="1" dirty="0"/>
              <a:t>Label the stool collection tubes for the subject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Complete top portion of form </a:t>
            </a:r>
            <a:r>
              <a:rPr lang="en-US" b="1" u="sng" dirty="0">
                <a:solidFill>
                  <a:srgbClr val="FF0000"/>
                </a:solidFill>
              </a:rPr>
              <a:t>INCLUDING TRACKING NUMBER </a:t>
            </a:r>
            <a:r>
              <a:rPr lang="en-US" b="1" dirty="0"/>
              <a:t>prior to sending kit home with participant copy of Biological Sample Shipment and Notification Form</a:t>
            </a:r>
          </a:p>
          <a:p>
            <a:pPr>
              <a:lnSpc>
                <a:spcPct val="120000"/>
              </a:lnSpc>
            </a:pPr>
            <a:r>
              <a:rPr lang="en-US" b="1" dirty="0"/>
              <a:t>Apply the USPS Express shipping label, Category B Biological Substance label, and the USPS postage sticker to outside of the box  (do not cover up any IATA shipping labels)</a:t>
            </a:r>
          </a:p>
        </p:txBody>
      </p:sp>
    </p:spTree>
    <p:extLst>
      <p:ext uri="{BB962C8B-B14F-4D97-AF65-F5344CB8AC3E}">
        <p14:creationId xmlns:p14="http://schemas.microsoft.com/office/powerpoint/2010/main" val="129157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Ambient Sample Shipment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FD08685-9340-2201-9E0A-71038326C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36" y="2383699"/>
            <a:ext cx="2121592" cy="28287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7CE480-0FD5-86BA-3291-8AC205666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16107" y="3443996"/>
            <a:ext cx="1815792" cy="708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5B2C13-CA1F-9655-3167-C519BA7C1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16" y="2383699"/>
            <a:ext cx="3775096" cy="29176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B3BF-F8EF-B921-320B-2666A26F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USPS Sticker Labeling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CDC9A-B26D-3975-5805-CE2093E1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17" y="1777296"/>
            <a:ext cx="6659365" cy="4559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A5DCD-33F4-6744-A8F0-24D289B3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944" y="3350083"/>
            <a:ext cx="707066" cy="7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5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Shipping Ambient Samples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181" y="1778001"/>
            <a:ext cx="38862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Have subject place ambient shipper containing stool samples in the designated area where their daily mail is picked up by the USPS.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Have subject record date and time and place Biological Sample and Shipment Notification Form </a:t>
            </a:r>
            <a:r>
              <a:rPr lang="en-US" sz="3300" b="1" i="1" u="sng" dirty="0"/>
              <a:t>inside of ambient shipper before closing the box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**Site Personnel: Email: alzstudy@iu.edu</a:t>
            </a:r>
            <a:r>
              <a:rPr lang="en-US" sz="2900" dirty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2500" dirty="0"/>
              <a:t>cc: dlkeys@iupui.edu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D43C7-3232-0D8B-8D75-CC0F2889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162" y="4266091"/>
            <a:ext cx="952469" cy="48162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B73501-8894-E00E-BE48-0C8C537B0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1632" y="1439464"/>
            <a:ext cx="4630188" cy="51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42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99" y="1030429"/>
            <a:ext cx="7886700" cy="6581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Blood and Urine Sample Shipment Summary (Frozen)</a:t>
            </a:r>
            <a:br>
              <a:rPr lang="en-US" b="1" u="sng" dirty="0"/>
            </a:br>
            <a:endParaRPr lang="en-US" u="sng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C206B3-6845-2E30-550A-46ED82B2A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45981"/>
              </p:ext>
            </p:extLst>
          </p:nvPr>
        </p:nvGraphicFramePr>
        <p:xfrm>
          <a:off x="508001" y="1915887"/>
          <a:ext cx="8172498" cy="4143912"/>
        </p:xfrm>
        <a:graphic>
          <a:graphicData uri="http://schemas.openxmlformats.org/drawingml/2006/table">
            <a:tbl>
              <a:tblPr firstRow="1" firstCol="1" bandRow="1"/>
              <a:tblGrid>
                <a:gridCol w="1109767">
                  <a:extLst>
                    <a:ext uri="{9D8B030D-6E8A-4147-A177-3AD203B41FA5}">
                      <a16:colId xmlns:a16="http://schemas.microsoft.com/office/drawing/2014/main" val="2188855406"/>
                    </a:ext>
                  </a:extLst>
                </a:gridCol>
                <a:gridCol w="2531721">
                  <a:extLst>
                    <a:ext uri="{9D8B030D-6E8A-4147-A177-3AD203B41FA5}">
                      <a16:colId xmlns:a16="http://schemas.microsoft.com/office/drawing/2014/main" val="4111862634"/>
                    </a:ext>
                  </a:extLst>
                </a:gridCol>
                <a:gridCol w="2856738">
                  <a:extLst>
                    <a:ext uri="{9D8B030D-6E8A-4147-A177-3AD203B41FA5}">
                      <a16:colId xmlns:a16="http://schemas.microsoft.com/office/drawing/2014/main" val="1184852414"/>
                    </a:ext>
                  </a:extLst>
                </a:gridCol>
                <a:gridCol w="975056">
                  <a:extLst>
                    <a:ext uri="{9D8B030D-6E8A-4147-A177-3AD203B41FA5}">
                      <a16:colId xmlns:a16="http://schemas.microsoft.com/office/drawing/2014/main" val="2311131506"/>
                    </a:ext>
                  </a:extLst>
                </a:gridCol>
                <a:gridCol w="699216">
                  <a:extLst>
                    <a:ext uri="{9D8B030D-6E8A-4147-A177-3AD203B41FA5}">
                      <a16:colId xmlns:a16="http://schemas.microsoft.com/office/drawing/2014/main" val="3530455036"/>
                    </a:ext>
                  </a:extLst>
                </a:gridCol>
              </a:tblGrid>
              <a:tr h="774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Draw Tube Order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Tubes to NCRAD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03500"/>
                  </a:ext>
                </a:extLst>
              </a:tr>
              <a:tr h="774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URINE: 2.0 ml cryovials with yellow cap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0697"/>
                  </a:ext>
                </a:extLst>
              </a:tr>
              <a:tr h="778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isolation for serum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SERUM: 2.0 ml cryovials with red cap (residual volume placed in 2.0 ml cryovial with blue cap)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932601"/>
                  </a:ext>
                </a:extLst>
              </a:tr>
              <a:tr h="104168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isolation of plasma &amp; buffy coat (for DNA extraction)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 ml cryovials with purple cap (residual volume placed in 2.0 ml cryovial with blue cap)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68946"/>
                  </a:ext>
                </a:extLst>
              </a:tr>
              <a:tr h="774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BUFFY COAT: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 ml cryovial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76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0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95" y="1005840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 Biospecimen Collection Schedule</a:t>
            </a:r>
            <a:endParaRPr lang="en-US" sz="6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483EC35-BFFB-4148-ABA4-CA5CF7B2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8482"/>
              </p:ext>
            </p:extLst>
          </p:nvPr>
        </p:nvGraphicFramePr>
        <p:xfrm>
          <a:off x="986921" y="2667735"/>
          <a:ext cx="7195381" cy="1604720"/>
        </p:xfrm>
        <a:graphic>
          <a:graphicData uri="http://schemas.openxmlformats.org/drawingml/2006/table">
            <a:tbl>
              <a:tblPr firstRow="1" firstCol="1" bandRow="1"/>
              <a:tblGrid>
                <a:gridCol w="1682590">
                  <a:extLst>
                    <a:ext uri="{9D8B030D-6E8A-4147-A177-3AD203B41FA5}">
                      <a16:colId xmlns:a16="http://schemas.microsoft.com/office/drawing/2014/main" val="3793124891"/>
                    </a:ext>
                  </a:extLst>
                </a:gridCol>
                <a:gridCol w="5512791">
                  <a:extLst>
                    <a:ext uri="{9D8B030D-6E8A-4147-A177-3AD203B41FA5}">
                      <a16:colId xmlns:a16="http://schemas.microsoft.com/office/drawing/2014/main" val="1937059894"/>
                    </a:ext>
                  </a:extLst>
                </a:gridCol>
              </a:tblGrid>
              <a:tr h="864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Pre-intervention Visit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756"/>
                  </a:ext>
                </a:extLst>
              </a:tr>
              <a:tr h="740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9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765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7" y="312057"/>
            <a:ext cx="5587999" cy="1143000"/>
          </a:xfrm>
        </p:spPr>
        <p:txBody>
          <a:bodyPr/>
          <a:lstStyle/>
          <a:p>
            <a:r>
              <a:rPr lang="en-US" b="1" u="sng" dirty="0"/>
              <a:t>Frozen Sample Shipping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" y="1690916"/>
            <a:ext cx="8084458" cy="51017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Ship Monday-Wednesday Only</a:t>
            </a: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sz="3200" dirty="0"/>
              <a:t>Plasma 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Buffy Coat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Serum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Urine</a:t>
            </a:r>
          </a:p>
          <a:p>
            <a:pPr>
              <a:lnSpc>
                <a:spcPct val="120000"/>
              </a:lnSpc>
            </a:pPr>
            <a:r>
              <a:rPr lang="en-US" dirty="0"/>
              <a:t>Hold packaged samples in a -80°C freezer until pickup.</a:t>
            </a:r>
          </a:p>
          <a:p>
            <a:pPr>
              <a:lnSpc>
                <a:spcPct val="120000"/>
              </a:lnSpc>
            </a:pPr>
            <a:r>
              <a:rPr lang="en-US" dirty="0"/>
              <a:t>Batch Samples together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5 </a:t>
            </a:r>
            <a:r>
              <a:rPr lang="en-US" dirty="0" err="1"/>
              <a:t>cryoboxes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Batch shipping should be performed quarterly or as a full shipment of specimens accumulates, </a:t>
            </a:r>
            <a:r>
              <a:rPr lang="en-US" b="1" dirty="0"/>
              <a:t>whichever is sooner</a:t>
            </a:r>
            <a:r>
              <a:rPr lang="en-US" dirty="0"/>
              <a:t>.</a:t>
            </a:r>
            <a:endParaRPr lang="en-US" sz="3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79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89" y="237524"/>
            <a:ext cx="8522164" cy="954974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Frozen Shipping - Cryoboxes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9326" y="5683111"/>
            <a:ext cx="2435035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</a:t>
            </a:r>
            <a:r>
              <a:rPr lang="en-US" sz="1400" b="1" dirty="0" err="1"/>
              <a:t>cryobox</a:t>
            </a:r>
            <a:r>
              <a:rPr lang="en-US" sz="1400" b="1" dirty="0"/>
              <a:t> in one Biohazard Bag with absorbent sheet.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322668-70DF-4F6E-AA79-B428DDE1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37" y="4364703"/>
            <a:ext cx="420660" cy="1164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8B31EA-54D3-0806-C896-58C73219F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46" y="1830713"/>
            <a:ext cx="2283999" cy="2202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1ED3F-279D-6A39-65D8-D973771B6D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3"/>
          <a:stretch/>
        </p:blipFill>
        <p:spPr>
          <a:xfrm>
            <a:off x="2368736" y="1819826"/>
            <a:ext cx="1870921" cy="2202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65570-6C00-FDD2-58F3-1F3A06DF3180}"/>
              </a:ext>
            </a:extLst>
          </p:cNvPr>
          <p:cNvSpPr txBox="1"/>
          <p:nvPr/>
        </p:nvSpPr>
        <p:spPr>
          <a:xfrm>
            <a:off x="747350" y="5683110"/>
            <a:ext cx="272156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aliquoted tubes in cardboard </a:t>
            </a:r>
            <a:r>
              <a:rPr lang="en-US" sz="1400" b="1" dirty="0" err="1"/>
              <a:t>cryobox</a:t>
            </a:r>
            <a:endParaRPr lang="en-US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AF284B-F479-3E8C-4143-D35AA1DEA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514" y="4348619"/>
            <a:ext cx="420660" cy="11805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AD550-BC9E-4D3C-0402-9FD77407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14141" y="2596561"/>
            <a:ext cx="420660" cy="783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6526B6-7268-3FBC-E341-7865554DB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285" y="1750517"/>
            <a:ext cx="3776268" cy="23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9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Shipping Frozen Samples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Schedule UPS 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Send Biological Sample and Shipment Notification Forms (Urine/Blood) to IU (US) </a:t>
            </a:r>
            <a:r>
              <a:rPr lang="en-US" sz="3300" b="1" i="1" u="sng" dirty="0"/>
              <a:t>ahead of shipment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Email: alzstudy@iu.edu</a:t>
            </a:r>
            <a:r>
              <a:rPr lang="en-US" sz="2900" dirty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2500" dirty="0"/>
              <a:t>cc: dlkeys@iupui.edu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3E156-605E-312F-C319-F61B0232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392951"/>
            <a:ext cx="2342606" cy="2930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488EB-CE47-05FC-C0E5-DF17B115A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431" y="4325097"/>
            <a:ext cx="2692485" cy="2447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2247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793" y="1676400"/>
            <a:ext cx="4313464" cy="4406220"/>
          </a:xfrm>
        </p:spPr>
        <p:txBody>
          <a:bodyPr/>
          <a:lstStyle/>
          <a:p>
            <a:r>
              <a:rPr lang="en-US" dirty="0"/>
              <a:t>Fully cover the cryoboxes with about 2 inches of dry ice in the provided shipper.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Styrofoam shipper must contain about 45 </a:t>
            </a:r>
            <a:r>
              <a:rPr lang="en-US" dirty="0" err="1"/>
              <a:t>lbs</a:t>
            </a:r>
            <a:r>
              <a:rPr lang="en-US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" y="1676400"/>
            <a:ext cx="3777524" cy="333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4915" y="479363"/>
            <a:ext cx="775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prstClr val="black"/>
                </a:solidFill>
              </a:rPr>
              <a:t>Frozen Shipping – Dry Ice Requirements</a:t>
            </a:r>
            <a:endParaRPr lang="en-US" sz="36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3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594" y="4078810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594" y="153769"/>
            <a:ext cx="775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prstClr val="black"/>
                </a:solidFill>
              </a:rPr>
              <a:t>Frozen Shipping – Dry Ice Requirements</a:t>
            </a:r>
            <a:endParaRPr lang="en-US" sz="3600" u="sng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14500"/>
            <a:ext cx="5848350" cy="386715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892595" y="4609214"/>
            <a:ext cx="643270" cy="82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74409" y="4375298"/>
            <a:ext cx="6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20.4</a:t>
            </a:r>
          </a:p>
        </p:txBody>
      </p:sp>
    </p:spTree>
    <p:extLst>
      <p:ext uri="{BB962C8B-B14F-4D97-AF65-F5344CB8AC3E}">
        <p14:creationId xmlns:p14="http://schemas.microsoft.com/office/powerpoint/2010/main" val="36991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18705" y="560875"/>
            <a:ext cx="5824451" cy="108704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UPS </a:t>
            </a:r>
            <a:r>
              <a:rPr lang="en-US" b="1" u="sng" dirty="0" err="1"/>
              <a:t>ShipExec</a:t>
            </a:r>
            <a:r>
              <a:rPr lang="en-US" b="1" u="sng" dirty="0"/>
              <a:t>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805" y="1952858"/>
            <a:ext cx="7619071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 into the </a:t>
            </a:r>
            <a:r>
              <a:rPr lang="en-US" sz="2400" dirty="0" err="1"/>
              <a:t>ShipExec</a:t>
            </a:r>
            <a:r>
              <a:rPr lang="en-US" sz="2400" dirty="0"/>
              <a:t> Thin Client at </a:t>
            </a:r>
            <a:r>
              <a:rPr lang="en-US" sz="2400" dirty="0">
                <a:hlinkClick r:id="rId3"/>
              </a:rPr>
              <a:t>https://kits.iu.edu/ups</a:t>
            </a:r>
            <a:r>
              <a:rPr lang="en-US" sz="2400" dirty="0"/>
              <a:t> 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/>
              <a:t>If a new user or contact needs access, please reach out to your study contact for access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Follow instructions on section 8.2 of ACE Manual of Procedures to create your return </a:t>
            </a:r>
            <a:r>
              <a:rPr lang="en-US" sz="2400" dirty="0" err="1"/>
              <a:t>airbill</a:t>
            </a:r>
            <a:r>
              <a:rPr lang="en-US" sz="2400" dirty="0"/>
              <a:t> and schedule a UPS pickup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9883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Shipping Regulations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</a:t>
            </a:r>
          </a:p>
          <a:p>
            <a:r>
              <a:rPr lang="en-US" dirty="0"/>
              <a:t>All study personnel responsible for shipping should be certified in </a:t>
            </a:r>
            <a:r>
              <a:rPr lang="en-US" dirty="0" err="1"/>
              <a:t>biospecimen</a:t>
            </a:r>
            <a:r>
              <a:rPr lang="en-US" dirty="0"/>
              <a:t> shipping.</a:t>
            </a:r>
          </a:p>
          <a:p>
            <a:r>
              <a:rPr lang="en-US" dirty="0"/>
              <a:t>It is the responsibility of each site to ensure that the appropriate training has been provided and conducted in regards to IATA shipping.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6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255" y="304800"/>
            <a:ext cx="797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UN3373 Biological Substance, Category B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1821542"/>
            <a:ext cx="7801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Biological Substance, Category B are specimens being transported for “investigational purposes”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Recommend: investigator sites document training of category B/dangerous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establishing a record of your staff’s training and date of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training records must be made available upon request by the appropriate national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information from the Department of Transportation (DOT) can be found on their website </a:t>
            </a:r>
            <a:r>
              <a:rPr lang="en-US" sz="2400" dirty="0">
                <a:hlinkClick r:id="rId2"/>
              </a:rPr>
              <a:t>http://hazmat.dot.gov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315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Biological Sample and Shipment Notification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copy of the sample form </a:t>
            </a:r>
            <a:r>
              <a:rPr lang="en-US" i="1" u="sng" dirty="0"/>
              <a:t>must</a:t>
            </a:r>
            <a:r>
              <a:rPr lang="en-US" dirty="0"/>
              <a:t> be emailed to NCRAD prior to the date of sample arrival.</a:t>
            </a:r>
          </a:p>
          <a:p>
            <a:r>
              <a:rPr lang="en-US" dirty="0"/>
              <a:t>Please include sample forms in all shipments of frozen and ambient samples.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alzstudy@iu.edu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13" y="4898810"/>
            <a:ext cx="2458799" cy="14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14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F40B9F-5B71-A481-2C03-B57AC0BB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75" y="1042226"/>
            <a:ext cx="5252399" cy="4773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2" y="-171692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u="sng" dirty="0"/>
              <a:t>Biological Sample Notification Form- Urine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348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7239" y="1964220"/>
            <a:ext cx="3276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Urine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Urinalysis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**Site Personnel: Place the kit number label in the designated area suggested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682E6-4CA5-9149-F580-0FCE84F95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94015"/>
            <a:ext cx="2560542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0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51" y="592577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 Biospecimen Collection Schedule</a:t>
            </a:r>
            <a:endParaRPr lang="en-US" sz="6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483EC35-BFFB-4148-ABA4-CA5CF7B2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615052"/>
              </p:ext>
            </p:extLst>
          </p:nvPr>
        </p:nvGraphicFramePr>
        <p:xfrm>
          <a:off x="1174474" y="2164818"/>
          <a:ext cx="7078717" cy="3328307"/>
        </p:xfrm>
        <a:graphic>
          <a:graphicData uri="http://schemas.openxmlformats.org/drawingml/2006/table">
            <a:tbl>
              <a:tblPr firstRow="1" firstCol="1" bandRow="1"/>
              <a:tblGrid>
                <a:gridCol w="1793888">
                  <a:extLst>
                    <a:ext uri="{9D8B030D-6E8A-4147-A177-3AD203B41FA5}">
                      <a16:colId xmlns:a16="http://schemas.microsoft.com/office/drawing/2014/main" val="3793124891"/>
                    </a:ext>
                  </a:extLst>
                </a:gridCol>
                <a:gridCol w="1847946">
                  <a:extLst>
                    <a:ext uri="{9D8B030D-6E8A-4147-A177-3AD203B41FA5}">
                      <a16:colId xmlns:a16="http://schemas.microsoft.com/office/drawing/2014/main" val="1937059894"/>
                    </a:ext>
                  </a:extLst>
                </a:gridCol>
                <a:gridCol w="1735890">
                  <a:extLst>
                    <a:ext uri="{9D8B030D-6E8A-4147-A177-3AD203B41FA5}">
                      <a16:colId xmlns:a16="http://schemas.microsoft.com/office/drawing/2014/main" val="1748780267"/>
                    </a:ext>
                  </a:extLst>
                </a:gridCol>
                <a:gridCol w="1700993">
                  <a:extLst>
                    <a:ext uri="{9D8B030D-6E8A-4147-A177-3AD203B41FA5}">
                      <a16:colId xmlns:a16="http://schemas.microsoft.com/office/drawing/2014/main" val="474021710"/>
                    </a:ext>
                  </a:extLst>
                </a:gridCol>
              </a:tblGrid>
              <a:tr h="288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Type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Visit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Month Visit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Month Visit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756"/>
                  </a:ext>
                </a:extLst>
              </a:tr>
              <a:tr h="571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15397"/>
                  </a:ext>
                </a:extLst>
              </a:tr>
              <a:tr h="6329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708540"/>
                  </a:ext>
                </a:extLst>
              </a:tr>
              <a:tr h="6854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Buffy Coat (DNA extraction)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73235"/>
                  </a:ext>
                </a:extLst>
              </a:tr>
              <a:tr h="6979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90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954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C2DDE6-F03A-193E-D74D-F864123B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20" y="844310"/>
            <a:ext cx="4508300" cy="5638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1" y="-171692"/>
            <a:ext cx="9351771" cy="1143000"/>
          </a:xfrm>
        </p:spPr>
        <p:txBody>
          <a:bodyPr>
            <a:noAutofit/>
          </a:bodyPr>
          <a:lstStyle/>
          <a:p>
            <a:r>
              <a:rPr lang="en-US" sz="3600" b="1" u="sng" dirty="0"/>
              <a:t>Biological Sample Notification Form- Blood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348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4718" y="1886515"/>
            <a:ext cx="39692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Blood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Buffy Coat/DNA</a:t>
            </a:r>
          </a:p>
          <a:p>
            <a:pPr lvl="1"/>
            <a:endParaRPr lang="en-US" sz="28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**Site Personnel: Place the kit number label in the designated area suggested and record the barcode on the residual cryovial tube beneath the kit number label (permitting there is a residual).</a:t>
            </a:r>
          </a:p>
          <a:p>
            <a:pPr lvl="1"/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7FA6B-81DE-5BBD-E157-75AE52391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2891">
            <a:off x="4398080" y="2542643"/>
            <a:ext cx="1842919" cy="12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20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0D1913-AB47-898C-DF06-D2145A7D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9" y="1312845"/>
            <a:ext cx="5237114" cy="4943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2" y="-171692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u="sng" dirty="0"/>
              <a:t>Biological Sample Notification Form- Stool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348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8029" y="971308"/>
            <a:ext cx="39859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Stool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Fecal metabolomics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Form will partially be completed by site personnel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Remember to document the tracking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 will complete second portion of the form after collection.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r>
              <a:rPr lang="en-US" sz="2400" dirty="0"/>
              <a:t>	**</a:t>
            </a:r>
            <a:r>
              <a:rPr lang="en-US" sz="2000" dirty="0">
                <a:solidFill>
                  <a:srgbClr val="FF0000"/>
                </a:solidFill>
              </a:rPr>
              <a:t>Site Personnel: Place the kit number label in the designated area suggested prior to giving to the participant.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B302E-E1AC-5C5E-04FC-027A05B20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383360" y="2688989"/>
            <a:ext cx="1582056" cy="420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C7CB0-FC73-86A3-0EA1-C8FB17D68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70938">
            <a:off x="3313103" y="4303599"/>
            <a:ext cx="2945468" cy="4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6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2701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NCRAD Website</a:t>
            </a:r>
            <a:br>
              <a:rPr lang="en-US" sz="3600" b="1" dirty="0"/>
            </a:br>
            <a:r>
              <a:rPr lang="en-US" sz="2800" dirty="0"/>
              <a:t>Helpful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https://ncrad.org/holiday_closures.html</a:t>
            </a:r>
            <a:endParaRPr lang="en-US" dirty="0"/>
          </a:p>
          <a:p>
            <a:r>
              <a:rPr lang="en-US" dirty="0">
                <a:hlinkClick r:id="rId4"/>
              </a:rPr>
              <a:t>https://ncrad.org/friday_blood_draws.html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4372"/>
            <a:ext cx="4924659" cy="246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96" y="227015"/>
            <a:ext cx="2221045" cy="12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28" y="4840735"/>
            <a:ext cx="4742542" cy="992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2BFA3-CA0F-464A-9A39-E96FAEB94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6725" y="3888419"/>
            <a:ext cx="3882583" cy="17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87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2329"/>
            <a:ext cx="7886700" cy="1325563"/>
          </a:xfrm>
        </p:spPr>
        <p:txBody>
          <a:bodyPr/>
          <a:lstStyle/>
          <a:p>
            <a:pPr algn="ctr"/>
            <a:r>
              <a:rPr lang="en-US" b="1" u="sng" dirty="0"/>
              <a:t>ACE Active Study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B10B9-2074-F433-3C08-BEF975FD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1262742"/>
            <a:ext cx="8795657" cy="54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1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/>
              <a:t>Phone: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/>
          </a:p>
          <a:p>
            <a:pPr lvl="1"/>
            <a:r>
              <a:rPr lang="en-US" dirty="0"/>
              <a:t>CRC email: </a:t>
            </a:r>
            <a:r>
              <a:rPr lang="en-US" dirty="0">
                <a:hlinkClick r:id="rId2"/>
              </a:rPr>
              <a:t>dlkeys@iupui.edu</a:t>
            </a:r>
            <a:endParaRPr lang="en-US" dirty="0"/>
          </a:p>
          <a:p>
            <a:pPr lvl="1"/>
            <a:r>
              <a:rPr lang="en-US" dirty="0"/>
              <a:t>Back-up email: </a:t>
            </a:r>
            <a:r>
              <a:rPr lang="en-US" dirty="0">
                <a:hlinkClick r:id="rId3"/>
              </a:rPr>
              <a:t>alzstudy@iu.edu</a:t>
            </a:r>
            <a:endParaRPr lang="en-US" dirty="0"/>
          </a:p>
          <a:p>
            <a:pPr lvl="1"/>
            <a:r>
              <a:rPr lang="en-US" dirty="0"/>
              <a:t>Website:  </a:t>
            </a:r>
            <a:r>
              <a:rPr lang="en-US" dirty="0">
                <a:hlinkClick r:id="rId4"/>
              </a:rPr>
              <a:t>www.ncrad.org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6" y="4524491"/>
            <a:ext cx="2458799" cy="14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5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" y="1523999"/>
            <a:ext cx="7772400" cy="1120141"/>
          </a:xfrm>
        </p:spPr>
        <p:txBody>
          <a:bodyPr>
            <a:normAutofit/>
          </a:bodyPr>
          <a:lstStyle/>
          <a:p>
            <a:r>
              <a:rPr lang="en-US" b="1" dirty="0"/>
              <a:t>Kit Request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" y="3175302"/>
            <a:ext cx="7772400" cy="592658"/>
          </a:xfrm>
        </p:spPr>
        <p:txBody>
          <a:bodyPr>
            <a:normAutofit fontScale="55000" lnSpcReduction="20000"/>
          </a:bodyPr>
          <a:lstStyle/>
          <a:p>
            <a:r>
              <a:rPr lang="en-US" sz="7200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2"/>
              </a:rPr>
              <a:t>kits.iu.edu/ACE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30" y="5514852"/>
            <a:ext cx="1484325" cy="8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826"/>
            <a:ext cx="7886700" cy="1325563"/>
          </a:xfrm>
        </p:spPr>
        <p:txBody>
          <a:bodyPr/>
          <a:lstStyle/>
          <a:p>
            <a:pPr algn="ctr"/>
            <a:r>
              <a:rPr lang="en-US" b="1" u="sng" dirty="0"/>
              <a:t>Kit Request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105400"/>
          </a:xfrm>
        </p:spPr>
        <p:txBody>
          <a:bodyPr>
            <a:normAutofit/>
          </a:bodyPr>
          <a:lstStyle/>
          <a:p>
            <a:r>
              <a:rPr lang="en-US" dirty="0"/>
              <a:t>An initial stock of kits will be delivered prior to the designated site-specific start date.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Kits and individual supplies are available to order: </a:t>
            </a:r>
          </a:p>
          <a:p>
            <a:pPr lvl="1"/>
            <a:r>
              <a:rPr lang="en-US" dirty="0"/>
              <a:t>Pre-intervention (Urine) Kit</a:t>
            </a:r>
          </a:p>
          <a:p>
            <a:pPr lvl="1"/>
            <a:r>
              <a:rPr lang="en-US" dirty="0"/>
              <a:t>Stool/Blood-Based Kit</a:t>
            </a:r>
          </a:p>
          <a:p>
            <a:pPr lvl="1"/>
            <a:r>
              <a:rPr lang="en-US" dirty="0"/>
              <a:t>Urine Supplemental Supply Kit (1 only per year)</a:t>
            </a:r>
          </a:p>
          <a:p>
            <a:pPr lvl="1"/>
            <a:r>
              <a:rPr lang="en-US" dirty="0"/>
              <a:t>Stool/Blood-Based Supplemental Supply Kit (1 only per year)</a:t>
            </a:r>
          </a:p>
          <a:p>
            <a:pPr lvl="1"/>
            <a:r>
              <a:rPr lang="en-US" dirty="0"/>
              <a:t>Frozen Blood Shipping Supply Kit</a:t>
            </a:r>
          </a:p>
          <a:p>
            <a:pPr lvl="1"/>
            <a:r>
              <a:rPr lang="en-US" dirty="0"/>
              <a:t>Ambient Stool Shipping Supply Kit</a:t>
            </a:r>
          </a:p>
          <a:p>
            <a:pPr lvl="1"/>
            <a:r>
              <a:rPr lang="en-US" dirty="0"/>
              <a:t>Individual Supplies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4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07" y="-68551"/>
            <a:ext cx="7886700" cy="1325563"/>
          </a:xfrm>
        </p:spPr>
        <p:txBody>
          <a:bodyPr/>
          <a:lstStyle/>
          <a:p>
            <a:pPr algn="ctr"/>
            <a:r>
              <a:rPr lang="en-US" b="1" u="sng" dirty="0"/>
              <a:t>NCRAD Kit Request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" y="2194560"/>
            <a:ext cx="2377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Choose your site from the drop down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The coordinator name and contact information will appear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Verify that this information is accurate, correct if necessary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0145" y="2146002"/>
            <a:ext cx="6175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Pending link when HEAD added to NCRAD.ORG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2CD25-B1B5-432A-8B6D-A066E1488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13" y="865667"/>
            <a:ext cx="2088737" cy="120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A2638-4F5C-11C1-6E03-6213B8D84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913" y="2173293"/>
            <a:ext cx="6436246" cy="45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175260"/>
            <a:ext cx="7886700" cy="1325563"/>
          </a:xfrm>
        </p:spPr>
        <p:txBody>
          <a:bodyPr/>
          <a:lstStyle/>
          <a:p>
            <a:pPr algn="ctr"/>
            <a:r>
              <a:rPr lang="en-US" b="1" u="sng" dirty="0"/>
              <a:t>Kits Available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1014" y="4185010"/>
            <a:ext cx="462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Pending link when HEAD added to NCRAD.ORG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25247-D243-E88E-D607-DAB8BBC6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64" y="1150303"/>
            <a:ext cx="7920272" cy="52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87649</TotalTime>
  <Words>2434</Words>
  <Application>Microsoft Office PowerPoint</Application>
  <PresentationFormat>On-screen Show (4:3)</PresentationFormat>
  <Paragraphs>387</Paragraphs>
  <Slides>54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Cambria</vt:lpstr>
      <vt:lpstr>Lato</vt:lpstr>
      <vt:lpstr>Times New Roman</vt:lpstr>
      <vt:lpstr>Verdana</vt:lpstr>
      <vt:lpstr>Wingdings</vt:lpstr>
      <vt:lpstr>Office Theme</vt:lpstr>
      <vt:lpstr>PowerPoint Presentation</vt:lpstr>
      <vt:lpstr>Contact Information</vt:lpstr>
      <vt:lpstr>Training Overview:  </vt:lpstr>
      <vt:lpstr>ACE Biospecimen Collection Schedule</vt:lpstr>
      <vt:lpstr>ACE Biospecimen Collection Schedule</vt:lpstr>
      <vt:lpstr>Kit Request Module</vt:lpstr>
      <vt:lpstr>Kit Request Module</vt:lpstr>
      <vt:lpstr>NCRAD Kit Request Module</vt:lpstr>
      <vt:lpstr>Kits Available </vt:lpstr>
      <vt:lpstr>Study Visit Kits</vt:lpstr>
      <vt:lpstr>NCRAD Kit Request Module:  When It Must be Used</vt:lpstr>
      <vt:lpstr>Specimen Labels</vt:lpstr>
      <vt:lpstr>Label Type Summary</vt:lpstr>
      <vt:lpstr>Kit Number Labels</vt:lpstr>
      <vt:lpstr>PTID Label</vt:lpstr>
      <vt:lpstr>Collection &amp; Aliquot Tube Labels</vt:lpstr>
      <vt:lpstr>Collection &amp; Aliquot Tubes - Blood</vt:lpstr>
      <vt:lpstr>Collection &amp; Aliquot Tube Labels –  Serum, Plasma, Buffy Coat, and Urine</vt:lpstr>
      <vt:lpstr>Labeling Biologic Samples</vt:lpstr>
      <vt:lpstr>Handling/Processing  Study Specimens </vt:lpstr>
      <vt:lpstr>Site Required Equipment</vt:lpstr>
      <vt:lpstr>Sample Collection – Pre-intervention Visit (Urine BL)</vt:lpstr>
      <vt:lpstr>Sample Collection – Blood (Site)</vt:lpstr>
      <vt:lpstr>Sample Collection – Stool (Participant)</vt:lpstr>
      <vt:lpstr>Aliquot Cap Colors</vt:lpstr>
      <vt:lpstr>Pre-intervention (Urine) Collection Instructions</vt:lpstr>
      <vt:lpstr>At-Home Stool Collection Instructions  </vt:lpstr>
      <vt:lpstr>PowerPoint Presentation</vt:lpstr>
      <vt:lpstr>PowerPoint Presentation</vt:lpstr>
      <vt:lpstr> Plasma and Buffy Coat Preparation EDTA Purple-Top Tube (2 x 10 ml)</vt:lpstr>
      <vt:lpstr>EDTA Tube (Plasma Collection)</vt:lpstr>
      <vt:lpstr>EDTA Tube (Buffy Coat Collection)</vt:lpstr>
      <vt:lpstr>Sample Shipping</vt:lpstr>
      <vt:lpstr>Stool Sample Shipment Summary </vt:lpstr>
      <vt:lpstr>Ambient Sample Shipment</vt:lpstr>
      <vt:lpstr>Ambient Sample Shipment</vt:lpstr>
      <vt:lpstr>USPS Sticker Labeling </vt:lpstr>
      <vt:lpstr>Shipping Ambient Samples</vt:lpstr>
      <vt:lpstr>Blood and Urine Sample Shipment Summary (Frozen) </vt:lpstr>
      <vt:lpstr>Frozen Sample Shipping</vt:lpstr>
      <vt:lpstr>Frozen Shipping - Cryoboxes</vt:lpstr>
      <vt:lpstr>Shipping Frozen Samples</vt:lpstr>
      <vt:lpstr>PowerPoint Presentation</vt:lpstr>
      <vt:lpstr>PowerPoint Presentation</vt:lpstr>
      <vt:lpstr>UPS ShipExec System</vt:lpstr>
      <vt:lpstr>Shipping Regulations and Training</vt:lpstr>
      <vt:lpstr>PowerPoint Presentation</vt:lpstr>
      <vt:lpstr>Biological Sample and Shipment Notification Forms</vt:lpstr>
      <vt:lpstr>Biological Sample Notification Form- Urine</vt:lpstr>
      <vt:lpstr>Biological Sample Notification Form- Blood</vt:lpstr>
      <vt:lpstr>Biological Sample Notification Form- Stool</vt:lpstr>
      <vt:lpstr>NCRAD Website Helpful Pages</vt:lpstr>
      <vt:lpstr>ACE Active Study Page</vt:lpstr>
      <vt:lpstr>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Vetor, Ashley Nicole</dc:creator>
  <cp:lastModifiedBy>Keys, Dionte L</cp:lastModifiedBy>
  <cp:revision>315</cp:revision>
  <cp:lastPrinted>2017-03-29T15:20:47Z</cp:lastPrinted>
  <dcterms:created xsi:type="dcterms:W3CDTF">2016-04-11T20:04:23Z</dcterms:created>
  <dcterms:modified xsi:type="dcterms:W3CDTF">2023-03-17T16:43:21Z</dcterms:modified>
</cp:coreProperties>
</file>