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99" r:id="rId18"/>
    <p:sldId id="305" r:id="rId19"/>
    <p:sldId id="306" r:id="rId20"/>
    <p:sldId id="300" r:id="rId21"/>
    <p:sldId id="303" r:id="rId22"/>
    <p:sldId id="30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309" r:id="rId35"/>
    <p:sldId id="291" r:id="rId36"/>
    <p:sldId id="292" r:id="rId37"/>
    <p:sldId id="310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4768" autoAdjust="0"/>
  </p:normalViewPr>
  <p:slideViewPr>
    <p:cSldViewPr snapToGrid="0">
      <p:cViewPr varScale="1">
        <p:scale>
          <a:sx n="106" d="100"/>
          <a:sy n="106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49EB2-7D8E-47B5-811D-2C9FEBF17CF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2EC0-EB56-48DA-BC90-89D5A5FD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4437601" y="4609907"/>
            <a:ext cx="3313651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8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10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1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43FD-566E-4782-B84D-88AD8C9B41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9A98-875B-420B-88A2-2D56F502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9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kits.iu.edu/artfl-lefftds/video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its.iu.edu/artfl-lefftds/video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org/friday_blood_draws.html" TargetMode="External"/><Relationship Id="rId2" Type="http://schemas.openxmlformats.org/officeDocument/2006/relationships/hyperlink" Target="https://ncrad.org/holiday_closur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wrap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rdw2@i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d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or  Wisconsin Registry for Alzheimer's Prevention. WRAP is displayed  in red and black letters.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1324" r="1272" b="1538"/>
          <a:stretch/>
        </p:blipFill>
        <p:spPr bwMode="auto">
          <a:xfrm>
            <a:off x="3815255" y="1428437"/>
            <a:ext cx="4267344" cy="279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67025" y="136634"/>
            <a:ext cx="7457950" cy="1454846"/>
          </a:xfrm>
        </p:spPr>
        <p:txBody>
          <a:bodyPr>
            <a:noAutofit/>
          </a:bodyPr>
          <a:lstStyle/>
          <a:p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WRAP Collection and Shipment Training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0841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6627" y="90706"/>
            <a:ext cx="6098745" cy="1485846"/>
          </a:xfrm>
        </p:spPr>
        <p:txBody>
          <a:bodyPr/>
          <a:lstStyle/>
          <a:p>
            <a:r>
              <a:rPr lang="en-US" b="1" dirty="0"/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6314303" y="2018270"/>
            <a:ext cx="4724400" cy="2453389"/>
          </a:xfrm>
        </p:spPr>
        <p:txBody>
          <a:bodyPr>
            <a:noAutofit/>
          </a:bodyPr>
          <a:lstStyle/>
          <a:p>
            <a:r>
              <a:rPr lang="en-US" sz="2000" dirty="0"/>
              <a:t>Used to track patient samples and provide quality assurance – Will be placed on the following locations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Blood and CSF Sample and Shipment Notification 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err="1"/>
              <a:t>Cryoboxes</a:t>
            </a:r>
            <a:r>
              <a:rPr lang="en-US" sz="1800" dirty="0"/>
              <a:t> that houses aliquots during shipping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One extra label provided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4443" y="4071549"/>
            <a:ext cx="38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6" name="Picture 5" descr="A picture of a kit number label with a QR code corresponding to a six digit kit number generated by NCRAD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329" r="7105" b="8236"/>
          <a:stretch/>
        </p:blipFill>
        <p:spPr bwMode="auto">
          <a:xfrm>
            <a:off x="2257168" y="2215978"/>
            <a:ext cx="1886286" cy="16852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889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60" y="0"/>
            <a:ext cx="5342450" cy="1325563"/>
          </a:xfrm>
        </p:spPr>
        <p:txBody>
          <a:bodyPr/>
          <a:lstStyle/>
          <a:p>
            <a:pPr algn="ctr"/>
            <a:r>
              <a:rPr lang="en-US" b="1" dirty="0"/>
              <a:t>WRAP 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244" y="1806146"/>
            <a:ext cx="4876800" cy="33342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WRAP ID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pPr lvl="1"/>
            <a:r>
              <a:rPr lang="en-US" dirty="0"/>
              <a:t>Must use Fine Point Sharpie Marker </a:t>
            </a:r>
          </a:p>
          <a:p>
            <a:pPr lvl="1"/>
            <a:r>
              <a:rPr lang="en-US" dirty="0"/>
              <a:t>Each site will receive 3 markers in initial kit supply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A PT ID Label is shown. "/>
          <p:cNvPicPr/>
          <p:nvPr/>
        </p:nvPicPr>
        <p:blipFill rotWithShape="1">
          <a:blip r:embed="rId2"/>
          <a:srcRect l="2496" t="843" r="1693" b="2153"/>
          <a:stretch/>
        </p:blipFill>
        <p:spPr bwMode="auto">
          <a:xfrm>
            <a:off x="1673838" y="2094470"/>
            <a:ext cx="2593361" cy="2485768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C3409-6AB6-FAB9-FDE6-CD2A04C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837" y="3236976"/>
            <a:ext cx="2593361" cy="1343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84" y="308649"/>
            <a:ext cx="111643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Specimen Labels –Serum, Plasma, and Buffy Coat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016" y="1881121"/>
            <a:ext cx="4572000" cy="3895725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Only one label to be placed on ALL aliquot and Collection tubes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b="1" dirty="0"/>
              <a:t>Serum</a:t>
            </a:r>
          </a:p>
          <a:p>
            <a:pPr lvl="1"/>
            <a:r>
              <a:rPr lang="en-US" sz="3000" dirty="0"/>
              <a:t>From Serum tube</a:t>
            </a:r>
          </a:p>
          <a:p>
            <a:r>
              <a:rPr lang="en-US" sz="3400" b="1" dirty="0"/>
              <a:t>Plasma</a:t>
            </a:r>
          </a:p>
          <a:p>
            <a:pPr lvl="1"/>
            <a:r>
              <a:rPr lang="en-US" sz="2900" dirty="0"/>
              <a:t>From EDTA tube </a:t>
            </a:r>
          </a:p>
          <a:p>
            <a:r>
              <a:rPr lang="en-US" sz="3300" b="1" dirty="0"/>
              <a:t>Buffy Coat</a:t>
            </a:r>
          </a:p>
          <a:p>
            <a:pPr lvl="1"/>
            <a:r>
              <a:rPr lang="en-US" sz="2900" dirty="0"/>
              <a:t>From EDTA tube </a:t>
            </a:r>
            <a:endParaRPr lang="en-US" dirty="0"/>
          </a:p>
          <a:p>
            <a:pPr lvl="2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996" y="5628569"/>
            <a:ext cx="172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EDTA Tube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3643" y="5657783"/>
            <a:ext cx="172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EDTA Tube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4335" y="3167390"/>
            <a:ext cx="191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Serum Tube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97EF3-2F18-0F47-6A1C-309D0A62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60" y="3847394"/>
            <a:ext cx="1981200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C9EAF-29B2-A2D0-F002-7EFFD738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18" y="3828983"/>
            <a:ext cx="1914525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90E28-1B64-9EC8-0349-079C30357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93" y="1376690"/>
            <a:ext cx="19240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995" y="141250"/>
            <a:ext cx="80401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Specimen Labels – </a:t>
            </a:r>
            <a:br>
              <a:rPr lang="en-US" b="1" dirty="0"/>
            </a:br>
            <a:r>
              <a:rPr lang="en-US" b="1" dirty="0"/>
              <a:t>Serum, Plasma, Buffy Coat, and CSF</a:t>
            </a:r>
          </a:p>
        </p:txBody>
      </p:sp>
      <p:pic>
        <p:nvPicPr>
          <p:cNvPr id="1027" name="Picture 3" descr="A picture of a  clear capped cryovial labeled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45593" r="26426" b="19621"/>
          <a:stretch/>
        </p:blipFill>
        <p:spPr bwMode="auto">
          <a:xfrm rot="5400000">
            <a:off x="2525481" y="2808521"/>
            <a:ext cx="3691767" cy="17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3877" y="2839134"/>
            <a:ext cx="33448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Specimen tube label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Please place barcode near cap</a:t>
            </a:r>
          </a:p>
        </p:txBody>
      </p:sp>
      <p:sp>
        <p:nvSpPr>
          <p:cNvPr id="7" name="Right Arrow 6" descr=" An green arrow pointing to a picture of a  clear capped cryovial labeled with specimen tube label only and with the barcode near the cap."/>
          <p:cNvSpPr>
            <a:spLocks/>
          </p:cNvSpPr>
          <p:nvPr/>
        </p:nvSpPr>
        <p:spPr>
          <a:xfrm rot="10800000">
            <a:off x="4730820" y="2921214"/>
            <a:ext cx="1013415" cy="482171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1" y="1814287"/>
            <a:ext cx="3732893" cy="436267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3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3200" b="1" dirty="0">
              <a:ea typeface="Verdana" pitchFamily="34" charset="0"/>
              <a:cs typeface="Verdana" pitchFamily="34" charset="0"/>
            </a:endParaRPr>
          </a:p>
          <a:p>
            <a:r>
              <a:rPr lang="en-GB" sz="38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38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3800" dirty="0">
                <a:ea typeface="Verdana" pitchFamily="34" charset="0"/>
                <a:cs typeface="Verdana" pitchFamily="34" charset="0"/>
              </a:rPr>
              <a:t> cooling, collecting, processing or freezing samples</a:t>
            </a:r>
          </a:p>
          <a:p>
            <a:pPr>
              <a:buNone/>
            </a:pPr>
            <a:endParaRPr lang="en-GB" sz="3800" dirty="0">
              <a:ea typeface="Verdana" pitchFamily="34" charset="0"/>
              <a:cs typeface="Verdana" pitchFamily="34" charset="0"/>
            </a:endParaRPr>
          </a:p>
          <a:p>
            <a:r>
              <a:rPr lang="en-US" sz="38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38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3800" dirty="0">
                <a:ea typeface="Verdana" pitchFamily="34" charset="0"/>
                <a:cs typeface="Verdana" pitchFamily="34" charset="0"/>
              </a:rPr>
              <a:t> subject’s tubes at a time to avoid mix-ups</a:t>
            </a:r>
          </a:p>
          <a:p>
            <a:pPr>
              <a:buNone/>
            </a:pPr>
            <a:endParaRPr lang="en-US" sz="3800" dirty="0">
              <a:ea typeface="Verdana" pitchFamily="34" charset="0"/>
              <a:cs typeface="Verdana" pitchFamily="34" charset="0"/>
            </a:endParaRPr>
          </a:p>
          <a:p>
            <a:r>
              <a:rPr lang="en-US" sz="38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38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38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38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3800" dirty="0">
                <a:ea typeface="Verdana" pitchFamily="34" charset="0"/>
                <a:cs typeface="Verdana" pitchFamily="34" charset="0"/>
              </a:rPr>
              <a:t> tube types</a:t>
            </a:r>
          </a:p>
          <a:p>
            <a:pPr>
              <a:buNone/>
            </a:pPr>
            <a:endParaRPr lang="en-US" sz="3800" dirty="0">
              <a:ea typeface="Verdana" pitchFamily="34" charset="0"/>
              <a:cs typeface="Verdana" pitchFamily="34" charset="0"/>
            </a:endParaRPr>
          </a:p>
          <a:p>
            <a:r>
              <a:rPr lang="en-US" sz="3800" dirty="0">
                <a:ea typeface="Verdana" pitchFamily="34" charset="0"/>
                <a:cs typeface="Verdana" pitchFamily="34" charset="0"/>
              </a:rPr>
              <a:t>Make sure the label is completely adhered by rolling between your fingers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E9C49-6C13-4BF7-98A7-127B12EB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53" y="1981200"/>
            <a:ext cx="3202660" cy="37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099" y="266700"/>
            <a:ext cx="50786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Specimen Labels - 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412" y="2057400"/>
            <a:ext cx="4572000" cy="311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Separate Kit Number for CSF collection </a:t>
            </a:r>
          </a:p>
          <a:p>
            <a:pPr lvl="1"/>
            <a:r>
              <a:rPr lang="en-US" dirty="0"/>
              <a:t>Kit number will differ from kit number used for the blood samples for the same subject at the same visit</a:t>
            </a:r>
          </a:p>
          <a:p>
            <a:r>
              <a:rPr lang="en-US" dirty="0"/>
              <a:t>CSF label </a:t>
            </a:r>
          </a:p>
          <a:p>
            <a:pPr lvl="1"/>
            <a:r>
              <a:rPr lang="en-US" dirty="0"/>
              <a:t>CSF aliquots</a:t>
            </a:r>
          </a:p>
          <a:p>
            <a:pPr lvl="1"/>
            <a:endParaRPr lang="en-US" dirty="0"/>
          </a:p>
        </p:txBody>
      </p:sp>
      <p:sp>
        <p:nvSpPr>
          <p:cNvPr id="8" name="Right Arrow 7" descr=" An green arrow pointing to an aliquot label with the study name, WRAP, a 10 digit barcode, the specimen type, CSF, and the kit number, 300002. There are two QR codes that each correspond to the 10 digit barcode.&#10;"/>
          <p:cNvSpPr>
            <a:spLocks/>
          </p:cNvSpPr>
          <p:nvPr/>
        </p:nvSpPr>
        <p:spPr>
          <a:xfrm rot="10800000">
            <a:off x="4062610" y="3296546"/>
            <a:ext cx="1917290" cy="482171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2B398-D61B-49DF-0D25-2D43B028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88" y="2502027"/>
            <a:ext cx="2229860" cy="22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165" y="207964"/>
            <a:ext cx="1033166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Handling/Processing </a:t>
            </a:r>
            <a:br>
              <a:rPr lang="en-US" b="1" dirty="0"/>
            </a:br>
            <a:r>
              <a:rPr lang="en-US" b="1" dirty="0"/>
              <a:t>Study Specimens </a:t>
            </a:r>
          </a:p>
        </p:txBody>
      </p:sp>
    </p:spTree>
    <p:extLst>
      <p:ext uri="{BB962C8B-B14F-4D97-AF65-F5344CB8AC3E}">
        <p14:creationId xmlns:p14="http://schemas.microsoft.com/office/powerpoint/2010/main" val="349215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51" y="7605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Blood Draw Order: Madison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9" y="1245453"/>
            <a:ext cx="4586514" cy="4995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23932"/>
              </p:ext>
            </p:extLst>
          </p:nvPr>
        </p:nvGraphicFramePr>
        <p:xfrm>
          <a:off x="318470" y="2308475"/>
          <a:ext cx="5249618" cy="20417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7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3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Number</a:t>
                      </a:r>
                      <a:r>
                        <a:rPr lang="en-US" sz="1600" baseline="0" dirty="0"/>
                        <a:t> of Tubes Drawn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1.   9 ml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Serum Determination </a:t>
                      </a:r>
                      <a:r>
                        <a:rPr lang="en-US" sz="1600" baseline="0" dirty="0"/>
                        <a:t>(Red-Top) Tube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2.</a:t>
                      </a:r>
                      <a:r>
                        <a:rPr lang="en-US" sz="1600" baseline="0" dirty="0"/>
                        <a:t>   </a:t>
                      </a:r>
                      <a:r>
                        <a:rPr lang="en-US" sz="1600" dirty="0"/>
                        <a:t>4 ml Serum Determination (Red-Top)</a:t>
                      </a:r>
                      <a:r>
                        <a:rPr lang="en-US" sz="1600" baseline="0" dirty="0"/>
                        <a:t> Tube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085344"/>
                  </a:ext>
                </a:extLst>
              </a:tr>
              <a:tr h="32792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3.   10 ml Sodium</a:t>
                      </a:r>
                      <a:r>
                        <a:rPr lang="en-US" sz="1600" baseline="0" dirty="0"/>
                        <a:t> Heparin (Green-Top) Tube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4.   10 ml EDTA (Purple-Top)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4037" y="1654460"/>
            <a:ext cx="171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Research Kit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86161"/>
              </p:ext>
            </p:extLst>
          </p:nvPr>
        </p:nvGraphicFramePr>
        <p:xfrm>
          <a:off x="7129253" y="1482683"/>
          <a:ext cx="4787582" cy="15381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8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6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Able to Confirm Fasting for 12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4 ml red-top serum determination tube for Vitamin D 25-Hydroxy,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Insulin, and B12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88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4 ml PST for Lipid panel,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-CRP, and glucose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61234"/>
              </p:ext>
            </p:extLst>
          </p:nvPr>
        </p:nvGraphicFramePr>
        <p:xfrm>
          <a:off x="7129253" y="4057007"/>
          <a:ext cx="4787582" cy="14631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8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6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Unable to Confirm Fasting for 12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4 ml red-top serum determination tube for Vitamin D 25-Hydroxy and B12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64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4 ml PST for Lipid panel and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9606142">
            <a:off x="5945914" y="2469849"/>
            <a:ext cx="9061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6658">
            <a:off x="5937709" y="4107868"/>
            <a:ext cx="9061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1799" y="3281492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0991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51" y="7605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Blood Draw Order: Milwaukee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9" y="1245453"/>
            <a:ext cx="4586514" cy="4995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1206"/>
              </p:ext>
            </p:extLst>
          </p:nvPr>
        </p:nvGraphicFramePr>
        <p:xfrm>
          <a:off x="75849" y="2279244"/>
          <a:ext cx="5894027" cy="1216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59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03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.</a:t>
                      </a:r>
                      <a:r>
                        <a:rPr lang="en-US" dirty="0"/>
                        <a:t> 5</a:t>
                      </a:r>
                      <a:r>
                        <a:rPr lang="en-US" baseline="0" dirty="0"/>
                        <a:t> ml Gold-Top Tube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F964FB-A89B-8729-91C9-4A565EA7F254}"/>
              </a:ext>
            </a:extLst>
          </p:cNvPr>
          <p:cNvSpPr txBox="1"/>
          <p:nvPr/>
        </p:nvSpPr>
        <p:spPr>
          <a:xfrm>
            <a:off x="1408386" y="18280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Tube Use for Clinical Labs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37263-8581-0B3C-4893-7D82E16D6A65}"/>
              </a:ext>
            </a:extLst>
          </p:cNvPr>
          <p:cNvSpPr txBox="1"/>
          <p:nvPr/>
        </p:nvSpPr>
        <p:spPr>
          <a:xfrm>
            <a:off x="7387771" y="18280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2. Tube Use for Research Kit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07F512-EB8E-4C01-A074-CE97F19E6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2453"/>
              </p:ext>
            </p:extLst>
          </p:nvPr>
        </p:nvGraphicFramePr>
        <p:xfrm>
          <a:off x="6690586" y="2279244"/>
          <a:ext cx="4924435" cy="21717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84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1. 9 ml Red-Top Serum Separation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10 ml Purple-Top EDTA Tubes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08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4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51" y="7605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Blood Draw Order: </a:t>
            </a:r>
            <a:r>
              <a:rPr lang="en-US" b="1" dirty="0" err="1"/>
              <a:t>LaCrosse</a:t>
            </a:r>
            <a:endParaRPr lang="en-US" b="1" dirty="0"/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9" y="1245453"/>
            <a:ext cx="4586514" cy="4995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44188"/>
              </p:ext>
            </p:extLst>
          </p:nvPr>
        </p:nvGraphicFramePr>
        <p:xfrm>
          <a:off x="173082" y="2112339"/>
          <a:ext cx="4924435" cy="31776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84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1. 5 ml Red-Top Serum Separation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3 ml Mint Top Lithium Heparin Tube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085344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3. 1.5 ml Gray Top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873902"/>
                  </a:ext>
                </a:extLst>
              </a:tr>
              <a:tr h="617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4. 5 ml Yellow Top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9A3E33-5327-C7C3-1111-D09FA075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93265"/>
              </p:ext>
            </p:extLst>
          </p:nvPr>
        </p:nvGraphicFramePr>
        <p:xfrm>
          <a:off x="6342743" y="1998278"/>
          <a:ext cx="5391806" cy="19183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26792">
                  <a:extLst>
                    <a:ext uri="{9D8B030D-6E8A-4147-A177-3AD203B41FA5}">
                      <a16:colId xmlns:a16="http://schemas.microsoft.com/office/drawing/2014/main" val="1638146665"/>
                    </a:ext>
                  </a:extLst>
                </a:gridCol>
                <a:gridCol w="1465014">
                  <a:extLst>
                    <a:ext uri="{9D8B030D-6E8A-4147-A177-3AD203B41FA5}">
                      <a16:colId xmlns:a16="http://schemas.microsoft.com/office/drawing/2014/main" val="2468024659"/>
                    </a:ext>
                  </a:extLst>
                </a:gridCol>
              </a:tblGrid>
              <a:tr h="63155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910152"/>
                  </a:ext>
                </a:extLst>
              </a:tr>
              <a:tr h="638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ml Red-Top Serum Separation Tube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073063"/>
                  </a:ext>
                </a:extLst>
              </a:tr>
              <a:tr h="6381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10 ml Purple-Top EDTA Tubes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3862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DB465F-6B3C-6364-5DCC-394084622B9A}"/>
              </a:ext>
            </a:extLst>
          </p:cNvPr>
          <p:cNvSpPr txBox="1"/>
          <p:nvPr/>
        </p:nvSpPr>
        <p:spPr>
          <a:xfrm>
            <a:off x="926414" y="1732256"/>
            <a:ext cx="294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Tube Use for Clinical 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0420F-D882-3AB2-6CD6-78554EE353B1}"/>
              </a:ext>
            </a:extLst>
          </p:cNvPr>
          <p:cNvSpPr txBox="1"/>
          <p:nvPr/>
        </p:nvSpPr>
        <p:spPr>
          <a:xfrm>
            <a:off x="7115503" y="16087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Tube Use for Research  Labs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9F4B57-C118-272F-E5EC-BE9ACF66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93265"/>
              </p:ext>
            </p:extLst>
          </p:nvPr>
        </p:nvGraphicFramePr>
        <p:xfrm>
          <a:off x="6342743" y="1978085"/>
          <a:ext cx="5391806" cy="19183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26792">
                  <a:extLst>
                    <a:ext uri="{9D8B030D-6E8A-4147-A177-3AD203B41FA5}">
                      <a16:colId xmlns:a16="http://schemas.microsoft.com/office/drawing/2014/main" val="1638146665"/>
                    </a:ext>
                  </a:extLst>
                </a:gridCol>
                <a:gridCol w="1465014">
                  <a:extLst>
                    <a:ext uri="{9D8B030D-6E8A-4147-A177-3AD203B41FA5}">
                      <a16:colId xmlns:a16="http://schemas.microsoft.com/office/drawing/2014/main" val="2468024659"/>
                    </a:ext>
                  </a:extLst>
                </a:gridCol>
              </a:tblGrid>
              <a:tr h="63155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910152"/>
                  </a:ext>
                </a:extLst>
              </a:tr>
              <a:tr h="638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ml Red-Top Serum Separation Tube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073063"/>
                  </a:ext>
                </a:extLst>
              </a:tr>
              <a:tr h="6381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10 ml Purple-Top EDTA Tubes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386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45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627" y="234779"/>
            <a:ext cx="614954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Training Overview: WRAP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143" y="1682579"/>
            <a:ext cx="5282514" cy="4343400"/>
          </a:xfrm>
        </p:spPr>
        <p:txBody>
          <a:bodyPr>
            <a:normAutofit/>
          </a:bodyPr>
          <a:lstStyle/>
          <a:p>
            <a:r>
              <a:rPr lang="en-US" dirty="0"/>
              <a:t>Study Overview</a:t>
            </a:r>
          </a:p>
          <a:p>
            <a:r>
              <a:rPr lang="en-US" dirty="0"/>
              <a:t>Kit Review</a:t>
            </a:r>
          </a:p>
          <a:p>
            <a:r>
              <a:rPr lang="en-US" dirty="0"/>
              <a:t>Sample Collection and Processing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Sample Form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Common Nonconformance Issues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9664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043" y="144031"/>
            <a:ext cx="10404389" cy="1325563"/>
          </a:xfrm>
        </p:spPr>
        <p:txBody>
          <a:bodyPr/>
          <a:lstStyle/>
          <a:p>
            <a:pPr algn="ctr"/>
            <a:r>
              <a:rPr lang="en-US" b="1" dirty="0"/>
              <a:t>Cryovial Cap Colors (Samples going to NCRAD)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14157"/>
              </p:ext>
            </p:extLst>
          </p:nvPr>
        </p:nvGraphicFramePr>
        <p:xfrm>
          <a:off x="3624648" y="1772483"/>
          <a:ext cx="4961180" cy="264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Cap Color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Sample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Cap</a:t>
                      </a:r>
                      <a:r>
                        <a:rPr lang="en-US" sz="1800" baseline="0" dirty="0">
                          <a:effectLst/>
                        </a:rPr>
                        <a:t> Image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Serum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Purple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Plasma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Clear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Buffy Coat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Clear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2000" dirty="0">
                          <a:effectLst/>
                        </a:rPr>
                        <a:t>CSF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 descr="An image of a red capped cryovial for serum sample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44" y="2170912"/>
            <a:ext cx="499729" cy="452696"/>
          </a:xfrm>
          <a:prstGeom prst="rect">
            <a:avLst/>
          </a:prstGeom>
        </p:spPr>
      </p:pic>
      <p:pic>
        <p:nvPicPr>
          <p:cNvPr id="14" name="Picture 13" descr="An image of a purples capped cryovial for plasma sample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44" y="2700681"/>
            <a:ext cx="499729" cy="487831"/>
          </a:xfrm>
          <a:prstGeom prst="rect">
            <a:avLst/>
          </a:prstGeom>
        </p:spPr>
      </p:pic>
      <p:pic>
        <p:nvPicPr>
          <p:cNvPr id="16" name="Picture 15" descr="An image of a clear capped cryovial for buffy coat samples. "/>
          <p:cNvPicPr>
            <a:picLocks noChangeAspect="1"/>
          </p:cNvPicPr>
          <p:nvPr/>
        </p:nvPicPr>
        <p:blipFill rotWithShape="1">
          <a:blip r:embed="rId4"/>
          <a:srcRect t="7418" b="1"/>
          <a:stretch/>
        </p:blipFill>
        <p:spPr>
          <a:xfrm>
            <a:off x="7775344" y="3291461"/>
            <a:ext cx="499729" cy="454509"/>
          </a:xfrm>
          <a:prstGeom prst="rect">
            <a:avLst/>
          </a:prstGeom>
        </p:spPr>
      </p:pic>
      <p:pic>
        <p:nvPicPr>
          <p:cNvPr id="8" name="Picture 7" descr="An image of a clear capped cryovial for serum samples. "/>
          <p:cNvPicPr>
            <a:picLocks noChangeAspect="1"/>
          </p:cNvPicPr>
          <p:nvPr/>
        </p:nvPicPr>
        <p:blipFill rotWithShape="1">
          <a:blip r:embed="rId4"/>
          <a:srcRect t="7418" b="1"/>
          <a:stretch/>
        </p:blipFill>
        <p:spPr>
          <a:xfrm>
            <a:off x="7775344" y="3908244"/>
            <a:ext cx="499729" cy="4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93" y="82716"/>
            <a:ext cx="904965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Serum Tube</a:t>
            </a:r>
          </a:p>
        </p:txBody>
      </p:sp>
      <p:pic>
        <p:nvPicPr>
          <p:cNvPr id="5" name="Picture 4" descr="A photo of a empty Red Top Serum 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5927" y="3386288"/>
            <a:ext cx="3960880" cy="672327"/>
          </a:xfrm>
          <a:prstGeom prst="rect">
            <a:avLst/>
          </a:prstGeom>
        </p:spPr>
      </p:pic>
      <p:pic>
        <p:nvPicPr>
          <p:cNvPr id="6" name="Picture 5" descr="A photo of an Serum red top tube post-centrifugation. The layers of the centrifuged blood are clear: yellow-tinted serum is at the top and below is a  dark red layer of red blood cells, white blood cells and platelet clo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20" y="1844727"/>
            <a:ext cx="773924" cy="3853768"/>
          </a:xfrm>
          <a:prstGeom prst="rect">
            <a:avLst/>
          </a:prstGeom>
        </p:spPr>
      </p:pic>
      <p:pic>
        <p:nvPicPr>
          <p:cNvPr id="7" name="Picture 6" descr=" A photo of a Red Top Serum tube before centrifugation. "/>
          <p:cNvPicPr>
            <a:picLocks noChangeAspect="1"/>
          </p:cNvPicPr>
          <p:nvPr/>
        </p:nvPicPr>
        <p:blipFill rotWithShape="1">
          <a:blip r:embed="rId4"/>
          <a:srcRect t="6351" b="10769"/>
          <a:stretch/>
        </p:blipFill>
        <p:spPr>
          <a:xfrm>
            <a:off x="4039517" y="3208064"/>
            <a:ext cx="4086952" cy="1307579"/>
          </a:xfrm>
          <a:prstGeom prst="rect">
            <a:avLst/>
          </a:prstGeom>
        </p:spPr>
      </p:pic>
      <p:sp>
        <p:nvSpPr>
          <p:cNvPr id="8" name="Right Arrow 7" descr="An white arrow pointing to  a picture of a Red Top tube in the whole blood state"/>
          <p:cNvSpPr/>
          <p:nvPr/>
        </p:nvSpPr>
        <p:spPr>
          <a:xfrm>
            <a:off x="3080510" y="3050687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 descr="An arrow pointing to a Red Top Serum top after centrifugation. "/>
          <p:cNvSpPr/>
          <p:nvPr/>
        </p:nvSpPr>
        <p:spPr>
          <a:xfrm>
            <a:off x="8331197" y="2964950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8767" y="5747658"/>
            <a:ext cx="22351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Serum Tube (unfilled)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1" y="1567763"/>
            <a:ext cx="479151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Serum Tube </a:t>
            </a:r>
          </a:p>
          <a:p>
            <a:pPr algn="ctr"/>
            <a:r>
              <a:rPr lang="en-US" sz="1600" dirty="0"/>
              <a:t>(Immediately after blood draw – pictured below)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** Please note: After standing at room temperature for 30 minutes, blood will be clotted and immobile**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1396" y="5747658"/>
            <a:ext cx="276217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Serum Tube (after centrifuge)</a:t>
            </a:r>
          </a:p>
        </p:txBody>
      </p:sp>
    </p:spTree>
    <p:extLst>
      <p:ext uri="{BB962C8B-B14F-4D97-AF65-F5344CB8AC3E}">
        <p14:creationId xmlns:p14="http://schemas.microsoft.com/office/powerpoint/2010/main" val="176463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0691" y="0"/>
            <a:ext cx="904965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Serum Preparation</a:t>
            </a:r>
          </a:p>
        </p:txBody>
      </p:sp>
      <p:grpSp>
        <p:nvGrpSpPr>
          <p:cNvPr id="6" name="Group 5" descr="A four step schematic depicts the previous blood collection instructions into a serum collection tube."/>
          <p:cNvGrpSpPr/>
          <p:nvPr/>
        </p:nvGrpSpPr>
        <p:grpSpPr>
          <a:xfrm>
            <a:off x="1546377" y="1181126"/>
            <a:ext cx="9565734" cy="5129449"/>
            <a:chOff x="-1" y="0"/>
            <a:chExt cx="9566178" cy="5130535"/>
          </a:xfrm>
        </p:grpSpPr>
        <p:sp>
          <p:nvSpPr>
            <p:cNvPr id="7" name="TextBox 3"/>
            <p:cNvSpPr txBox="1"/>
            <p:nvPr/>
          </p:nvSpPr>
          <p:spPr>
            <a:xfrm>
              <a:off x="222812" y="0"/>
              <a:ext cx="1077009" cy="368336"/>
            </a:xfrm>
            <a:prstGeom prst="rect">
              <a:avLst/>
            </a:prstGeom>
            <a:noFill/>
            <a:ln w="28575">
              <a:solidFill>
                <a:srgbClr val="C71B43"/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Times New Roman" panose="02020603050405020304" pitchFamily="18" charset="0"/>
                </a:rPr>
                <a:t>Step One</a:t>
              </a:r>
              <a:endParaRPr lang="en-US" sz="1200">
                <a:effectLst/>
                <a:latin typeface="Times New Roman" panose="02020603050405020304" pitchFamily="18" charset="0"/>
                <a:ea typeface="PMingLiU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768259" y="0"/>
              <a:ext cx="1100505" cy="368336"/>
            </a:xfrm>
            <a:prstGeom prst="rect">
              <a:avLst/>
            </a:prstGeom>
            <a:noFill/>
            <a:ln w="28575">
              <a:solidFill>
                <a:srgbClr val="C71B43"/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Times New Roman" panose="02020603050405020304" pitchFamily="18" charset="0"/>
                </a:rPr>
                <a:t>Step Two</a:t>
              </a:r>
              <a:endParaRPr lang="en-US" sz="1200">
                <a:effectLst/>
                <a:latin typeface="Times New Roman" panose="02020603050405020304" pitchFamily="18" charset="0"/>
                <a:ea typeface="PMingLiU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3688664" y="0"/>
              <a:ext cx="1308159" cy="368336"/>
            </a:xfrm>
            <a:prstGeom prst="rect">
              <a:avLst/>
            </a:prstGeom>
            <a:noFill/>
            <a:ln w="28575">
              <a:solidFill>
                <a:srgbClr val="C71B43"/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Times New Roman" panose="02020603050405020304" pitchFamily="18" charset="0"/>
                </a:rPr>
                <a:t>Step Three</a:t>
              </a:r>
              <a:endParaRPr lang="en-US" sz="1200">
                <a:effectLst/>
                <a:latin typeface="Times New Roman" panose="02020603050405020304" pitchFamily="18" charset="0"/>
                <a:ea typeface="PMingLiU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6466724" y="0"/>
              <a:ext cx="1047749" cy="368299"/>
            </a:xfrm>
            <a:prstGeom prst="rect">
              <a:avLst/>
            </a:prstGeom>
            <a:noFill/>
            <a:ln w="28575">
              <a:solidFill>
                <a:srgbClr val="C71B43"/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Times New Roman" panose="02020603050405020304" pitchFamily="18" charset="0"/>
                </a:rPr>
                <a:t>Step Four</a:t>
              </a:r>
              <a:endParaRPr lang="en-US" sz="1200">
                <a:effectLst/>
                <a:latin typeface="Times New Roman" panose="02020603050405020304" pitchFamily="18" charset="0"/>
                <a:ea typeface="PMingLiU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1546946" y="3189603"/>
              <a:ext cx="2043524" cy="1641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Collect blood in Serum Tube allowing blood to flow for 10 seconds and ensuring blood flow has stopped.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3480446" y="3188990"/>
              <a:ext cx="1967321" cy="1672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Allow blood to clot for 30 minutes.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Centrifuge samples at 3000 rpm for 10 minutes at 4</a:t>
              </a: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245618" y="1725338"/>
              <a:ext cx="461707" cy="144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811562" y="1721953"/>
              <a:ext cx="461707" cy="144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804930" y="1711634"/>
              <a:ext cx="461707" cy="144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" y="3189480"/>
              <a:ext cx="1707594" cy="1888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Store tubes at room temp.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Each tube should be labeled according to site-specific protocols.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7554" t="2243" r="4373" b="1280"/>
            <a:stretch/>
          </p:blipFill>
          <p:spPr>
            <a:xfrm>
              <a:off x="432909" y="503539"/>
              <a:ext cx="553673" cy="26005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2380" t="2269" r="10694" b="1313"/>
            <a:stretch/>
          </p:blipFill>
          <p:spPr>
            <a:xfrm>
              <a:off x="1970830" y="503539"/>
              <a:ext cx="578841" cy="26173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12380" t="2269" r="10694" b="1313"/>
            <a:stretch/>
          </p:blipFill>
          <p:spPr>
            <a:xfrm>
              <a:off x="3949456" y="503539"/>
              <a:ext cx="578841" cy="2617365"/>
            </a:xfrm>
            <a:prstGeom prst="rect">
              <a:avLst/>
            </a:prstGeom>
          </p:spPr>
        </p:pic>
        <p:sp>
          <p:nvSpPr>
            <p:cNvPr id="20" name="TextBox 21"/>
            <p:cNvSpPr txBox="1"/>
            <p:nvPr/>
          </p:nvSpPr>
          <p:spPr>
            <a:xfrm>
              <a:off x="6148174" y="2973334"/>
              <a:ext cx="3418003" cy="2157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Label four red-capped cryovials with preprinted NCRAD “Serum” labels.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Label four red disc clear-capped cryovials with WRAP “Serum” labels.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Aliquot 0.5 ml into each cryovial.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Store serum aliquots upright at -80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until shipment.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400" b="1" u="sng" kern="1200" dirty="0">
                  <a:solidFill>
                    <a:srgbClr val="C71B4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Spin, aliquot, and freeze aliquots within 2 hours of collection.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455" t="21791" r="6827" b="1259"/>
            <a:stretch/>
          </p:blipFill>
          <p:spPr>
            <a:xfrm>
              <a:off x="5543270" y="507601"/>
              <a:ext cx="691075" cy="2613303"/>
            </a:xfrm>
            <a:prstGeom prst="rect">
              <a:avLst/>
            </a:prstGeom>
          </p:spPr>
        </p:pic>
        <p:sp>
          <p:nvSpPr>
            <p:cNvPr id="22" name="TextBox 23"/>
            <p:cNvSpPr txBox="1"/>
            <p:nvPr/>
          </p:nvSpPr>
          <p:spPr>
            <a:xfrm rot="5400000">
              <a:off x="5507662" y="1358220"/>
              <a:ext cx="79629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Times New Roman" panose="02020603050405020304" pitchFamily="18" charset="0"/>
                </a:rPr>
                <a:t>Serum</a:t>
              </a:r>
              <a:endParaRPr lang="en-US" sz="1200">
                <a:effectLst/>
                <a:latin typeface="Times New Roman" panose="02020603050405020304" pitchFamily="18" charset="0"/>
                <a:ea typeface="PMingLiU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6864747" y="710646"/>
              <a:ext cx="251669" cy="8629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152156" y="710646"/>
              <a:ext cx="251669" cy="862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441749" y="710646"/>
              <a:ext cx="251669" cy="862926"/>
            </a:xfrm>
            <a:prstGeom prst="rect">
              <a:avLst/>
            </a:prstGeom>
          </p:spPr>
        </p:pic>
        <p:sp>
          <p:nvSpPr>
            <p:cNvPr id="26" name="Right Brace 25"/>
            <p:cNvSpPr/>
            <p:nvPr/>
          </p:nvSpPr>
          <p:spPr>
            <a:xfrm>
              <a:off x="6173672" y="906490"/>
              <a:ext cx="228332" cy="135787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731342" y="710646"/>
              <a:ext cx="251669" cy="862926"/>
            </a:xfrm>
            <a:prstGeom prst="rect">
              <a:avLst/>
            </a:prstGeom>
          </p:spPr>
        </p:pic>
        <p:cxnSp>
          <p:nvCxnSpPr>
            <p:cNvPr id="28" name="Elbow Connector 27"/>
            <p:cNvCxnSpPr/>
            <p:nvPr/>
          </p:nvCxnSpPr>
          <p:spPr>
            <a:xfrm rot="10800000" flipH="1">
              <a:off x="6402003" y="1142110"/>
              <a:ext cx="462743" cy="443319"/>
            </a:xfrm>
            <a:prstGeom prst="bentConnector5">
              <a:avLst>
                <a:gd name="adj1" fmla="val 37912"/>
                <a:gd name="adj2" fmla="val 99185"/>
                <a:gd name="adj3" fmla="val 9934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6864747" y="1847919"/>
              <a:ext cx="251669" cy="86292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152156" y="1847919"/>
              <a:ext cx="251669" cy="86292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441749" y="1847919"/>
              <a:ext cx="251669" cy="86292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8318" r="8117" b="2845"/>
            <a:stretch/>
          </p:blipFill>
          <p:spPr>
            <a:xfrm>
              <a:off x="7731342" y="1847919"/>
              <a:ext cx="251669" cy="862926"/>
            </a:xfrm>
            <a:prstGeom prst="rect">
              <a:avLst/>
            </a:prstGeom>
          </p:spPr>
        </p:pic>
        <p:cxnSp>
          <p:nvCxnSpPr>
            <p:cNvPr id="33" name="Elbow Connector 32"/>
            <p:cNvCxnSpPr/>
            <p:nvPr/>
          </p:nvCxnSpPr>
          <p:spPr>
            <a:xfrm rot="16200000" flipH="1">
              <a:off x="6372690" y="1787325"/>
              <a:ext cx="693952" cy="2901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29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Plasma Collection</a:t>
            </a:r>
          </a:p>
        </p:txBody>
      </p:sp>
      <p:pic>
        <p:nvPicPr>
          <p:cNvPr id="5" name="Picture 4" descr="A photo of an EDTA tube post-centrifugation. The layers of the centrifuged blood are clear: yellow-tinted plasma is at the top, a thin, red layer of buffy coat is below, and a dark red layer of red blood cells is at the bottom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/>
          <a:stretch/>
        </p:blipFill>
        <p:spPr>
          <a:xfrm>
            <a:off x="2899719" y="1690688"/>
            <a:ext cx="767149" cy="2659655"/>
          </a:xfrm>
          <a:prstGeom prst="rect">
            <a:avLst/>
          </a:prstGeom>
        </p:spPr>
      </p:pic>
      <p:pic>
        <p:nvPicPr>
          <p:cNvPr id="7" name="Picture 6" descr=" A photo of A hand holding a counterfigure purple top EDTA tube with a pipette in the plasma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9" y="2135464"/>
            <a:ext cx="2641600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7591" y="3562431"/>
            <a:ext cx="22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up to 4 aliquots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7351" y="4878488"/>
            <a:ext cx="82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see the NCRAD YouTube Channel for tutorials:  </a:t>
            </a:r>
          </a:p>
          <a:p>
            <a:pPr algn="ctr"/>
            <a:r>
              <a:rPr lang="en-US" dirty="0">
                <a:hlinkClick r:id="rId4"/>
              </a:rPr>
              <a:t>http://kits.iu.edu/artfl-lefftds/videos</a:t>
            </a:r>
            <a:r>
              <a:rPr lang="en-US" dirty="0"/>
              <a:t> </a:t>
            </a:r>
          </a:p>
        </p:txBody>
      </p:sp>
      <p:pic>
        <p:nvPicPr>
          <p:cNvPr id="11" name="Picture 10" descr="A photo of four purple top cryovial tubes for plasma aliquots. 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8" r="63676" b="43332"/>
          <a:stretch/>
        </p:blipFill>
        <p:spPr bwMode="auto">
          <a:xfrm>
            <a:off x="8058906" y="2524719"/>
            <a:ext cx="1573426" cy="935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19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850" y="144818"/>
            <a:ext cx="4823254" cy="792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Buffy Coat Collection</a:t>
            </a:r>
          </a:p>
        </p:txBody>
      </p:sp>
      <p:pic>
        <p:nvPicPr>
          <p:cNvPr id="5" name="Picture 4" descr="A photo of a centrifuged purple top EDTA showing the buffy coat layer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83" y="1263273"/>
            <a:ext cx="2133600" cy="4114800"/>
          </a:xfrm>
          <a:prstGeom prst="rect">
            <a:avLst/>
          </a:prstGeom>
        </p:spPr>
      </p:pic>
      <p:pic>
        <p:nvPicPr>
          <p:cNvPr id="3" name="Picture 2" descr="A clear capped cryovial with the buffy coat layer in the tub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541" y="1904998"/>
            <a:ext cx="723900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1883" y="5578750"/>
            <a:ext cx="545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NCRAD Tutorials: </a:t>
            </a:r>
            <a:r>
              <a:rPr lang="en-US" dirty="0">
                <a:hlinkClick r:id="rId4"/>
              </a:rPr>
              <a:t>http://kits.iu.edu/artfl-lefftds/videos</a:t>
            </a:r>
            <a:r>
              <a:rPr lang="en-US" dirty="0"/>
              <a:t> </a:t>
            </a:r>
          </a:p>
        </p:txBody>
      </p:sp>
      <p:sp>
        <p:nvSpPr>
          <p:cNvPr id="9" name="Right Arrow 8" descr="An arrow pointing to a clear capped cryovial with buffy coat sample. "/>
          <p:cNvSpPr>
            <a:spLocks/>
          </p:cNvSpPr>
          <p:nvPr/>
        </p:nvSpPr>
        <p:spPr>
          <a:xfrm>
            <a:off x="4901513" y="2714726"/>
            <a:ext cx="1736889" cy="495095"/>
          </a:xfrm>
          <a:prstGeom prst="rightArrow">
            <a:avLst/>
          </a:prstGeom>
          <a:solidFill>
            <a:srgbClr val="4EA8A6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655" y="78600"/>
            <a:ext cx="867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Plasma/Buffy Coat Collection and Processing</a:t>
            </a:r>
          </a:p>
        </p:txBody>
      </p:sp>
      <p:pic>
        <p:nvPicPr>
          <p:cNvPr id="6" name="Picture 5" descr="A six step schematic of the plasma and buffy coat collection and processing.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669" r="384" b="513"/>
          <a:stretch/>
        </p:blipFill>
        <p:spPr bwMode="auto">
          <a:xfrm>
            <a:off x="1264042" y="1189681"/>
            <a:ext cx="9669145" cy="416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83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918" y="2182461"/>
            <a:ext cx="9934163" cy="7945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CSF Collection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1638930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16825" y="59596"/>
            <a:ext cx="6591300" cy="61783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CSF Collection and Processing</a:t>
            </a:r>
          </a:p>
        </p:txBody>
      </p:sp>
      <p:pic>
        <p:nvPicPr>
          <p:cNvPr id="6" name="Picture 5" descr="A five step schematic of the CSF collection and processing.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706" r="355" b="978"/>
          <a:stretch/>
        </p:blipFill>
        <p:spPr bwMode="auto">
          <a:xfrm>
            <a:off x="1834797" y="1016467"/>
            <a:ext cx="8555355" cy="5048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139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Sample Shipments to NCRAD</a:t>
            </a:r>
          </a:p>
        </p:txBody>
      </p:sp>
    </p:spTree>
    <p:extLst>
      <p:ext uri="{BB962C8B-B14F-4D97-AF65-F5344CB8AC3E}">
        <p14:creationId xmlns:p14="http://schemas.microsoft.com/office/powerpoint/2010/main" val="363927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297" y="53491"/>
            <a:ext cx="6292507" cy="9479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Sample Shipment Summary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29310"/>
              </p:ext>
            </p:extLst>
          </p:nvPr>
        </p:nvGraphicFramePr>
        <p:xfrm>
          <a:off x="2299660" y="1058927"/>
          <a:ext cx="7597775" cy="2325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Collection Tube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Drawn 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Specimen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Aliquot Volume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Number of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Samples sent to NCRAD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Shipping Temperature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Serum (Red-Top) Blood Collection Tube (9 ml)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 ml serum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EDTA (Purple-Top) Blood Collection Tube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 ml)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Plasma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 ml plasma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Frozen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Buffy Coat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~1.0 ml buffy coat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EDTA (Purple-Top) Blood Collection Tube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(10 ml)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Whole Blood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ml whole blood aliquots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91067"/>
              </p:ext>
            </p:extLst>
          </p:nvPr>
        </p:nvGraphicFramePr>
        <p:xfrm>
          <a:off x="2767098" y="4643327"/>
          <a:ext cx="6915150" cy="153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Collection Tube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Drawn 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Specimen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Aliquot Volume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Number of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Samples sent to NCRAD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Shipping Temperature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 ml screw top centrifuge tubes with blue caps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 ml CSF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 CSF aliquot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(for local lab)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952297" y="3888596"/>
            <a:ext cx="6292507" cy="94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Madison Site only</a:t>
            </a:r>
          </a:p>
        </p:txBody>
      </p:sp>
    </p:spTree>
    <p:extLst>
      <p:ext uri="{BB962C8B-B14F-4D97-AF65-F5344CB8AC3E}">
        <p14:creationId xmlns:p14="http://schemas.microsoft.com/office/powerpoint/2010/main" val="13778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190" y="107779"/>
            <a:ext cx="659138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WRAP Study Specimens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31947"/>
              </p:ext>
            </p:extLst>
          </p:nvPr>
        </p:nvGraphicFramePr>
        <p:xfrm>
          <a:off x="1861751" y="2158312"/>
          <a:ext cx="8196653" cy="2491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Biospecimen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Plasma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Buffy Coat (DNA)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Whole Blood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Madison only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928" y="74141"/>
            <a:ext cx="574074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Frozen Shipment 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All other samples shipped frozen to NCRAD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Serum, Plasma, Buffy Coat, and CSF </a:t>
            </a:r>
          </a:p>
          <a:p>
            <a:pPr lvl="1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dirty="0"/>
              <a:t>Include copy of Blood and/or CSF Sample Shipment and Notification Form</a:t>
            </a:r>
          </a:p>
          <a:p>
            <a:pPr>
              <a:lnSpc>
                <a:spcPct val="120000"/>
              </a:lnSpc>
            </a:pPr>
            <a:r>
              <a:rPr lang="en-US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8 participant samples (Serum, Plasma, Buffy, CSF)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Batch shipping should be performed quarterly or as a full shipment of specimens accumulates, whichever is sooner.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9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4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068" y="193958"/>
            <a:ext cx="6203869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Shipping Frozen Samples</a:t>
            </a:r>
          </a:p>
        </p:txBody>
      </p:sp>
      <p:pic>
        <p:nvPicPr>
          <p:cNvPr id="15" name="Picture 14" descr="A 25 cell cryobox is shown with four purple-capped cryovials for plasma samples , two clear-capped cryovials for buffy coats and four red-capped cryovials for serum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984" r="2388"/>
          <a:stretch/>
        </p:blipFill>
        <p:spPr>
          <a:xfrm>
            <a:off x="5907136" y="1632456"/>
            <a:ext cx="3388329" cy="3236192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2796318" y="5180030"/>
            <a:ext cx="1785620" cy="508635"/>
          </a:xfrm>
          <a:prstGeom prst="rect">
            <a:avLst/>
          </a:prstGeom>
          <a:ln w="28575">
            <a:solidFill>
              <a:srgbClr val="C71B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Plasma, Buffy Coat, Serum, and CSF Samples</a:t>
            </a:r>
            <a:endParaRPr lang="en-US" sz="120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6752907" y="5180030"/>
            <a:ext cx="1466215" cy="499745"/>
          </a:xfrm>
          <a:prstGeom prst="rect">
            <a:avLst/>
          </a:prstGeom>
          <a:ln w="28575">
            <a:solidFill>
              <a:srgbClr val="C71B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Plasma, Buffy Coat, and Serum Samples</a:t>
            </a:r>
            <a:endParaRPr lang="en-US" sz="120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3" name="Picture 2" descr="A 25 cell cryobox is shown with four purple-capped cryovials for plasma samples , two clear-capped cryovials for buffy coats and four red-capped cryovials for seru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80" y="1648340"/>
            <a:ext cx="3255095" cy="3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397" y="2729391"/>
            <a:ext cx="4542360" cy="880664"/>
          </a:xfrm>
        </p:spPr>
        <p:txBody>
          <a:bodyPr>
            <a:normAutofit/>
          </a:bodyPr>
          <a:lstStyle/>
          <a:p>
            <a:r>
              <a:rPr lang="en-US" dirty="0"/>
              <a:t>Use the biohazard bag to package the 25-Slot </a:t>
            </a:r>
            <a:r>
              <a:rPr lang="en-US" dirty="0" err="1"/>
              <a:t>Cryobox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32306" y="168075"/>
            <a:ext cx="614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Frozen Shipment Packaging</a:t>
            </a:r>
          </a:p>
        </p:txBody>
      </p:sp>
      <p:pic>
        <p:nvPicPr>
          <p:cNvPr id="6" name="Picture 5" descr="A photo of a 25 slot cryobox placed in a biohazard bag and absorbant sheet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56" y="1340923"/>
            <a:ext cx="2522220" cy="3657600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58766" y="5100123"/>
            <a:ext cx="2820670" cy="301625"/>
          </a:xfrm>
          <a:prstGeom prst="rect">
            <a:avLst/>
          </a:prstGeom>
          <a:solidFill>
            <a:srgbClr val="FFFFFF"/>
          </a:solidFill>
          <a:ln w="28575">
            <a:solidFill>
              <a:srgbClr val="4EA8A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Cryovial box placed in clear biohazard bag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05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8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591" y="1352891"/>
            <a:ext cx="4928166" cy="4406220"/>
          </a:xfrm>
        </p:spPr>
        <p:txBody>
          <a:bodyPr>
            <a:normAutofit/>
          </a:bodyPr>
          <a:lstStyle/>
          <a:p>
            <a:r>
              <a:rPr lang="en-US" dirty="0"/>
              <a:t>Place 2-3 inches of dry ice in the bottom of the Styrofoam shipping container, then insert the </a:t>
            </a:r>
            <a:r>
              <a:rPr lang="en-US" dirty="0" err="1"/>
              <a:t>cryoboxes</a:t>
            </a:r>
            <a:r>
              <a:rPr lang="en-US" dirty="0"/>
              <a:t> laying upright.</a:t>
            </a:r>
          </a:p>
          <a:p>
            <a:r>
              <a:rPr lang="en-US" dirty="0"/>
              <a:t>Fully cover the </a:t>
            </a:r>
            <a:r>
              <a:rPr lang="en-US" dirty="0" err="1"/>
              <a:t>cryoboxes</a:t>
            </a:r>
            <a:r>
              <a:rPr lang="en-US" dirty="0"/>
              <a:t> with about 2 inches of dry ice in the provided shipper.</a:t>
            </a:r>
          </a:p>
          <a:p>
            <a:r>
              <a:rPr lang="en-US" dirty="0"/>
              <a:t>Each Styrofoam shipper must contain about 30-45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A photo of a frozen shipping container filled with pelleted dry ice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1843316"/>
            <a:ext cx="3642451" cy="3106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89828" y="44507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Frozen Shipping Packaging</a:t>
            </a:r>
          </a:p>
        </p:txBody>
      </p:sp>
    </p:spTree>
    <p:extLst>
      <p:ext uri="{BB962C8B-B14F-4D97-AF65-F5344CB8AC3E}">
        <p14:creationId xmlns:p14="http://schemas.microsoft.com/office/powerpoint/2010/main" val="394579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08" y="1874807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1568" y="4797678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6297" y="668501"/>
            <a:ext cx="994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+mj-lt"/>
              </a:rPr>
              <a:t>Frozen Shipping – Dry Ice Requirements</a:t>
            </a:r>
            <a:endParaRPr lang="en-US" sz="36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" name="Picture 1" descr="A photo of a blue and white UPS dry ice sticke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4" y="2433368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3255569" y="5328083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21531" y="5099776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287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22" y="241557"/>
            <a:ext cx="85899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Blood and/or CSF Sample and Shipment Notification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dirty="0"/>
              <a:t>must</a:t>
            </a:r>
            <a:r>
              <a:rPr lang="en-US" dirty="0"/>
              <a:t> be emailed or faxed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  <a:p>
            <a:r>
              <a:rPr lang="en-US" dirty="0"/>
              <a:t>Fax: 317-321-2003</a:t>
            </a:r>
          </a:p>
        </p:txBody>
      </p:sp>
    </p:spTree>
    <p:extLst>
      <p:ext uri="{BB962C8B-B14F-4D97-AF65-F5344CB8AC3E}">
        <p14:creationId xmlns:p14="http://schemas.microsoft.com/office/powerpoint/2010/main" val="90963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202440"/>
            <a:ext cx="9974317" cy="7273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Blood Sample and Shipment Notification Form</a:t>
            </a:r>
          </a:p>
        </p:txBody>
      </p:sp>
      <p:pic>
        <p:nvPicPr>
          <p:cNvPr id="5" name="Picture 4" descr="A screenshot of the WRAP Blood sample and shipment notification Form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66" y="1093077"/>
            <a:ext cx="5695950" cy="51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50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73" y="202440"/>
            <a:ext cx="9442327" cy="7273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CSF Sample and Shipment Notification Form</a:t>
            </a:r>
          </a:p>
        </p:txBody>
      </p:sp>
      <p:pic>
        <p:nvPicPr>
          <p:cNvPr id="6" name="Picture 5" descr="An screenshot of an WRAP CSF for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56" y="1103586"/>
            <a:ext cx="6306207" cy="5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3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NCRAD Website</a:t>
            </a:r>
            <a:br>
              <a:rPr lang="en-US" sz="3600" b="1" dirty="0"/>
            </a:br>
            <a:r>
              <a:rPr lang="en-US" sz="2800" dirty="0"/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1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https://ncrad.org/holiday_closures.html</a:t>
            </a:r>
            <a:endParaRPr lang="en-US" dirty="0"/>
          </a:p>
          <a:p>
            <a:r>
              <a:rPr lang="en-US" dirty="0">
                <a:hlinkClick r:id="rId3"/>
              </a:rPr>
              <a:t>https://ncrad.org/friday_blood_draws.html</a:t>
            </a:r>
            <a:r>
              <a:rPr lang="en-US" dirty="0"/>
              <a:t> </a:t>
            </a:r>
          </a:p>
        </p:txBody>
      </p:sp>
      <p:pic>
        <p:nvPicPr>
          <p:cNvPr id="4" name="Picture 3" descr="A screenshot explaining  what to do for Friday Blood Draws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429001"/>
            <a:ext cx="4924659" cy="2468563"/>
          </a:xfrm>
          <a:prstGeom prst="rect">
            <a:avLst/>
          </a:prstGeom>
        </p:spPr>
      </p:pic>
      <p:pic>
        <p:nvPicPr>
          <p:cNvPr id="5" name="Picture 4" descr="A screenshot  of the NCRAD Holiday closures. "/>
          <p:cNvPicPr>
            <a:picLocks noChangeAspect="1"/>
          </p:cNvPicPr>
          <p:nvPr/>
        </p:nvPicPr>
        <p:blipFill rotWithShape="1">
          <a:blip r:embed="rId5"/>
          <a:srcRect t="5209" r="36265"/>
          <a:stretch/>
        </p:blipFill>
        <p:spPr>
          <a:xfrm>
            <a:off x="6553201" y="3429000"/>
            <a:ext cx="4038601" cy="25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7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4362" y="5656352"/>
            <a:ext cx="6172200" cy="690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44362" y="2667282"/>
            <a:ext cx="6172200" cy="2761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0856" y="1027204"/>
            <a:ext cx="6172200" cy="12622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02" y="-223953"/>
            <a:ext cx="6385319" cy="1143000"/>
          </a:xfrm>
        </p:spPr>
        <p:txBody>
          <a:bodyPr>
            <a:normAutofit/>
          </a:bodyPr>
          <a:lstStyle/>
          <a:p>
            <a:r>
              <a:rPr lang="en-US" dirty="0"/>
              <a:t>Nonconformance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562" y="1318054"/>
            <a:ext cx="6096000" cy="5029251"/>
          </a:xfrm>
        </p:spPr>
        <p:txBody>
          <a:bodyPr>
            <a:normAutofit/>
          </a:bodyPr>
          <a:lstStyle/>
          <a:p>
            <a:r>
              <a:rPr lang="en-US" dirty="0"/>
              <a:t>Sample aliquots and collection tubes frozen at an angle/inverted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Fields left blank on Blood/CSF Sample and Shipment Notification Forms</a:t>
            </a:r>
          </a:p>
          <a:p>
            <a:pPr lvl="2"/>
            <a:r>
              <a:rPr lang="en-US" sz="2800" dirty="0"/>
              <a:t>Last time participant ate often left blank/unknown</a:t>
            </a:r>
          </a:p>
          <a:p>
            <a:r>
              <a:rPr lang="en-US" dirty="0"/>
              <a:t>Incorrect data reported on Sample and Shipment Notification Forms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low volume aliquots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877" y="1027204"/>
            <a:ext cx="2588985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Recommendation: </a:t>
            </a:r>
          </a:p>
          <a:p>
            <a:r>
              <a:rPr lang="en-US" dirty="0"/>
              <a:t>Place aliquots in Argos boxes/tube rack in freezer </a:t>
            </a:r>
            <a:r>
              <a:rPr lang="en-US" i="1" dirty="0"/>
              <a:t>upright</a:t>
            </a:r>
            <a:r>
              <a:rPr lang="en-US" dirty="0"/>
              <a:t> until shipment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6418" y="2882381"/>
            <a:ext cx="254990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Recommendation: </a:t>
            </a:r>
            <a:r>
              <a:rPr lang="en-US" dirty="0"/>
              <a:t>Complete Sample Notification forms during the participant study visit as samples are processed.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5957" y="5187653"/>
            <a:ext cx="254990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Recommendation: </a:t>
            </a:r>
          </a:p>
          <a:p>
            <a:r>
              <a:rPr lang="en-US" dirty="0"/>
              <a:t>Lay out </a:t>
            </a:r>
            <a:r>
              <a:rPr lang="en-US" dirty="0" err="1"/>
              <a:t>cryovials</a:t>
            </a:r>
            <a:r>
              <a:rPr lang="en-US" dirty="0"/>
              <a:t> in a row and aliquot in order until plasma/CSF is depleted</a:t>
            </a:r>
          </a:p>
        </p:txBody>
      </p:sp>
      <p:sp>
        <p:nvSpPr>
          <p:cNvPr id="11" name="Right Arrow 10" descr="An green arrow pointing to the NCRAD recommendation.  "/>
          <p:cNvSpPr/>
          <p:nvPr/>
        </p:nvSpPr>
        <p:spPr>
          <a:xfrm>
            <a:off x="7989550" y="3566471"/>
            <a:ext cx="304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 descr="An green arrow pointing to the NCRAD recommendation. "/>
          <p:cNvSpPr/>
          <p:nvPr/>
        </p:nvSpPr>
        <p:spPr>
          <a:xfrm>
            <a:off x="7989550" y="1461068"/>
            <a:ext cx="3048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89550" y="5737705"/>
            <a:ext cx="3048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503" y="130175"/>
            <a:ext cx="9677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37753"/>
            <a:ext cx="9144000" cy="165576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http://kits.iu.edu/wrap/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033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171" y="82912"/>
            <a:ext cx="546580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Nonconformance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5791200" cy="1909812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Aliquots arriving to NCRAD without labels</a:t>
            </a:r>
          </a:p>
          <a:p>
            <a:r>
              <a:rPr lang="en-US" dirty="0"/>
              <a:t>Sample forms not faxed or scanned to NCRAD the day before shipment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834" y="1286781"/>
            <a:ext cx="2921196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Recommendation: </a:t>
            </a:r>
          </a:p>
          <a:p>
            <a:r>
              <a:rPr lang="en-US" dirty="0"/>
              <a:t>Ship Samples to NCRAD utilizing the Notification Form, by WRAP ID.  Do not throw away labels until samples are packed and shipped.</a:t>
            </a:r>
          </a:p>
        </p:txBody>
      </p:sp>
      <p:sp>
        <p:nvSpPr>
          <p:cNvPr id="8" name="Right Arrow 7" descr="An white arrow pointing to the NCRAD recommendation. "/>
          <p:cNvSpPr/>
          <p:nvPr/>
        </p:nvSpPr>
        <p:spPr>
          <a:xfrm>
            <a:off x="7753888" y="1945507"/>
            <a:ext cx="833248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7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7143" y="356887"/>
            <a:ext cx="4672914" cy="1325563"/>
          </a:xfrm>
        </p:spPr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875" y="1790897"/>
            <a:ext cx="3929449" cy="4068763"/>
          </a:xfrm>
        </p:spPr>
        <p:txBody>
          <a:bodyPr>
            <a:normAutofit/>
          </a:bodyPr>
          <a:lstStyle/>
          <a:p>
            <a:r>
              <a:rPr lang="en-US" dirty="0"/>
              <a:t>Questions? </a:t>
            </a:r>
          </a:p>
          <a:p>
            <a:pPr lvl="1"/>
            <a:r>
              <a:rPr lang="en-US" dirty="0"/>
              <a:t>Ronae Williams</a:t>
            </a:r>
          </a:p>
          <a:p>
            <a:pPr lvl="2"/>
            <a:r>
              <a:rPr lang="en-US" dirty="0"/>
              <a:t>Phone: (317) 278-9082</a:t>
            </a:r>
          </a:p>
          <a:p>
            <a:pPr lvl="2"/>
            <a:r>
              <a:rPr lang="en-US" dirty="0"/>
              <a:t>E-mail: </a:t>
            </a:r>
            <a:r>
              <a:rPr lang="en-US" dirty="0">
                <a:hlinkClick r:id="rId2"/>
              </a:rPr>
              <a:t>rdw2@iu.edu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NCRAD Contact</a:t>
            </a:r>
          </a:p>
          <a:p>
            <a:pPr lvl="2"/>
            <a:r>
              <a:rPr lang="en-US" dirty="0"/>
              <a:t>Phone: (800) 526-2839</a:t>
            </a:r>
          </a:p>
          <a:p>
            <a:pPr lvl="2"/>
            <a:r>
              <a:rPr lang="en-US" dirty="0"/>
              <a:t>E-mail: </a:t>
            </a:r>
            <a:r>
              <a:rPr lang="en-US" dirty="0">
                <a:hlinkClick r:id="rId3"/>
              </a:rPr>
              <a:t>alzstudy@iu.edu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Website: </a:t>
            </a:r>
            <a:r>
              <a:rPr lang="en-US" dirty="0">
                <a:hlinkClick r:id="rId4"/>
              </a:rPr>
              <a:t>www.ncrad.org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5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36" y="0"/>
            <a:ext cx="8215116" cy="868362"/>
          </a:xfrm>
        </p:spPr>
        <p:txBody>
          <a:bodyPr>
            <a:normAutofit/>
          </a:bodyPr>
          <a:lstStyle/>
          <a:p>
            <a:r>
              <a:rPr lang="en-US" b="1" dirty="0"/>
              <a:t>NCRAD Kit Request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556" y="1424165"/>
            <a:ext cx="4810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Choose your site from the drop-down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coordinator name and contact information will appear.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Verify that this information is accurate, or correct it if necessary.</a:t>
            </a:r>
          </a:p>
        </p:txBody>
      </p:sp>
      <p:pic>
        <p:nvPicPr>
          <p:cNvPr id="3" name="Picture 2" descr=" A screen shoot part of the kit request module where contact information and shipping address can be confirmed or update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6" y="945932"/>
            <a:ext cx="4475360" cy="51397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162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the kit request module where kit types and quantities are ordere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92" y="846440"/>
            <a:ext cx="6548437" cy="5291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90" y="0"/>
            <a:ext cx="3707523" cy="71596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WRAP Kits</a:t>
            </a:r>
          </a:p>
        </p:txBody>
      </p:sp>
      <p:sp>
        <p:nvSpPr>
          <p:cNvPr id="5" name="Left Arrow 4" descr="An green arrow pointing to where the Madison site can order  NCRAD CSF kits in the kit module."/>
          <p:cNvSpPr/>
          <p:nvPr/>
        </p:nvSpPr>
        <p:spPr>
          <a:xfrm rot="10800000">
            <a:off x="2199925" y="1481411"/>
            <a:ext cx="1425714" cy="487358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253" y="1540423"/>
            <a:ext cx="18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Madison site only</a:t>
            </a:r>
          </a:p>
        </p:txBody>
      </p:sp>
    </p:spTree>
    <p:extLst>
      <p:ext uri="{BB962C8B-B14F-4D97-AF65-F5344CB8AC3E}">
        <p14:creationId xmlns:p14="http://schemas.microsoft.com/office/powerpoint/2010/main" val="10601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9241" y="-124028"/>
            <a:ext cx="3731819" cy="838200"/>
          </a:xfrm>
        </p:spPr>
        <p:txBody>
          <a:bodyPr>
            <a:normAutofit/>
          </a:bodyPr>
          <a:lstStyle/>
          <a:p>
            <a:r>
              <a:rPr lang="en-US" b="1" dirty="0"/>
              <a:t>WRAP Kits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5068" y="567879"/>
            <a:ext cx="401288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Once selected, kit components of the chosen kit will appear at the bottom of the screen (Pictured)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Click “Submit” to turn in your request.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**Note: You can order more than one type of kit in a single kit request**</a:t>
            </a:r>
          </a:p>
        </p:txBody>
      </p:sp>
      <p:pic>
        <p:nvPicPr>
          <p:cNvPr id="8" name="Picture 7" descr="A screenshot of the kit request module where kit types and quantities are ordered. ">
            <a:extLst>
              <a:ext uri="{FF2B5EF4-FFF2-40B4-BE49-F238E27FC236}">
                <a16:creationId xmlns:a16="http://schemas.microsoft.com/office/drawing/2014/main" id="{4F64E0A4-D860-2829-86A4-5ED094CC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" y="567879"/>
            <a:ext cx="6220502" cy="5722239"/>
          </a:xfrm>
          <a:prstGeom prst="rect">
            <a:avLst/>
          </a:prstGeom>
        </p:spPr>
      </p:pic>
      <p:sp>
        <p:nvSpPr>
          <p:cNvPr id="9" name="Arrow: Left 8" descr="An green arrow pointed to NCRAD Blood kits.  ">
            <a:extLst>
              <a:ext uri="{FF2B5EF4-FFF2-40B4-BE49-F238E27FC236}">
                <a16:creationId xmlns:a16="http://schemas.microsoft.com/office/drawing/2014/main" id="{B26C9EAD-762D-BB76-1A8F-D188A67C9316}"/>
              </a:ext>
            </a:extLst>
          </p:cNvPr>
          <p:cNvSpPr/>
          <p:nvPr/>
        </p:nvSpPr>
        <p:spPr>
          <a:xfrm>
            <a:off x="6091374" y="472434"/>
            <a:ext cx="1663694" cy="6919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n green arrow pointing to a list of the blood  kit contents and the labels. ">
            <a:extLst>
              <a:ext uri="{FF2B5EF4-FFF2-40B4-BE49-F238E27FC236}">
                <a16:creationId xmlns:a16="http://schemas.microsoft.com/office/drawing/2014/main" id="{21EA5D98-7F57-C007-59D7-CD5D569C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17" y="5122972"/>
            <a:ext cx="190286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Specimen Labels</a:t>
            </a:r>
          </a:p>
        </p:txBody>
      </p:sp>
    </p:spTree>
    <p:extLst>
      <p:ext uri="{BB962C8B-B14F-4D97-AF65-F5344CB8AC3E}">
        <p14:creationId xmlns:p14="http://schemas.microsoft.com/office/powerpoint/2010/main" val="36226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20" y="31560"/>
            <a:ext cx="5714714" cy="1143000"/>
          </a:xfrm>
        </p:spPr>
        <p:txBody>
          <a:bodyPr>
            <a:normAutofit/>
          </a:bodyPr>
          <a:lstStyle/>
          <a:p>
            <a:r>
              <a:rPr lang="en-US" b="1" dirty="0"/>
              <a:t>Three Label Types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796" y="2894334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Kit Number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3564" y="2994566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       WRAP 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48246" y="5266164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Specimen</a:t>
            </a:r>
          </a:p>
        </p:txBody>
      </p:sp>
      <p:sp>
        <p:nvSpPr>
          <p:cNvPr id="24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839" y="1066800"/>
            <a:ext cx="3200400" cy="2550582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1570" y="1125043"/>
            <a:ext cx="3415212" cy="2550582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0918" y="3248277"/>
            <a:ext cx="2722539" cy="274713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of a kit number label with a QR code corresponding to a six digit kit number generated by NCRAD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329" r="7105" b="8236"/>
          <a:stretch/>
        </p:blipFill>
        <p:spPr bwMode="auto">
          <a:xfrm>
            <a:off x="963066" y="1388763"/>
            <a:ext cx="1639343" cy="15551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PT ID Label is shown. "/>
          <p:cNvPicPr/>
          <p:nvPr/>
        </p:nvPicPr>
        <p:blipFill rotWithShape="1">
          <a:blip r:embed="rId3"/>
          <a:srcRect l="2496" t="843" r="1693" b="2153"/>
          <a:stretch/>
        </p:blipFill>
        <p:spPr bwMode="auto">
          <a:xfrm>
            <a:off x="8928286" y="1388763"/>
            <a:ext cx="1644623" cy="1561868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A63CE0-C34B-63BB-21E5-4EE093196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8287" y="2076450"/>
            <a:ext cx="1644622" cy="8763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A359A-091F-EE9E-B9ED-4C1C16D33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01" y="3602220"/>
            <a:ext cx="19812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7500"/>
      </p:ext>
    </p:extLst>
  </p:cSld>
  <p:clrMapOvr>
    <a:masterClrMapping/>
  </p:clrMapOvr>
</p:sld>
</file>

<file path=ppt/theme/theme1.xml><?xml version="1.0" encoding="utf-8"?>
<a:theme xmlns:a="http://schemas.openxmlformats.org/drawingml/2006/main" name="New NCRAD Powerpoint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NCRAD Powerpoint Theme" id="{3512A2AA-DFF6-4F07-A400-705E1CC00276}" vid="{653F14E9-71C5-4FA7-B5F7-DC68CA300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NCRAD Powerpoint Theme</Template>
  <TotalTime>16466</TotalTime>
  <Words>1673</Words>
  <Application>Microsoft Office PowerPoint</Application>
  <PresentationFormat>Widescreen</PresentationFormat>
  <Paragraphs>366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PMingLiU</vt:lpstr>
      <vt:lpstr>Arial</vt:lpstr>
      <vt:lpstr>Calibri</vt:lpstr>
      <vt:lpstr>Georgia</vt:lpstr>
      <vt:lpstr>Times New Roman</vt:lpstr>
      <vt:lpstr>Verdana</vt:lpstr>
      <vt:lpstr>Wingdings</vt:lpstr>
      <vt:lpstr>New NCRAD Powerpoint Theme</vt:lpstr>
      <vt:lpstr>  WRAP Collection and Shipment Training</vt:lpstr>
      <vt:lpstr>Training Overview: WRAP</vt:lpstr>
      <vt:lpstr>WRAP Study Specimens</vt:lpstr>
      <vt:lpstr>Kit Request Module</vt:lpstr>
      <vt:lpstr>NCRAD Kit Request Module</vt:lpstr>
      <vt:lpstr>WRAP Kits</vt:lpstr>
      <vt:lpstr>WRAP Kits</vt:lpstr>
      <vt:lpstr>Specimen Labels</vt:lpstr>
      <vt:lpstr>Three Label Types</vt:lpstr>
      <vt:lpstr>Kit Number Labels</vt:lpstr>
      <vt:lpstr>WRAP ID Label</vt:lpstr>
      <vt:lpstr>Specimen Labels –Serum, Plasma, and Buffy Coat</vt:lpstr>
      <vt:lpstr>Specimen Labels –  Serum, Plasma, Buffy Coat, and CSF</vt:lpstr>
      <vt:lpstr>Labeling Biologic Samples</vt:lpstr>
      <vt:lpstr>Specimen Labels - CSF</vt:lpstr>
      <vt:lpstr>Handling/Processing  Study Specimens </vt:lpstr>
      <vt:lpstr>Blood Draw Order: Madison</vt:lpstr>
      <vt:lpstr>Blood Draw Order: Milwaukee</vt:lpstr>
      <vt:lpstr>Blood Draw Order: LaCrosse</vt:lpstr>
      <vt:lpstr>Cryovial Cap Colors (Samples going to NCRAD)</vt:lpstr>
      <vt:lpstr>Serum Tube</vt:lpstr>
      <vt:lpstr>Serum Preparation</vt:lpstr>
      <vt:lpstr>Plasma Collection</vt:lpstr>
      <vt:lpstr>Buffy Coat Collection</vt:lpstr>
      <vt:lpstr>PowerPoint Presentation</vt:lpstr>
      <vt:lpstr>CSF Collection and Processing</vt:lpstr>
      <vt:lpstr>PowerPoint Presentation</vt:lpstr>
      <vt:lpstr>Sample Shipments to NCRAD</vt:lpstr>
      <vt:lpstr>Sample Shipment Summary</vt:lpstr>
      <vt:lpstr>Frozen Shipment Packaging</vt:lpstr>
      <vt:lpstr>Shipping Frozen Samples</vt:lpstr>
      <vt:lpstr>PowerPoint Presentation</vt:lpstr>
      <vt:lpstr>PowerPoint Presentation</vt:lpstr>
      <vt:lpstr>PowerPoint Presentation</vt:lpstr>
      <vt:lpstr>Blood and/or CSF Sample and Shipment Notification Form</vt:lpstr>
      <vt:lpstr>Blood Sample and Shipment Notification Form</vt:lpstr>
      <vt:lpstr>CSF Sample and Shipment Notification Form</vt:lpstr>
      <vt:lpstr>NCRAD Website Helpful Pages</vt:lpstr>
      <vt:lpstr>Nonconformance Issues</vt:lpstr>
      <vt:lpstr>Nonconformance Cont.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Collection and Shipment Training</dc:title>
  <dc:creator>Kaci Lacy</dc:creator>
  <cp:lastModifiedBy>Williams, Ronae D</cp:lastModifiedBy>
  <cp:revision>32</cp:revision>
  <dcterms:created xsi:type="dcterms:W3CDTF">2018-12-10T16:13:26Z</dcterms:created>
  <dcterms:modified xsi:type="dcterms:W3CDTF">2025-04-29T15:24:24Z</dcterms:modified>
</cp:coreProperties>
</file>