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8" r:id="rId3"/>
    <p:sldId id="257" r:id="rId4"/>
    <p:sldId id="337" r:id="rId5"/>
    <p:sldId id="261" r:id="rId6"/>
    <p:sldId id="262" r:id="rId7"/>
    <p:sldId id="322" r:id="rId8"/>
    <p:sldId id="323" r:id="rId9"/>
    <p:sldId id="324" r:id="rId10"/>
    <p:sldId id="277" r:id="rId11"/>
    <p:sldId id="266" r:id="rId12"/>
    <p:sldId id="267" r:id="rId13"/>
    <p:sldId id="271" r:id="rId14"/>
    <p:sldId id="276" r:id="rId15"/>
    <p:sldId id="320" r:id="rId16"/>
    <p:sldId id="274" r:id="rId17"/>
    <p:sldId id="298" r:id="rId18"/>
    <p:sldId id="299" r:id="rId19"/>
    <p:sldId id="349" r:id="rId20"/>
    <p:sldId id="350" r:id="rId21"/>
    <p:sldId id="296" r:id="rId22"/>
    <p:sldId id="341" r:id="rId23"/>
    <p:sldId id="288" r:id="rId24"/>
    <p:sldId id="306" r:id="rId25"/>
    <p:sldId id="307" r:id="rId26"/>
    <p:sldId id="351" r:id="rId27"/>
    <p:sldId id="326" r:id="rId28"/>
    <p:sldId id="327" r:id="rId29"/>
    <p:sldId id="316" r:id="rId30"/>
    <p:sldId id="328" r:id="rId31"/>
    <p:sldId id="289" r:id="rId32"/>
    <p:sldId id="294" r:id="rId33"/>
    <p:sldId id="329" r:id="rId34"/>
    <p:sldId id="336" r:id="rId3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6A2100-E0D2-F26C-CC43-8F21ACE055D2}" name="Keys, Dionte L" initials="KDL" userId="S::dlkeys@iu.edu::ab4dd5bc-8e2d-4c92-9a72-067242d3d34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er, Kelley Michelle" initials="FKM" lastIdx="57" clrIdx="0">
    <p:extLst>
      <p:ext uri="{19B8F6BF-5375-455C-9EA6-DF929625EA0E}">
        <p15:presenceInfo xmlns:p15="http://schemas.microsoft.com/office/powerpoint/2012/main" userId="S-1-5-21-1085031214-1292428093-527237240-219034" providerId="AD"/>
      </p:ext>
    </p:extLst>
  </p:cmAuthor>
  <p:cmAuthor id="2" name="Vetor, Ashley Nicole" initials="ANV" lastIdx="7" clrIdx="1">
    <p:extLst>
      <p:ext uri="{19B8F6BF-5375-455C-9EA6-DF929625EA0E}">
        <p15:presenceInfo xmlns:p15="http://schemas.microsoft.com/office/powerpoint/2012/main" userId="Vetor, Ashley Nicole" providerId="None"/>
      </p:ext>
    </p:extLst>
  </p:cmAuthor>
  <p:cmAuthor id="3" name="Wilmes, Kristi" initials="WK" lastIdx="36" clrIdx="2">
    <p:extLst>
      <p:ext uri="{19B8F6BF-5375-455C-9EA6-DF929625EA0E}">
        <p15:presenceInfo xmlns:p15="http://schemas.microsoft.com/office/powerpoint/2012/main" userId="S-1-5-21-1085031214-1292428093-527237240-1732269" providerId="AD"/>
      </p:ext>
    </p:extLst>
  </p:cmAuthor>
  <p:cmAuthor id="4" name="Mitchell, Colleen M" initials="MCM" lastIdx="4" clrIdx="3">
    <p:extLst>
      <p:ext uri="{19B8F6BF-5375-455C-9EA6-DF929625EA0E}">
        <p15:presenceInfo xmlns:p15="http://schemas.microsoft.com/office/powerpoint/2012/main" userId="S-1-5-21-1085031214-1292428093-527237240-841011" providerId="AD"/>
      </p:ext>
    </p:extLst>
  </p:cmAuthor>
  <p:cmAuthor id="5" name="Faber, Kelley Michelle" initials="FKM [2]" lastIdx="11" clrIdx="4">
    <p:extLst>
      <p:ext uri="{19B8F6BF-5375-455C-9EA6-DF929625EA0E}">
        <p15:presenceInfo xmlns:p15="http://schemas.microsoft.com/office/powerpoint/2012/main" userId="S::kelfaber@iu.edu::644517be-458c-4382-a4ab-9359e1ef189e" providerId="AD"/>
      </p:ext>
    </p:extLst>
  </p:cmAuthor>
  <p:cmAuthor id="6" name="Lacy, Kaci" initials="LK" lastIdx="8" clrIdx="5">
    <p:extLst>
      <p:ext uri="{19B8F6BF-5375-455C-9EA6-DF929625EA0E}">
        <p15:presenceInfo xmlns:p15="http://schemas.microsoft.com/office/powerpoint/2012/main" userId="S::lacy@iu.edu::2943b719-c385-4b09-bfdf-f8a76ac61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7FF"/>
    <a:srgbClr val="C44FFF"/>
    <a:srgbClr val="FFB7B7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156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5121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40215D7-C073-48A4-9745-0F775BFB07E1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9186"/>
            <a:ext cx="4028844" cy="35121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B829C7E-B95E-4DAB-A115-3B36B428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C1FA393-380D-4849-B172-EF23C5C4EA5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75052AF-EEBA-44D4-8B82-67D6A9375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blood is collected in three types of tubes (10ml Serum-Separator/SST Tube, 10ml lavender-top EDTA tube and 6ml EDTA tube). The 10ml red-top serum separator tube is processed locally into serum and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 and shipped to NCRAD.  The 10ml EDTA tubes are processed locally into plasma and buffy coat fractions.  They are then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aliquoted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frozen at the study site, and shipped to NCRAD.  The 6ml EDTA tube is frozen locally without further processing and shipped to NCRAD.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SAMPLE TYPES?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0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new photo of </a:t>
            </a:r>
            <a:r>
              <a:rPr lang="en-US" baseline="0" dirty="0" err="1"/>
              <a:t>micronic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accurate for the </a:t>
            </a:r>
            <a:r>
              <a:rPr lang="en-US" dirty="0" err="1"/>
              <a:t>micronic</a:t>
            </a:r>
            <a:r>
              <a:rPr lang="en-US" dirty="0"/>
              <a:t> tubes?  ADD EXAMPLE OF collection tube as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if all needed for this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9CB15-4613-C686-A2CB-DA3405CA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E7009-9C4A-B102-615F-D16D1F227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DE445-C072-3E32-0959-297636B5B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F20EF-F04C-D2F9-3ED3-D6EDCE24A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0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74F4D-C238-5A2B-2295-00FB0A695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19A9F-0FB3-5EBA-D86B-486833703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17686-0ED0-F140-52A7-0065BEDA5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5F182-B3F2-9BFF-B810-BE6399D23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28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samples are sent frozen vs ambient??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052AF-EEBA-44D4-8B82-67D6A9375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A72137-9397-F4C4-5640-C1440BFBE57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8FB2B-BB8E-28E4-A175-7276B4ACBEF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E4AC1-5447-29E7-9DA6-15CCA8BEF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BBE56-2992-D21E-8A96-68E9B7BD2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9B3-A444-DCF9-4C86-F9F195BE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B220-0ACD-CBEB-E586-490353D0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5A68-3192-7280-1717-A4C52CDC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BD7E9E92-94A3-79A7-4976-D6869E501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21041" r="5810" b="23332"/>
          <a:stretch/>
        </p:blipFill>
        <p:spPr>
          <a:xfrm>
            <a:off x="3328201" y="4609907"/>
            <a:ext cx="2485238" cy="16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8839FA-38F8-68E9-5967-EB00BD4E14F0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1BA40-DF08-C34B-3FA0-D528E3CB4055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7DA3F0A1-0236-39D1-6C40-0CD56D750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B697D-805D-D3DD-110E-E8E3E823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224F3-2705-7F7C-6599-B881200C8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B746-C7FB-804C-FE84-6118CC58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15B2-D6D5-E1FB-A20E-07B8E03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1854-C702-B215-F559-7EBD7A04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8149D-B08C-235B-B28A-A885DEE89318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A9EC2-5EEB-1C79-0E58-347132F074B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 descr="A logo with arrows and words&#10;&#10;Description automatically generated">
            <a:extLst>
              <a:ext uri="{FF2B5EF4-FFF2-40B4-BE49-F238E27FC236}">
                <a16:creationId xmlns:a16="http://schemas.microsoft.com/office/drawing/2014/main" id="{29F7FDB7-F5FC-8B5D-F462-A79A28FE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DB956-39FC-2769-C335-106DEB081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09C2-09D5-A8CF-BC52-6C97CDD15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1FF62-F691-7A53-FB80-C86EB31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BD89-FDDD-1773-403C-03C989A6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9B913-40C3-036E-E1A4-30127B24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0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BCFBFA48-D633-070F-D010-B0DF0C6D7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F1C2F0-58BC-A97E-C530-1D984E3F611B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238A9-3019-B42B-7A66-33B1328DCACF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56654-ECA9-902F-AD6F-90555530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6E2-7DF2-1180-4358-B27D8C7D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D6C3E-BAFE-14C3-7058-0C4D92DA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74B4-29C6-5FD3-CBB1-C1D05A72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A051-9B6A-F837-CCF0-17D0F496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BDEA7-86BE-3B15-8B8F-D0006852853D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538656-F820-6E6B-A7A4-61D370869DEA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D1547-8A45-945A-ED19-14741306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4A7B-9BF6-A09D-903D-778617B3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10519-6B30-CCDE-83D4-77170D22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5A1B-4826-144A-6E9A-E94C48EE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57286-B1C1-343E-0E8A-BF5023B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6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85056C-15E2-5B95-F753-EAE41507A3A4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D71E2-7494-A75B-6571-5E4BF5049B7E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logo with arrows and words&#10;&#10;Description automatically generated">
            <a:extLst>
              <a:ext uri="{FF2B5EF4-FFF2-40B4-BE49-F238E27FC236}">
                <a16:creationId xmlns:a16="http://schemas.microsoft.com/office/drawing/2014/main" id="{1413C837-6358-7B7A-5FF3-00C40E89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10D2C-1426-25B1-D1AE-2136E0AE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3292-BD80-FB2F-8CBB-744C1C9CD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EE772-49C1-01E0-A40E-D4EB5631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B18E-FD97-C857-42B1-56C30CEA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13C04-6898-6C32-EA74-81D6B0A5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AAC5-47AF-75E4-C022-E3D580E9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FAFE12-4FFC-6777-5A89-924ADD71E011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A58F8-3710-EEAF-DDF5-D044B9525281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logo with arrows and words&#10;&#10;Description automatically generated">
            <a:extLst>
              <a:ext uri="{FF2B5EF4-FFF2-40B4-BE49-F238E27FC236}">
                <a16:creationId xmlns:a16="http://schemas.microsoft.com/office/drawing/2014/main" id="{7E167B5B-DF35-DCD1-E45E-45AD81C3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C011-34CC-2E00-67CF-E6047D3C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AB59-5BFE-185A-52A3-818AE32B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6C743-CAA8-87CF-BC34-8EAE50E1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55F56-89B3-023F-D8C1-D541EAE5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5C008-123F-CED5-0348-B04F31FC9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6558B-7320-3106-A515-F0003CEF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2C1E8-53D7-4DF1-6856-2AACAAA4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2A283D-4543-39D1-99F4-90C1D846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635263-D89A-40CA-3605-254D2D9F1AA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44D85-3E8A-9602-6A1E-FD86C15EE810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logo with arrows and words&#10;&#10;Description automatically generated">
            <a:extLst>
              <a:ext uri="{FF2B5EF4-FFF2-40B4-BE49-F238E27FC236}">
                <a16:creationId xmlns:a16="http://schemas.microsoft.com/office/drawing/2014/main" id="{399731B1-91CF-AD39-D276-DE6124F30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BC74C-CEEF-2A76-ED89-344B040D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28C0C-189F-BE3A-0D75-4527F41C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C470-B443-D6BB-54BD-AD984CC0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9E90-EF61-0658-39C2-F7E27776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8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105E6-F060-03DC-3645-07FB9D786C1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7EAD7-C90A-B986-F8CA-58A1166D3463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1FFB-0E14-EA5E-5C32-80687C96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1119-6D7D-F01B-09B2-D1D54B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15E79-E0E8-29B9-2DA8-A0E3D1C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A082F1-5F9A-CEB1-D420-033D202D3CF1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74AED934-AB9D-B681-FF36-306B6A3A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A96A39-FE94-E491-ECC4-163678E50E0B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D2F57-6A0F-2F67-0001-A5C4EEEC39A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5FE3-E0FB-543C-D857-E7449CDB99D3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8E8-D9BA-3A18-7181-F2F8EE1B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500"/>
            </a:lvl4pPr>
            <a:lvl5pPr>
              <a:defRPr sz="1500">
                <a:solidFill>
                  <a:schemeClr val="accent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F340-CA76-A5E4-1480-1821983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70AD-E60F-CBE5-173B-4121D982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9088-E3DC-9610-2027-6801539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EDD253-1C27-8DF1-CA8E-68F6A684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F577FE-7BDF-CBBA-CA49-7A647404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83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64CFD6-ED2E-322A-2A6A-CAD5AFF3B90E}"/>
              </a:ext>
            </a:extLst>
          </p:cNvPr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5AE7E-73D2-F8A0-14F5-DE5066C886E7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33719E-0587-CB85-2117-10412A98BA5A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logo with arrows and words&#10;&#10;Description automatically generated">
            <a:extLst>
              <a:ext uri="{FF2B5EF4-FFF2-40B4-BE49-F238E27FC236}">
                <a16:creationId xmlns:a16="http://schemas.microsoft.com/office/drawing/2014/main" id="{3323DC19-3E11-3B6C-BFFE-31F1299E1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6407" r="5053" b="24037"/>
          <a:stretch/>
        </p:blipFill>
        <p:spPr>
          <a:xfrm>
            <a:off x="8311393" y="5937905"/>
            <a:ext cx="767593" cy="35245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43622-F04E-6D57-A3E0-0AA3005CC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2C61-5FC4-4AD5-CCAA-C8BBD688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2248E-E424-411A-84D9-B7289011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FD2D-10CE-97E8-92EE-6DAF71D4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1ED9E-0B1F-51CC-0C17-152F74843746}"/>
              </a:ext>
            </a:extLst>
          </p:cNvPr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526946-0B15-47EC-5DC8-E1B47055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AE24694-84A9-B8C8-EE53-FBAEED61E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15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7205F-86EE-2F75-2F6F-277305FBA1F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A7F75-0A7C-7DF5-F26E-17846BC56E76}"/>
              </a:ext>
            </a:extLst>
          </p:cNvPr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CCB448-D7FD-D91F-9888-73C8DEE5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90A2-3E88-29DD-697E-F39BA16A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081F-9486-C8E1-D5DF-DA38E29D8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40DC-395D-4D6C-9FB3-BF7F4316ABA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CF3E-D04D-4049-B65C-DB26A18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C0839-A5C1-C580-AB7B-B1DC8081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DBE7-B661-4780-9D0F-31F58B693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its.iu.edu/pa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ad.org/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hazmat.dot.gov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crad.iu.edu/contact/friday-blood-draw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ncrad.iu.edu/contact/holiday-closur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rad.org/" TargetMode="External"/><Relationship Id="rId2" Type="http://schemas.openxmlformats.org/officeDocument/2006/relationships/hyperlink" Target="mailto:alzstudy@i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its.iu.edu/pa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454C62E6-BB49-4309-8832-00841BC8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488" y="2450904"/>
            <a:ext cx="7267903" cy="212972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8000" b="1" kern="1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collaboration with the</a:t>
            </a:r>
            <a:endParaRPr lang="en-US" sz="7200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8000" dirty="0"/>
              <a:t>The National Centralized Repository for Alzheimer’s Disease and Related Dementias (NCRAD)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E3807-BBDE-706D-9430-CE1210696C87}"/>
              </a:ext>
            </a:extLst>
          </p:cNvPr>
          <p:cNvSpPr txBox="1"/>
          <p:nvPr/>
        </p:nvSpPr>
        <p:spPr>
          <a:xfrm>
            <a:off x="1092042" y="651164"/>
            <a:ext cx="7551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The Precision Aging Network: Healthy Minds for Life</a:t>
            </a:r>
          </a:p>
        </p:txBody>
      </p:sp>
    </p:spTree>
    <p:extLst>
      <p:ext uri="{BB962C8B-B14F-4D97-AF65-F5344CB8AC3E}">
        <p14:creationId xmlns:p14="http://schemas.microsoft.com/office/powerpoint/2010/main" val="148275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NCRAD Kit Request Module:  When It Must be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Each site will be responsible for ordering kits (labels included) and maintaining supplies on site for scheduled participants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To order, sites will use the Indiana University online kit ordering module: </a:t>
            </a:r>
            <a:r>
              <a:rPr lang="en-US" sz="2800" dirty="0">
                <a:hlinkClick r:id="rId2"/>
              </a:rPr>
              <a:t>kits.iu.edu/pan</a:t>
            </a:r>
            <a:r>
              <a:rPr lang="en-US" sz="2800" dirty="0"/>
              <a:t> </a:t>
            </a:r>
            <a:endParaRPr lang="en-US" sz="15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u="sng" dirty="0">
              <a:latin typeface="Lato" panose="020F0502020204030203" pitchFamily="34" charset="0"/>
            </a:endParaRPr>
          </a:p>
          <a:p>
            <a:r>
              <a:rPr lang="en-US" dirty="0"/>
              <a:t>Allow a minimum of </a:t>
            </a:r>
            <a:r>
              <a:rPr lang="en-US" b="1" dirty="0"/>
              <a:t>3 weeks </a:t>
            </a:r>
            <a:r>
              <a:rPr lang="en-US" dirty="0"/>
              <a:t>for your order to be processed and delivered.</a:t>
            </a:r>
          </a:p>
        </p:txBody>
      </p:sp>
    </p:spTree>
    <p:extLst>
      <p:ext uri="{BB962C8B-B14F-4D97-AF65-F5344CB8AC3E}">
        <p14:creationId xmlns:p14="http://schemas.microsoft.com/office/powerpoint/2010/main" val="23266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607106"/>
            <a:ext cx="7772400" cy="113279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Specimen Labels</a:t>
            </a:r>
          </a:p>
        </p:txBody>
      </p:sp>
    </p:spTree>
    <p:extLst>
      <p:ext uri="{BB962C8B-B14F-4D97-AF65-F5344CB8AC3E}">
        <p14:creationId xmlns:p14="http://schemas.microsoft.com/office/powerpoint/2010/main" val="111449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495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Label Type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813560"/>
            <a:ext cx="7620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Collection Tube Label</a:t>
            </a:r>
          </a:p>
          <a:p>
            <a:pPr lvl="1"/>
            <a:r>
              <a:rPr lang="en-US" sz="2400" dirty="0"/>
              <a:t>RNA only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7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Collection Tube Label (RNA only)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856" y="3245166"/>
            <a:ext cx="425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Specimen barcode (assigned by NCRAD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9510" y="2877604"/>
            <a:ext cx="358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Kit Number (assigned by NCRAD)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5857" y="3586454"/>
            <a:ext cx="191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Specimen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0DEDC-8C80-2703-EE1C-4A642582867E}"/>
              </a:ext>
            </a:extLst>
          </p:cNvPr>
          <p:cNvSpPr txBox="1"/>
          <p:nvPr/>
        </p:nvSpPr>
        <p:spPr>
          <a:xfrm>
            <a:off x="4644856" y="2235095"/>
            <a:ext cx="285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Study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53BA6-AF21-CA45-C2C1-B4CC5830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99" y="2136234"/>
            <a:ext cx="2654436" cy="24258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Left Arrow 7"/>
          <p:cNvSpPr/>
          <p:nvPr/>
        </p:nvSpPr>
        <p:spPr>
          <a:xfrm>
            <a:off x="2950475" y="2256042"/>
            <a:ext cx="1622713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9"/>
          <p:cNvSpPr/>
          <p:nvPr/>
        </p:nvSpPr>
        <p:spPr>
          <a:xfrm>
            <a:off x="3022143" y="2880756"/>
            <a:ext cx="1622713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1"/>
          <p:cNvSpPr/>
          <p:nvPr/>
        </p:nvSpPr>
        <p:spPr>
          <a:xfrm>
            <a:off x="3234775" y="3279908"/>
            <a:ext cx="1410081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4"/>
          <p:cNvSpPr/>
          <p:nvPr/>
        </p:nvSpPr>
        <p:spPr>
          <a:xfrm>
            <a:off x="2837807" y="3614922"/>
            <a:ext cx="1848050" cy="381000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92925"/>
            <a:ext cx="8293198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Collection &amp; Aliquot Tube Labels –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RNA Only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9819" y="5403628"/>
            <a:ext cx="41248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Collection and Aliquot tube label only </a:t>
            </a:r>
          </a:p>
        </p:txBody>
      </p:sp>
      <p:sp>
        <p:nvSpPr>
          <p:cNvPr id="5" name="Right Arrow 93" descr="A green arrow points from the Collection Tube/Aliquot Label text box to the corresponding label in the photo.">
            <a:extLst>
              <a:ext uri="{FF2B5EF4-FFF2-40B4-BE49-F238E27FC236}">
                <a16:creationId xmlns:a16="http://schemas.microsoft.com/office/drawing/2014/main" id="{1CC6D32D-A216-3CE7-DAF7-BA3B49F8BC53}"/>
              </a:ext>
            </a:extLst>
          </p:cNvPr>
          <p:cNvSpPr>
            <a:spLocks/>
          </p:cNvSpPr>
          <p:nvPr/>
        </p:nvSpPr>
        <p:spPr>
          <a:xfrm rot="10800000">
            <a:off x="3220294" y="3244334"/>
            <a:ext cx="1760086" cy="369332"/>
          </a:xfrm>
          <a:prstGeom prst="rightArrow">
            <a:avLst/>
          </a:prstGeom>
          <a:solidFill>
            <a:srgbClr val="00843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0EE03-3518-8F36-1B4F-71EF06887B96}"/>
              </a:ext>
            </a:extLst>
          </p:cNvPr>
          <p:cNvSpPr txBox="1"/>
          <p:nvPr/>
        </p:nvSpPr>
        <p:spPr>
          <a:xfrm>
            <a:off x="6200776" y="3613667"/>
            <a:ext cx="12189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/>
                </a:solidFill>
              </a:rPr>
              <a:t>PLASMA</a:t>
            </a:r>
            <a:endParaRPr lang="en-US" sz="1200" dirty="0">
              <a:solidFill>
                <a:schemeClr val="accent6"/>
              </a:solidFill>
            </a:endParaRPr>
          </a:p>
        </p:txBody>
      </p:sp>
      <p:pic>
        <p:nvPicPr>
          <p:cNvPr id="3" name="Picture 2" descr="A clear plastic tube with a cap&#10;&#10;AI-generated content may be incorrect.">
            <a:extLst>
              <a:ext uri="{FF2B5EF4-FFF2-40B4-BE49-F238E27FC236}">
                <a16:creationId xmlns:a16="http://schemas.microsoft.com/office/drawing/2014/main" id="{6E27F6AF-1C05-D8E6-56F1-7B1A33EC6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7" t="10575" r="40150" b="18697"/>
          <a:stretch/>
        </p:blipFill>
        <p:spPr>
          <a:xfrm>
            <a:off x="1536351" y="1943154"/>
            <a:ext cx="887750" cy="297169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ACEC9-6E3F-62AB-1514-AB64F6192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59" y="2627806"/>
            <a:ext cx="2004826" cy="183216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382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Labeling Biologic Samples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892" y="1460059"/>
            <a:ext cx="3949651" cy="4891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6200" b="1" dirty="0">
                <a:ea typeface="Verdana" pitchFamily="34" charset="0"/>
                <a:cs typeface="Verdana" pitchFamily="34" charset="0"/>
              </a:rPr>
              <a:t>Please...</a:t>
            </a:r>
          </a:p>
          <a:p>
            <a:pPr>
              <a:buNone/>
            </a:pPr>
            <a:endParaRPr lang="en-GB" sz="6200" b="1" dirty="0">
              <a:ea typeface="Verdana" pitchFamily="34" charset="0"/>
              <a:cs typeface="Verdana" pitchFamily="34" charset="0"/>
            </a:endParaRPr>
          </a:p>
          <a:p>
            <a:r>
              <a:rPr lang="en-GB" sz="6200" dirty="0">
                <a:ea typeface="Verdana" pitchFamily="34" charset="0"/>
                <a:cs typeface="Verdana" pitchFamily="34" charset="0"/>
              </a:rPr>
              <a:t>Label all collection and aliquot tubes </a:t>
            </a:r>
            <a:r>
              <a:rPr lang="en-GB" sz="6200" i="1" u="sng" dirty="0">
                <a:ea typeface="Verdana" pitchFamily="34" charset="0"/>
                <a:cs typeface="Verdana" pitchFamily="34" charset="0"/>
              </a:rPr>
              <a:t>before</a:t>
            </a:r>
            <a:r>
              <a:rPr lang="en-GB" sz="6200" dirty="0">
                <a:ea typeface="Verdana" pitchFamily="34" charset="0"/>
                <a:cs typeface="Verdana" pitchFamily="34" charset="0"/>
              </a:rPr>
              <a:t> cooling, collecting, processing or freezing samples.</a:t>
            </a:r>
          </a:p>
          <a:p>
            <a:pPr>
              <a:buNone/>
            </a:pPr>
            <a:endParaRPr lang="en-GB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Label only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1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participant’s tubes at a time to avoid mix-ups.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Wrap the label around the tube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horizontally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. Label position is important for </a:t>
            </a:r>
            <a:r>
              <a:rPr lang="en-US" sz="6200" i="1" u="sng" dirty="0">
                <a:ea typeface="Verdana" pitchFamily="34" charset="0"/>
                <a:cs typeface="Verdana" pitchFamily="34" charset="0"/>
              </a:rPr>
              <a:t>all</a:t>
            </a:r>
            <a:r>
              <a:rPr lang="en-US" sz="6200" dirty="0">
                <a:ea typeface="Verdana" pitchFamily="34" charset="0"/>
                <a:cs typeface="Verdana" pitchFamily="34" charset="0"/>
              </a:rPr>
              <a:t> tube types.</a:t>
            </a:r>
          </a:p>
          <a:p>
            <a:pPr>
              <a:buNone/>
            </a:pPr>
            <a:endParaRPr lang="en-US" sz="6200" dirty="0">
              <a:ea typeface="Verdana" pitchFamily="34" charset="0"/>
              <a:cs typeface="Verdana" pitchFamily="34" charset="0"/>
            </a:endParaRPr>
          </a:p>
          <a:p>
            <a:r>
              <a:rPr lang="en-US" sz="6200" dirty="0">
                <a:ea typeface="Verdana" pitchFamily="34" charset="0"/>
                <a:cs typeface="Verdana" pitchFamily="34" charset="0"/>
              </a:rPr>
              <a:t>Make sure the label is completely adhered by rolling between your fingers.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474154-B127-3D53-4C8C-8A644B59D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43" y="3311831"/>
            <a:ext cx="4100032" cy="22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7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212534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Handling/Processing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Study Specimens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3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Site Required Equipment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Dry ice pellets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-80⁰C Freezer</a:t>
            </a:r>
          </a:p>
        </p:txBody>
      </p:sp>
    </p:spTree>
    <p:extLst>
      <p:ext uri="{BB962C8B-B14F-4D97-AF65-F5344CB8AC3E}">
        <p14:creationId xmlns:p14="http://schemas.microsoft.com/office/powerpoint/2010/main" val="48504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68" y="-14514"/>
            <a:ext cx="8631464" cy="209318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Sample Transfer – Plasma &amp; CSF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26103"/>
              </p:ext>
            </p:extLst>
          </p:nvPr>
        </p:nvGraphicFramePr>
        <p:xfrm>
          <a:off x="112142" y="1383030"/>
          <a:ext cx="895422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17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540735673"/>
                    </a:ext>
                  </a:extLst>
                </a:gridCol>
                <a:gridCol w="320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Cryobox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Tubes 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Racks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Supply Image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0.5mL Matrix Tube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(Sent in cases of 96)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Matrix Tube Rack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lus Sign 4">
            <a:extLst>
              <a:ext uri="{FF2B5EF4-FFF2-40B4-BE49-F238E27FC236}">
                <a16:creationId xmlns:a16="http://schemas.microsoft.com/office/drawing/2014/main" id="{44D58831-3BB4-E332-01E9-6E6FC9D02DDC}"/>
              </a:ext>
            </a:extLst>
          </p:cNvPr>
          <p:cNvSpPr/>
          <p:nvPr/>
        </p:nvSpPr>
        <p:spPr>
          <a:xfrm>
            <a:off x="7427343" y="3961105"/>
            <a:ext cx="457201" cy="4550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lastic tray with many small tubes&#10;&#10;AI-generated content may be incorrect.">
            <a:extLst>
              <a:ext uri="{FF2B5EF4-FFF2-40B4-BE49-F238E27FC236}">
                <a16:creationId xmlns:a16="http://schemas.microsoft.com/office/drawing/2014/main" id="{538988E8-C82D-55A2-0A09-36670BE80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18859" r="10340" b="15282"/>
          <a:stretch/>
        </p:blipFill>
        <p:spPr>
          <a:xfrm>
            <a:off x="6610338" y="2289903"/>
            <a:ext cx="2127039" cy="14599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23A2F3-F5E4-7C46-B8DA-6E4799EB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398651" y="3999826"/>
            <a:ext cx="634039" cy="20972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1735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BE23C-0AAC-F59C-5041-E19DA01C7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8D37-80D9-45E6-B825-03DF10C6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8" y="-14514"/>
            <a:ext cx="8631464" cy="209318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Sample Transfer – RNA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65607CE-C910-A72B-E040-ECCF8EB0A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04450"/>
              </p:ext>
            </p:extLst>
          </p:nvPr>
        </p:nvGraphicFramePr>
        <p:xfrm>
          <a:off x="189780" y="1280160"/>
          <a:ext cx="895422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17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540735673"/>
                    </a:ext>
                  </a:extLst>
                </a:gridCol>
                <a:gridCol w="320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Cryobox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Tubes 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Racks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Supply Image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0.5mL Sarstedt Tube (Sent in cases of 81)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* Label specific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81 cell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cryobox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lus Sign 4">
            <a:extLst>
              <a:ext uri="{FF2B5EF4-FFF2-40B4-BE49-F238E27FC236}">
                <a16:creationId xmlns:a16="http://schemas.microsoft.com/office/drawing/2014/main" id="{5F413AB1-F727-09C0-1F18-4E8FCDE6CC24}"/>
              </a:ext>
            </a:extLst>
          </p:cNvPr>
          <p:cNvSpPr/>
          <p:nvPr/>
        </p:nvSpPr>
        <p:spPr>
          <a:xfrm>
            <a:off x="7444596" y="3961105"/>
            <a:ext cx="439948" cy="4550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ox with a number pad inside&#10;&#10;AI-generated content may be incorrect.">
            <a:extLst>
              <a:ext uri="{FF2B5EF4-FFF2-40B4-BE49-F238E27FC236}">
                <a16:creationId xmlns:a16="http://schemas.microsoft.com/office/drawing/2014/main" id="{B69B4B44-FA3B-3549-2566-980C330C3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11288" r="10671" b="6215"/>
          <a:stretch/>
        </p:blipFill>
        <p:spPr bwMode="auto">
          <a:xfrm>
            <a:off x="6219645" y="2248782"/>
            <a:ext cx="2838678" cy="1296225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758AE-FE11-3D02-B21C-8D71153BB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498555" y="4180994"/>
            <a:ext cx="493819" cy="16521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349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CRC email: dlkeys@iu.edu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Back-up email: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alzstudy@iu.edu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Website: 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www.ncrad.org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F9C77-250C-C40C-BD20-40E603026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BCB8-2C65-542B-2923-050D0DDE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8" y="-14514"/>
            <a:ext cx="8631464" cy="209318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Sample Transfer – DNA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AF5E35-053F-B623-EE6A-30AD23376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14074"/>
              </p:ext>
            </p:extLst>
          </p:nvPr>
        </p:nvGraphicFramePr>
        <p:xfrm>
          <a:off x="189780" y="1280160"/>
          <a:ext cx="895422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17">
                  <a:extLst>
                    <a:ext uri="{9D8B030D-6E8A-4147-A177-3AD203B41FA5}">
                      <a16:colId xmlns:a16="http://schemas.microsoft.com/office/drawing/2014/main" val="4286489166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642">
                  <a:extLst>
                    <a:ext uri="{9D8B030D-6E8A-4147-A177-3AD203B41FA5}">
                      <a16:colId xmlns:a16="http://schemas.microsoft.com/office/drawing/2014/main" val="540735673"/>
                    </a:ext>
                  </a:extLst>
                </a:gridCol>
                <a:gridCol w="320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Cryobox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Tubes 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600" dirty="0"/>
                        <a:t>Racks Supplied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Supply Image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0.75mL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Micronic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 Tube (for DNA)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Sent in cases of 96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Micronic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</a:rPr>
                        <a:t>Cryobox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lus Sign 4">
            <a:extLst>
              <a:ext uri="{FF2B5EF4-FFF2-40B4-BE49-F238E27FC236}">
                <a16:creationId xmlns:a16="http://schemas.microsoft.com/office/drawing/2014/main" id="{5598100F-F575-BD87-39D5-96EF56863A6C}"/>
              </a:ext>
            </a:extLst>
          </p:cNvPr>
          <p:cNvSpPr/>
          <p:nvPr/>
        </p:nvSpPr>
        <p:spPr>
          <a:xfrm>
            <a:off x="7444596" y="3961105"/>
            <a:ext cx="439948" cy="4550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lastic box with many small grey objects&#10;&#10;AI-generated content may be incorrect.">
            <a:extLst>
              <a:ext uri="{FF2B5EF4-FFF2-40B4-BE49-F238E27FC236}">
                <a16:creationId xmlns:a16="http://schemas.microsoft.com/office/drawing/2014/main" id="{A18C9506-260D-E17E-9B63-DC5B1A76B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14422" r="19446" b="10204"/>
          <a:stretch/>
        </p:blipFill>
        <p:spPr>
          <a:xfrm rot="5400000">
            <a:off x="6685268" y="1695123"/>
            <a:ext cx="1799750" cy="26051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A white tube with a black label&#10;&#10;AI-generated content may be incorrect.">
            <a:extLst>
              <a:ext uri="{FF2B5EF4-FFF2-40B4-BE49-F238E27FC236}">
                <a16:creationId xmlns:a16="http://schemas.microsoft.com/office/drawing/2014/main" id="{E8CFB2A8-79EF-0D0A-2C9A-FE1B54091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7" t="32871" r="29869" b="20958"/>
          <a:stretch/>
        </p:blipFill>
        <p:spPr>
          <a:xfrm rot="5400000">
            <a:off x="7293095" y="3888515"/>
            <a:ext cx="742950" cy="21431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6284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9" y="2350317"/>
            <a:ext cx="522097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Sample Shipping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39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88" y="676079"/>
            <a:ext cx="7886700" cy="65813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Sample Shipment Summary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92987-9C41-6CDF-C767-AD45687080E5}"/>
              </a:ext>
            </a:extLst>
          </p:cNvPr>
          <p:cNvSpPr txBox="1"/>
          <p:nvPr/>
        </p:nvSpPr>
        <p:spPr>
          <a:xfrm>
            <a:off x="2468799" y="5452745"/>
            <a:ext cx="440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*FedEx Shipping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BB6962-5F78-0281-6512-751697A10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3347"/>
              </p:ext>
            </p:extLst>
          </p:nvPr>
        </p:nvGraphicFramePr>
        <p:xfrm>
          <a:off x="506031" y="1526875"/>
          <a:ext cx="8327417" cy="3716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5277">
                  <a:extLst>
                    <a:ext uri="{9D8B030D-6E8A-4147-A177-3AD203B41FA5}">
                      <a16:colId xmlns:a16="http://schemas.microsoft.com/office/drawing/2014/main" val="1069269226"/>
                    </a:ext>
                  </a:extLst>
                </a:gridCol>
                <a:gridCol w="1697823">
                  <a:extLst>
                    <a:ext uri="{9D8B030D-6E8A-4147-A177-3AD203B41FA5}">
                      <a16:colId xmlns:a16="http://schemas.microsoft.com/office/drawing/2014/main" val="4203642371"/>
                    </a:ext>
                  </a:extLst>
                </a:gridCol>
                <a:gridCol w="1859520">
                  <a:extLst>
                    <a:ext uri="{9D8B030D-6E8A-4147-A177-3AD203B41FA5}">
                      <a16:colId xmlns:a16="http://schemas.microsoft.com/office/drawing/2014/main" val="3288685105"/>
                    </a:ext>
                  </a:extLst>
                </a:gridCol>
                <a:gridCol w="1455277">
                  <a:extLst>
                    <a:ext uri="{9D8B030D-6E8A-4147-A177-3AD203B41FA5}">
                      <a16:colId xmlns:a16="http://schemas.microsoft.com/office/drawing/2014/main" val="3728795470"/>
                    </a:ext>
                  </a:extLst>
                </a:gridCol>
                <a:gridCol w="1859520">
                  <a:extLst>
                    <a:ext uri="{9D8B030D-6E8A-4147-A177-3AD203B41FA5}">
                      <a16:colId xmlns:a16="http://schemas.microsoft.com/office/drawing/2014/main" val="3803961041"/>
                    </a:ext>
                  </a:extLst>
                </a:gridCol>
              </a:tblGrid>
              <a:tr h="92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Sample Type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Aliquot Size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Aliquots per Visit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Max Aliquots per Box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Ship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0899825"/>
                  </a:ext>
                </a:extLst>
              </a:tr>
              <a:tr h="652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DNA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5ug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96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Frozen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847758"/>
                  </a:ext>
                </a:extLst>
              </a:tr>
              <a:tr h="712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RNA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500ng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2-6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81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Frozen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4052075"/>
                  </a:ext>
                </a:extLst>
              </a:tr>
              <a:tr h="712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Plasma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0.5ml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2-5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96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Frozen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24567"/>
                  </a:ext>
                </a:extLst>
              </a:tr>
              <a:tr h="712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CSF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1.0ml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2-5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96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Frozen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888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269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87" y="312057"/>
            <a:ext cx="5587999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Frozen Sample Shipping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14" y="1132116"/>
            <a:ext cx="8084458" cy="51017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Ship Monday-Wednesday Only</a:t>
            </a:r>
            <a:endParaRPr lang="en-US" b="1" dirty="0"/>
          </a:p>
          <a:p>
            <a:pPr lvl="1">
              <a:lnSpc>
                <a:spcPct val="120000"/>
              </a:lnSpc>
            </a:pPr>
            <a:r>
              <a:rPr lang="en-US" sz="2400" dirty="0"/>
              <a:t>Plasma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DNA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CSF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RNA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Hold packaged samples in a -80°C freezer until pickup.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Batch Samples together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4 cryoboxes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Batch shipping should be performed quarterly or as a full shipment of specimens accumulates, </a:t>
            </a:r>
            <a:r>
              <a:rPr lang="en-US" sz="1600" b="1" dirty="0"/>
              <a:t>whichever is sooner</a:t>
            </a:r>
            <a:r>
              <a:rPr lang="en-US" sz="1600" dirty="0"/>
              <a:t>.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79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143" y="1416050"/>
            <a:ext cx="4313464" cy="4406220"/>
          </a:xfrm>
        </p:spPr>
        <p:txBody>
          <a:bodyPr/>
          <a:lstStyle/>
          <a:p>
            <a:r>
              <a:rPr lang="en-US" dirty="0"/>
              <a:t>Fully cover the cryoboxes with about 2 inches of pelleted dry ice in the provided shipper.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Styrofoam shipper must contain about 45 </a:t>
            </a:r>
            <a:r>
              <a:rPr lang="en-US" dirty="0" err="1"/>
              <a:t>lbs</a:t>
            </a:r>
            <a:r>
              <a:rPr lang="en-US" dirty="0"/>
              <a:t> (20 kg) of dry ice.</a:t>
            </a:r>
          </a:p>
          <a:p>
            <a:endParaRPr lang="en-US" dirty="0"/>
          </a:p>
        </p:txBody>
      </p:sp>
      <p:pic>
        <p:nvPicPr>
          <p:cNvPr id="5" name="Picture 4" descr="C:\Users\drcmitch\AppData\Local\Temp\image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" y="1466850"/>
            <a:ext cx="3777524" cy="3338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4915" y="479363"/>
            <a:ext cx="775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Frozen Shipping – Dry Ice Requirements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183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70" y="853435"/>
            <a:ext cx="8672423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Dry Ice label should not be covered with other stickers and must be completed or the shipping carrier will reject/return your package!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8594" y="153769"/>
            <a:ext cx="775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Frozen Shipping (FedEx) – Dry Ice Requirements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E182E-51CF-D954-A2B6-1D10B32D04AC}"/>
              </a:ext>
            </a:extLst>
          </p:cNvPr>
          <p:cNvSpPr txBox="1"/>
          <p:nvPr/>
        </p:nvSpPr>
        <p:spPr>
          <a:xfrm>
            <a:off x="66082" y="1686577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site and NCRAD will need to fill out the UN 1845/Class 9 Dry Ice Dangerous Goods label below and place it on the outside of the shipping container: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site will need to complete the shipper and consignee information and record the dry ice weight (outline in yellow).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NCRAD address:</a:t>
            </a:r>
          </a:p>
          <a:p>
            <a:pPr lvl="3"/>
            <a:r>
              <a:rPr lang="en-US" sz="1600" dirty="0"/>
              <a:t>NCRAD</a:t>
            </a:r>
          </a:p>
          <a:p>
            <a:pPr lvl="3"/>
            <a:r>
              <a:rPr lang="en-US" sz="1600" dirty="0"/>
              <a:t>351 West 10th Street TK-217</a:t>
            </a:r>
          </a:p>
          <a:p>
            <a:pPr lvl="3"/>
            <a:r>
              <a:rPr lang="en-US" sz="1600" dirty="0"/>
              <a:t>Indianapolis, IN 46202</a:t>
            </a:r>
          </a:p>
          <a:p>
            <a:pPr lvl="3"/>
            <a:r>
              <a:rPr lang="en-US" sz="1600" dirty="0"/>
              <a:t>800-526-2839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8871F1-CD8C-93E8-6562-BCDBEA488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890" y="1912831"/>
            <a:ext cx="3077130" cy="2670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7287" y="3730823"/>
            <a:ext cx="588773" cy="37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20.4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5641673" y="4101861"/>
            <a:ext cx="17922" cy="11706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97414" y="5232592"/>
            <a:ext cx="116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Net weight of dry ice in 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3699196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A08A-B68F-753E-4EBC-8FA3392D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Frozen Shipping- Box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67DB2F-DA43-0B24-53E4-CCFCB6BFD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918" y="1932229"/>
            <a:ext cx="5182163" cy="35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04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Shipping Regulations and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4700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</a:t>
            </a:r>
          </a:p>
          <a:p>
            <a:r>
              <a:rPr lang="en-US" dirty="0"/>
              <a:t>All study personnel responsible for shipping should be certified in </a:t>
            </a:r>
            <a:r>
              <a:rPr lang="en-US" dirty="0" err="1"/>
              <a:t>biospecimen</a:t>
            </a:r>
            <a:r>
              <a:rPr lang="en-US" dirty="0"/>
              <a:t> shipping.</a:t>
            </a:r>
          </a:p>
          <a:p>
            <a:r>
              <a:rPr lang="en-US" dirty="0"/>
              <a:t>It is the responsibility of each site to ensure that the appropriate training has been provided and conducted in regards to IATA shipping.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6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255" y="304800"/>
            <a:ext cx="797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UN3373 Biological Substance, Category B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951592"/>
            <a:ext cx="7801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Biological Substance, Category B are specimens being transported for “investigational purposes”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Recommend: investigator sites document training of category B/dangerous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establishing a record of your staff’s training and date of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training records must be made available upon request by the appropriate national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information from the Department of Transportation (DOT) can be found on their website </a:t>
            </a:r>
            <a:r>
              <a:rPr lang="en-US" sz="2400" dirty="0">
                <a:hlinkClick r:id="rId2"/>
              </a:rPr>
              <a:t>http://hazmat.dot.gov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31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Biological Sample and Shipment Manifest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copy of the sample form </a:t>
            </a:r>
            <a:r>
              <a:rPr lang="en-US" i="1" u="sng" dirty="0"/>
              <a:t>must</a:t>
            </a:r>
            <a:r>
              <a:rPr lang="en-US" dirty="0"/>
              <a:t> be emailed to NCRAD prior to the date of sample arrival.</a:t>
            </a:r>
          </a:p>
          <a:p>
            <a:r>
              <a:rPr lang="en-US" dirty="0"/>
              <a:t>Please include sample forms in all shipments of frozen and ambient samples.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alzstudy@iu.edu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1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Training Overview: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789338"/>
            <a:ext cx="7430770" cy="4527641"/>
          </a:xfrm>
        </p:spPr>
        <p:txBody>
          <a:bodyPr>
            <a:normAutofit/>
          </a:bodyPr>
          <a:lstStyle/>
          <a:p>
            <a:r>
              <a:rPr lang="en-US" dirty="0"/>
              <a:t>Biofluid Collection Schedule </a:t>
            </a:r>
          </a:p>
          <a:p>
            <a:r>
              <a:rPr lang="en-US" dirty="0"/>
              <a:t>Kit Request Module</a:t>
            </a:r>
          </a:p>
          <a:p>
            <a:r>
              <a:rPr lang="en-US" dirty="0"/>
              <a:t>Specimen Labels</a:t>
            </a:r>
          </a:p>
          <a:p>
            <a:r>
              <a:rPr lang="en-US" dirty="0"/>
              <a:t>Handling/Processing Study Specimens</a:t>
            </a:r>
          </a:p>
          <a:p>
            <a:r>
              <a:rPr lang="en-US" dirty="0"/>
              <a:t>Sample Shipping</a:t>
            </a:r>
          </a:p>
          <a:p>
            <a:r>
              <a:rPr lang="en-US" dirty="0"/>
              <a:t>NCRAD Website</a:t>
            </a:r>
          </a:p>
          <a:p>
            <a:r>
              <a:rPr lang="en-US" dirty="0"/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31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692"/>
            <a:ext cx="9351771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Biological Sample Shipping Manifest Form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08150" y="586305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Send by E-mail and include a copy in each shipment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2489" y="1239114"/>
            <a:ext cx="39692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Included sample types: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Plasma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Buffy Coat/DNA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CSF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A shipping manifest will need to be complete prior to the shipping of samples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925905-4D52-E1CD-8145-61DAA9EA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8" y="1189689"/>
            <a:ext cx="5513462" cy="30200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5420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73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Shipping Frozen Samples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60" y="1253331"/>
            <a:ext cx="38862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300" i="1" dirty="0"/>
              <a:t>Ship CSF, RNA, Plasma, and DNA samples frozen</a:t>
            </a:r>
          </a:p>
          <a:p>
            <a:pPr>
              <a:lnSpc>
                <a:spcPct val="120000"/>
              </a:lnSpc>
            </a:pPr>
            <a:r>
              <a:rPr lang="en-US" sz="3300" i="1" dirty="0"/>
              <a:t>Send Biological Sample and Shipment Manifest Forms to IU (US) </a:t>
            </a:r>
            <a:r>
              <a:rPr lang="en-US" sz="3300" b="1" i="1" u="sng" dirty="0"/>
              <a:t>ahead of shipment</a:t>
            </a:r>
          </a:p>
          <a:p>
            <a:pPr lvl="1">
              <a:lnSpc>
                <a:spcPct val="120000"/>
              </a:lnSpc>
            </a:pPr>
            <a:r>
              <a:rPr lang="en-US" sz="2900" b="1" i="1" u="sng" dirty="0"/>
              <a:t>Email: alzstudy@iu.edu</a:t>
            </a:r>
            <a:r>
              <a:rPr lang="en-US" sz="2900" dirty="0"/>
              <a:t> </a:t>
            </a:r>
          </a:p>
          <a:p>
            <a:pPr lvl="2">
              <a:lnSpc>
                <a:spcPct val="120000"/>
              </a:lnSpc>
            </a:pPr>
            <a:r>
              <a:rPr lang="en-US" sz="2500" dirty="0"/>
              <a:t>cc: dlkeys@iu.edu</a:t>
            </a:r>
            <a:endParaRPr lang="en-US" sz="3300" dirty="0"/>
          </a:p>
          <a:p>
            <a:pPr>
              <a:lnSpc>
                <a:spcPct val="120000"/>
              </a:lnSpc>
            </a:pPr>
            <a:endParaRPr lang="en-US" sz="2500" dirty="0"/>
          </a:p>
        </p:txBody>
      </p:sp>
      <p:pic>
        <p:nvPicPr>
          <p:cNvPr id="5" name="Picture 4" descr="NCRAD logo">
            <a:extLst>
              <a:ext uri="{FF2B5EF4-FFF2-40B4-BE49-F238E27FC236}">
                <a16:creationId xmlns:a16="http://schemas.microsoft.com/office/drawing/2014/main" id="{5F870775-29DE-F3A3-B02D-FC7EC88C7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270997"/>
            <a:ext cx="431800" cy="333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B6016B1C-67D5-E3EF-F0C9-B6E4A7CB7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" r="-1"/>
          <a:stretch/>
        </p:blipFill>
        <p:spPr bwMode="auto">
          <a:xfrm>
            <a:off x="3974254" y="1621766"/>
            <a:ext cx="5093186" cy="2866208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2247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27015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NCRAD Website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Helpful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NCRAD - Friday Blood Draws</a:t>
            </a:r>
            <a:endParaRPr lang="en-US" dirty="0"/>
          </a:p>
          <a:p>
            <a:r>
              <a:rPr lang="en-US" dirty="0">
                <a:hlinkClick r:id="rId4"/>
              </a:rPr>
              <a:t>NCRAD - Holiday Closures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7FED1-6C43-72F9-275A-2F5B15FFF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52" y="2891586"/>
            <a:ext cx="4925462" cy="3143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AC30A-85C4-D196-98B4-C2ECC500B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064" y="3856432"/>
            <a:ext cx="4096986" cy="17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8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-1457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PAN_HML Active Study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A195C-978A-4D57-DF8A-D4C44BF9E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16" y="798047"/>
            <a:ext cx="7729585" cy="50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1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  <a:p>
            <a:pPr marL="0" indent="0">
              <a:buNone/>
            </a:pPr>
            <a:r>
              <a:rPr lang="en-US" dirty="0"/>
              <a:t>   Please contact NCRAD Coordinator at: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317-274-7890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CRC email: dlkeys@iu.edu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Back-up email: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alzstudy@iu.edu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Website: 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www.ncrad.org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5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95" y="1005840"/>
            <a:ext cx="8707809" cy="1236226"/>
          </a:xfrm>
        </p:spPr>
        <p:txBody>
          <a:bodyPr>
            <a:normAutofit/>
          </a:bodyPr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Biofluid Collection Schedule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5228" y="51237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7F7BFC-D358-F85E-DFA4-EE08950B1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936038"/>
              </p:ext>
            </p:extLst>
          </p:nvPr>
        </p:nvGraphicFramePr>
        <p:xfrm>
          <a:off x="659330" y="1852862"/>
          <a:ext cx="8266574" cy="304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644">
                  <a:extLst>
                    <a:ext uri="{9D8B030D-6E8A-4147-A177-3AD203B41FA5}">
                      <a16:colId xmlns:a16="http://schemas.microsoft.com/office/drawing/2014/main" val="2464050585"/>
                    </a:ext>
                  </a:extLst>
                </a:gridCol>
                <a:gridCol w="3099965">
                  <a:extLst>
                    <a:ext uri="{9D8B030D-6E8A-4147-A177-3AD203B41FA5}">
                      <a16:colId xmlns:a16="http://schemas.microsoft.com/office/drawing/2014/main" val="1594317526"/>
                    </a:ext>
                  </a:extLst>
                </a:gridCol>
                <a:gridCol w="3099965">
                  <a:extLst>
                    <a:ext uri="{9D8B030D-6E8A-4147-A177-3AD203B41FA5}">
                      <a16:colId xmlns:a16="http://schemas.microsoft.com/office/drawing/2014/main" val="3278914436"/>
                    </a:ext>
                  </a:extLst>
                </a:gridCol>
              </a:tblGrid>
              <a:tr h="5654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 Type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Baseline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 Year Follow Up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093418"/>
                  </a:ext>
                </a:extLst>
              </a:tr>
              <a:tr h="6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Plasma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2895181"/>
                  </a:ext>
                </a:extLst>
              </a:tr>
              <a:tr h="6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DNA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5784833"/>
                  </a:ext>
                </a:extLst>
              </a:tr>
              <a:tr h="6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RNA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0857012"/>
                  </a:ext>
                </a:extLst>
              </a:tr>
              <a:tr h="6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CSF*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X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04455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7926FBF-1C9F-FD27-47AD-AF5BE1522CAD}"/>
              </a:ext>
            </a:extLst>
          </p:cNvPr>
          <p:cNvSpPr txBox="1">
            <a:spLocks/>
          </p:cNvSpPr>
          <p:nvPr/>
        </p:nvSpPr>
        <p:spPr>
          <a:xfrm>
            <a:off x="218095" y="4615934"/>
            <a:ext cx="8707809" cy="1236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*CSF collection is optional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6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7049"/>
            <a:ext cx="7772400" cy="1120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Kit Request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370" y="2133902"/>
            <a:ext cx="7772400" cy="592658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kits.iu.edu/pan</a:t>
            </a:r>
            <a:r>
              <a:rPr lang="en-US" sz="3600" dirty="0"/>
              <a:t> 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8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Kit Request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5105400"/>
          </a:xfrm>
        </p:spPr>
        <p:txBody>
          <a:bodyPr>
            <a:normAutofit/>
          </a:bodyPr>
          <a:lstStyle/>
          <a:p>
            <a:r>
              <a:rPr lang="en-US" dirty="0"/>
              <a:t>An initial stock of kits will be delivered prior to the designated site-specific start date.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Individual supplies are available to order: </a:t>
            </a:r>
          </a:p>
          <a:p>
            <a:pPr lvl="1"/>
            <a:r>
              <a:rPr lang="en-US" dirty="0"/>
              <a:t>Sample Aliquoting Supplies</a:t>
            </a:r>
          </a:p>
          <a:p>
            <a:pPr lvl="1"/>
            <a:r>
              <a:rPr lang="en-US" dirty="0"/>
              <a:t>Shipping Supply Kit</a:t>
            </a:r>
          </a:p>
          <a:p>
            <a:pPr lvl="1"/>
            <a:r>
              <a:rPr lang="en-US" dirty="0"/>
              <a:t>Individual Supplies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4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07" y="-685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NCRAD Kit Request Module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994" y="1615449"/>
            <a:ext cx="2377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Choose your site from the drop-down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The coordinator name and contact information will appear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Verify that this information is accurate, correct if necessary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05EFC-B179-C09B-8600-503CB344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852" y="1257012"/>
            <a:ext cx="5498139" cy="43727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624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-17526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Individual Aliquoting Supplies Available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B7894-7845-1028-7D4E-96F92AA8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6" y="808508"/>
            <a:ext cx="4548277" cy="254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E6D38-1D33-E57B-7DB0-86EACD1EA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675" y="808508"/>
            <a:ext cx="4299613" cy="2547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640D75-A44F-F247-3538-38AB26CD9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750" y="3501512"/>
            <a:ext cx="4594499" cy="27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2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3" y="1"/>
            <a:ext cx="5170817" cy="59981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Individual Aliquoting Supplies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0283" y="836207"/>
            <a:ext cx="31432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Indicate the quantity needed of each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Once selected, kit components of the chosen kit will appear at the bottom of the screen (Pictured)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“Submit” to turn in your request.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IU staff will notify you that your request has been received and address any issues.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**Note: You can order more than one type of kit in a single kit request**</a:t>
            </a:r>
          </a:p>
        </p:txBody>
      </p:sp>
      <p:sp>
        <p:nvSpPr>
          <p:cNvPr id="3" name="Left Arrow 7">
            <a:extLst>
              <a:ext uri="{FF2B5EF4-FFF2-40B4-BE49-F238E27FC236}">
                <a16:creationId xmlns:a16="http://schemas.microsoft.com/office/drawing/2014/main" id="{97AC3695-A79E-C65A-CAE1-394C6EC5FBAC}"/>
              </a:ext>
            </a:extLst>
          </p:cNvPr>
          <p:cNvSpPr/>
          <p:nvPr/>
        </p:nvSpPr>
        <p:spPr>
          <a:xfrm>
            <a:off x="4792052" y="806557"/>
            <a:ext cx="872148" cy="330093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675CA-9EA1-9E9A-F6C1-4A6181A7A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3" y="806557"/>
            <a:ext cx="5660862" cy="3171260"/>
          </a:xfrm>
          <a:prstGeom prst="rect">
            <a:avLst/>
          </a:prstGeom>
        </p:spPr>
      </p:pic>
      <p:sp>
        <p:nvSpPr>
          <p:cNvPr id="9" name="Left Arrow 7">
            <a:extLst>
              <a:ext uri="{FF2B5EF4-FFF2-40B4-BE49-F238E27FC236}">
                <a16:creationId xmlns:a16="http://schemas.microsoft.com/office/drawing/2014/main" id="{68E3972D-5CE1-ED8F-B1D5-8396CFC8BC7F}"/>
              </a:ext>
            </a:extLst>
          </p:cNvPr>
          <p:cNvSpPr/>
          <p:nvPr/>
        </p:nvSpPr>
        <p:spPr>
          <a:xfrm>
            <a:off x="5124091" y="1923211"/>
            <a:ext cx="896095" cy="348166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7">
            <a:extLst>
              <a:ext uri="{FF2B5EF4-FFF2-40B4-BE49-F238E27FC236}">
                <a16:creationId xmlns:a16="http://schemas.microsoft.com/office/drawing/2014/main" id="{55226C77-1529-00C9-8CE6-F3A49D2677F1}"/>
              </a:ext>
            </a:extLst>
          </p:cNvPr>
          <p:cNvSpPr/>
          <p:nvPr/>
        </p:nvSpPr>
        <p:spPr>
          <a:xfrm>
            <a:off x="3623094" y="825247"/>
            <a:ext cx="2131901" cy="348166"/>
          </a:xfrm>
          <a:prstGeom prst="leftArrow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4797"/>
      </p:ext>
    </p:extLst>
  </p:cSld>
  <p:clrMapOvr>
    <a:masterClrMapping/>
  </p:clrMapOvr>
</p:sld>
</file>

<file path=ppt/theme/theme1.xml><?xml version="1.0" encoding="utf-8"?>
<a:theme xmlns:a="http://schemas.openxmlformats.org/drawingml/2006/main" name="NCRAD theme">
  <a:themeElements>
    <a:clrScheme name="New NCRAD">
      <a:dk1>
        <a:srgbClr val="006298"/>
      </a:dk1>
      <a:lt1>
        <a:srgbClr val="F8F9FA"/>
      </a:lt1>
      <a:dk2>
        <a:srgbClr val="4D5A69"/>
      </a:dk2>
      <a:lt2>
        <a:srgbClr val="F9F9F0"/>
      </a:lt2>
      <a:accent1>
        <a:srgbClr val="00843D"/>
      </a:accent1>
      <a:accent2>
        <a:srgbClr val="C6ECF6"/>
      </a:accent2>
      <a:accent3>
        <a:srgbClr val="A7D094"/>
      </a:accent3>
      <a:accent4>
        <a:srgbClr val="F8F9FA"/>
      </a:accent4>
      <a:accent5>
        <a:srgbClr val="F9F9F0"/>
      </a:accent5>
      <a:accent6>
        <a:srgbClr val="000000"/>
      </a:accent6>
      <a:hlink>
        <a:srgbClr val="006298"/>
      </a:hlink>
      <a:folHlink>
        <a:srgbClr val="0084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RAD theme" id="{A92FF838-0CD8-4B6B-8958-512F5A7EC99D}" vid="{078FBE9D-821F-4A0E-BAE8-3DE283220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NCRAD theme</Template>
  <TotalTime>108094</TotalTime>
  <Words>1265</Words>
  <Application>Microsoft Office PowerPoint</Application>
  <PresentationFormat>On-screen Show (4:3)</PresentationFormat>
  <Paragraphs>284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</vt:lpstr>
      <vt:lpstr>Georgia</vt:lpstr>
      <vt:lpstr>Lato</vt:lpstr>
      <vt:lpstr>Verdana</vt:lpstr>
      <vt:lpstr>NCRAD theme</vt:lpstr>
      <vt:lpstr>PowerPoint Presentation</vt:lpstr>
      <vt:lpstr>Contact Information</vt:lpstr>
      <vt:lpstr>Training Overview:  </vt:lpstr>
      <vt:lpstr>PAN Biofluid Collection Schedule</vt:lpstr>
      <vt:lpstr>Kit Request Module</vt:lpstr>
      <vt:lpstr>Kit Request Module</vt:lpstr>
      <vt:lpstr>NCRAD Kit Request Module</vt:lpstr>
      <vt:lpstr>Individual Aliquoting Supplies Available </vt:lpstr>
      <vt:lpstr>Individual Aliquoting Supplies</vt:lpstr>
      <vt:lpstr>NCRAD Kit Request Module:  When It Must be Used</vt:lpstr>
      <vt:lpstr>Specimen Labels</vt:lpstr>
      <vt:lpstr>Label Type Summary</vt:lpstr>
      <vt:lpstr>Collection Tube Label (RNA only)</vt:lpstr>
      <vt:lpstr>Collection &amp; Aliquot Tube Labels –  RNA Only</vt:lpstr>
      <vt:lpstr>Labeling Biologic Samples</vt:lpstr>
      <vt:lpstr>Handling/Processing  Study Specimens </vt:lpstr>
      <vt:lpstr>Site Required Equipment</vt:lpstr>
      <vt:lpstr>Sample Transfer – Plasma &amp; CSF</vt:lpstr>
      <vt:lpstr>Sample Transfer – RNA</vt:lpstr>
      <vt:lpstr>Sample Transfer – DNA</vt:lpstr>
      <vt:lpstr>Sample Shipping</vt:lpstr>
      <vt:lpstr>Sample Shipment Summary </vt:lpstr>
      <vt:lpstr>Frozen Sample Shipping</vt:lpstr>
      <vt:lpstr>PowerPoint Presentation</vt:lpstr>
      <vt:lpstr>PowerPoint Presentation</vt:lpstr>
      <vt:lpstr>Frozen Shipping- Box</vt:lpstr>
      <vt:lpstr>Shipping Regulations and Training</vt:lpstr>
      <vt:lpstr>PowerPoint Presentation</vt:lpstr>
      <vt:lpstr>Biological Sample and Shipment Manifest Forms</vt:lpstr>
      <vt:lpstr>Biological Sample Shipping Manifest Form</vt:lpstr>
      <vt:lpstr>Shipping Frozen Samples</vt:lpstr>
      <vt:lpstr>NCRAD Website Helpful Pages</vt:lpstr>
      <vt:lpstr>PAN_HML Active Study Page</vt:lpstr>
      <vt:lpstr>Contact Information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Vetor, Ashley Nicole</dc:creator>
  <cp:lastModifiedBy>Keys, Dionte L</cp:lastModifiedBy>
  <cp:revision>338</cp:revision>
  <cp:lastPrinted>2017-03-29T15:20:47Z</cp:lastPrinted>
  <dcterms:created xsi:type="dcterms:W3CDTF">2016-04-11T20:04:23Z</dcterms:created>
  <dcterms:modified xsi:type="dcterms:W3CDTF">2025-09-24T14:01:47Z</dcterms:modified>
</cp:coreProperties>
</file>