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Lst>
  <p:notesMasterIdLst>
    <p:notesMasterId r:id="rId69"/>
  </p:notesMasterIdLst>
  <p:handoutMasterIdLst>
    <p:handoutMasterId r:id="rId70"/>
  </p:handoutMasterIdLst>
  <p:sldIdLst>
    <p:sldId id="256" r:id="rId2"/>
    <p:sldId id="318" r:id="rId3"/>
    <p:sldId id="257" r:id="rId4"/>
    <p:sldId id="346" r:id="rId5"/>
    <p:sldId id="261" r:id="rId6"/>
    <p:sldId id="262" r:id="rId7"/>
    <p:sldId id="263" r:id="rId8"/>
    <p:sldId id="347" r:id="rId9"/>
    <p:sldId id="348" r:id="rId10"/>
    <p:sldId id="349" r:id="rId11"/>
    <p:sldId id="372" r:id="rId12"/>
    <p:sldId id="373" r:id="rId13"/>
    <p:sldId id="350" r:id="rId14"/>
    <p:sldId id="351" r:id="rId15"/>
    <p:sldId id="337" r:id="rId16"/>
    <p:sldId id="334" r:id="rId17"/>
    <p:sldId id="266" r:id="rId18"/>
    <p:sldId id="353" r:id="rId19"/>
    <p:sldId id="355" r:id="rId20"/>
    <p:sldId id="354" r:id="rId21"/>
    <p:sldId id="356" r:id="rId22"/>
    <p:sldId id="357" r:id="rId23"/>
    <p:sldId id="352" r:id="rId24"/>
    <p:sldId id="267" r:id="rId25"/>
    <p:sldId id="268" r:id="rId26"/>
    <p:sldId id="269" r:id="rId27"/>
    <p:sldId id="378" r:id="rId28"/>
    <p:sldId id="379" r:id="rId29"/>
    <p:sldId id="380" r:id="rId30"/>
    <p:sldId id="370" r:id="rId31"/>
    <p:sldId id="381" r:id="rId32"/>
    <p:sldId id="382" r:id="rId33"/>
    <p:sldId id="361" r:id="rId34"/>
    <p:sldId id="362" r:id="rId35"/>
    <p:sldId id="383" r:id="rId36"/>
    <p:sldId id="384" r:id="rId37"/>
    <p:sldId id="364" r:id="rId38"/>
    <p:sldId id="274" r:id="rId39"/>
    <p:sldId id="298" r:id="rId40"/>
    <p:sldId id="317" r:id="rId41"/>
    <p:sldId id="299" r:id="rId42"/>
    <p:sldId id="365" r:id="rId43"/>
    <p:sldId id="344" r:id="rId44"/>
    <p:sldId id="371" r:id="rId45"/>
    <p:sldId id="321" r:id="rId46"/>
    <p:sldId id="366" r:id="rId47"/>
    <p:sldId id="296" r:id="rId48"/>
    <p:sldId id="288" r:id="rId49"/>
    <p:sldId id="327" r:id="rId50"/>
    <p:sldId id="328" r:id="rId51"/>
    <p:sldId id="367" r:id="rId52"/>
    <p:sldId id="368" r:id="rId53"/>
    <p:sldId id="292" r:id="rId54"/>
    <p:sldId id="306" r:id="rId55"/>
    <p:sldId id="338" r:id="rId56"/>
    <p:sldId id="289" r:id="rId57"/>
    <p:sldId id="336" r:id="rId58"/>
    <p:sldId id="329" r:id="rId59"/>
    <p:sldId id="330" r:id="rId60"/>
    <p:sldId id="316" r:id="rId61"/>
    <p:sldId id="374" r:id="rId62"/>
    <p:sldId id="375" r:id="rId63"/>
    <p:sldId id="376" r:id="rId64"/>
    <p:sldId id="377" r:id="rId65"/>
    <p:sldId id="294" r:id="rId66"/>
    <p:sldId id="314" r:id="rId67"/>
    <p:sldId id="369" r:id="rId68"/>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B1F1EF-884E-38C7-1EAD-A359969D6641}" name="Erickson, Abigail G" initials="EAG" userId="S::agericks@iu.edu::c6fc60d3-30d3-4a0d-8429-234395fe73d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aber, Kelley Michelle" initials="FKM" lastIdx="66" clrIdx="0">
    <p:extLst>
      <p:ext uri="{19B8F6BF-5375-455C-9EA6-DF929625EA0E}">
        <p15:presenceInfo xmlns:p15="http://schemas.microsoft.com/office/powerpoint/2012/main" userId="S-1-5-21-1085031214-1292428093-527237240-219034" providerId="AD"/>
      </p:ext>
    </p:extLst>
  </p:cmAuthor>
  <p:cmAuthor id="2" name="Vetor, Ashley Nicole" initials="ANV" lastIdx="7" clrIdx="1">
    <p:extLst>
      <p:ext uri="{19B8F6BF-5375-455C-9EA6-DF929625EA0E}">
        <p15:presenceInfo xmlns:p15="http://schemas.microsoft.com/office/powerpoint/2012/main" userId="Vetor, Ashley Nicole" providerId="None"/>
      </p:ext>
    </p:extLst>
  </p:cmAuthor>
  <p:cmAuthor id="3" name="Wilmes, Kristi" initials="WK" lastIdx="38" clrIdx="2">
    <p:extLst>
      <p:ext uri="{19B8F6BF-5375-455C-9EA6-DF929625EA0E}">
        <p15:presenceInfo xmlns:p15="http://schemas.microsoft.com/office/powerpoint/2012/main" userId="S-1-5-21-1085031214-1292428093-527237240-1732269" providerId="AD"/>
      </p:ext>
    </p:extLst>
  </p:cmAuthor>
  <p:cmAuthor id="4" name="Mitchell, Colleen M" initials="MCM" lastIdx="4" clrIdx="3">
    <p:extLst>
      <p:ext uri="{19B8F6BF-5375-455C-9EA6-DF929625EA0E}">
        <p15:presenceInfo xmlns:p15="http://schemas.microsoft.com/office/powerpoint/2012/main" userId="S-1-5-21-1085031214-1292428093-527237240-841011" providerId="AD"/>
      </p:ext>
    </p:extLst>
  </p:cmAuthor>
  <p:cmAuthor id="5" name="Foroud, Tatiana M" initials="FTM" lastIdx="9" clrIdx="4">
    <p:extLst>
      <p:ext uri="{19B8F6BF-5375-455C-9EA6-DF929625EA0E}">
        <p15:presenceInfo xmlns:p15="http://schemas.microsoft.com/office/powerpoint/2012/main" userId="S-1-5-21-1085031214-1292428093-527237240-843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86451" autoAdjust="0"/>
  </p:normalViewPr>
  <p:slideViewPr>
    <p:cSldViewPr snapToGrid="0">
      <p:cViewPr varScale="1">
        <p:scale>
          <a:sx n="75" d="100"/>
          <a:sy n="75" d="100"/>
        </p:scale>
        <p:origin x="912" y="72"/>
      </p:cViewPr>
      <p:guideLst/>
    </p:cSldViewPr>
  </p:slideViewPr>
  <p:outlineViewPr>
    <p:cViewPr>
      <p:scale>
        <a:sx n="33" d="100"/>
        <a:sy n="33" d="100"/>
      </p:scale>
      <p:origin x="0" y="-312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1461" y="39"/>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8/10/relationships/authors" Target="authors.xml"/><Relationship Id="rId7" Type="http://schemas.openxmlformats.org/officeDocument/2006/relationships/slide" Target="slides/slide6.xml"/><Relationship Id="rId7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844" cy="351216"/>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5265540" y="0"/>
            <a:ext cx="4028844" cy="351216"/>
          </a:xfrm>
          <a:prstGeom prst="rect">
            <a:avLst/>
          </a:prstGeom>
        </p:spPr>
        <p:txBody>
          <a:bodyPr vert="horz" lIns="88139" tIns="44070" rIns="88139" bIns="44070" rtlCol="0"/>
          <a:lstStyle>
            <a:lvl1pPr algn="r">
              <a:defRPr sz="1200"/>
            </a:lvl1pPr>
          </a:lstStyle>
          <a:p>
            <a:fld id="{340215D7-C073-48A4-9745-0F775BFB07E1}" type="datetimeFigureOut">
              <a:rPr lang="en-US" smtClean="0"/>
              <a:t>8/20/2025</a:t>
            </a:fld>
            <a:endParaRPr lang="en-US" dirty="0"/>
          </a:p>
        </p:txBody>
      </p:sp>
      <p:sp>
        <p:nvSpPr>
          <p:cNvPr id="4" name="Footer Placeholder 3"/>
          <p:cNvSpPr>
            <a:spLocks noGrp="1"/>
          </p:cNvSpPr>
          <p:nvPr>
            <p:ph type="ftr" sz="quarter" idx="2"/>
          </p:nvPr>
        </p:nvSpPr>
        <p:spPr>
          <a:xfrm>
            <a:off x="0" y="6659186"/>
            <a:ext cx="4028844" cy="351215"/>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540" y="6659186"/>
            <a:ext cx="4028844" cy="351215"/>
          </a:xfrm>
          <a:prstGeom prst="rect">
            <a:avLst/>
          </a:prstGeom>
        </p:spPr>
        <p:txBody>
          <a:bodyPr vert="horz" lIns="88139" tIns="44070" rIns="88139" bIns="44070" rtlCol="0" anchor="b"/>
          <a:lstStyle>
            <a:lvl1pPr algn="r">
              <a:defRPr sz="1200"/>
            </a:lvl1pPr>
          </a:lstStyle>
          <a:p>
            <a:fld id="{9B829C7E-B95E-4DAB-A115-3B36B4287F5A}" type="slidenum">
              <a:rPr lang="en-US" smtClean="0"/>
              <a:t>‹#›</a:t>
            </a:fld>
            <a:endParaRPr lang="en-US" dirty="0"/>
          </a:p>
        </p:txBody>
      </p:sp>
    </p:spTree>
    <p:extLst>
      <p:ext uri="{BB962C8B-B14F-4D97-AF65-F5344CB8AC3E}">
        <p14:creationId xmlns:p14="http://schemas.microsoft.com/office/powerpoint/2010/main" val="600757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2" tIns="46586" rIns="93172" bIns="46586" rtlCol="0"/>
          <a:lstStyle>
            <a:lvl1pPr algn="r">
              <a:defRPr sz="1300"/>
            </a:lvl1pPr>
          </a:lstStyle>
          <a:p>
            <a:fld id="{8C1FA393-380D-4849-B172-EF23C5C4EA50}" type="datetimeFigureOut">
              <a:rPr lang="en-US" smtClean="0"/>
              <a:t>8/20/2025</a:t>
            </a:fld>
            <a:endParaRPr lang="en-US" dirty="0"/>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2" tIns="46586" rIns="93172" bIns="46586" rtlCol="0" anchor="b"/>
          <a:lstStyle>
            <a:lvl1pPr algn="r">
              <a:defRPr sz="1300"/>
            </a:lvl1pPr>
          </a:lstStyle>
          <a:p>
            <a:fld id="{975052AF-EEBA-44D4-8B82-67D6A93752EF}" type="slidenum">
              <a:rPr lang="en-US" smtClean="0"/>
              <a:t>‹#›</a:t>
            </a:fld>
            <a:endParaRPr lang="en-US" dirty="0"/>
          </a:p>
        </p:txBody>
      </p:sp>
    </p:spTree>
    <p:extLst>
      <p:ext uri="{BB962C8B-B14F-4D97-AF65-F5344CB8AC3E}">
        <p14:creationId xmlns:p14="http://schemas.microsoft.com/office/powerpoint/2010/main" val="1055162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Thank you for taking the time to be here today to review the sample collection, processing, and shipping procedures for the AD FBS study. My name is ________ and I am the coordinator for your study here at NCRAD. </a:t>
            </a:r>
          </a:p>
        </p:txBody>
      </p:sp>
      <p:sp>
        <p:nvSpPr>
          <p:cNvPr id="4" name="Slide Number Placeholder 3"/>
          <p:cNvSpPr>
            <a:spLocks noGrp="1"/>
          </p:cNvSpPr>
          <p:nvPr>
            <p:ph type="sldNum" sz="quarter" idx="5"/>
          </p:nvPr>
        </p:nvSpPr>
        <p:spPr/>
        <p:txBody>
          <a:bodyPr/>
          <a:lstStyle/>
          <a:p>
            <a:fld id="{975052AF-EEBA-44D4-8B82-67D6A93752EF}" type="slidenum">
              <a:rPr lang="en-US" smtClean="0"/>
              <a:t>1</a:t>
            </a:fld>
            <a:endParaRPr lang="en-US" dirty="0"/>
          </a:p>
        </p:txBody>
      </p:sp>
    </p:spTree>
    <p:extLst>
      <p:ext uri="{BB962C8B-B14F-4D97-AF65-F5344CB8AC3E}">
        <p14:creationId xmlns:p14="http://schemas.microsoft.com/office/powerpoint/2010/main" val="2854591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blood kit b.</a:t>
            </a:r>
          </a:p>
        </p:txBody>
      </p:sp>
      <p:sp>
        <p:nvSpPr>
          <p:cNvPr id="4" name="Slide Number Placeholder 3"/>
          <p:cNvSpPr>
            <a:spLocks noGrp="1"/>
          </p:cNvSpPr>
          <p:nvPr>
            <p:ph type="sldNum" sz="quarter" idx="5"/>
          </p:nvPr>
        </p:nvSpPr>
        <p:spPr/>
        <p:txBody>
          <a:bodyPr/>
          <a:lstStyle/>
          <a:p>
            <a:fld id="{975052AF-EEBA-44D4-8B82-67D6A93752EF}" type="slidenum">
              <a:rPr lang="en-US" smtClean="0"/>
              <a:t>11</a:t>
            </a:fld>
            <a:endParaRPr lang="en-US" dirty="0"/>
          </a:p>
        </p:txBody>
      </p:sp>
    </p:spTree>
    <p:extLst>
      <p:ext uri="{BB962C8B-B14F-4D97-AF65-F5344CB8AC3E}">
        <p14:creationId xmlns:p14="http://schemas.microsoft.com/office/powerpoint/2010/main" val="1637617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the saliva kits, blood kit d, and shipping kits. </a:t>
            </a:r>
          </a:p>
        </p:txBody>
      </p:sp>
      <p:sp>
        <p:nvSpPr>
          <p:cNvPr id="4" name="Slide Number Placeholder 3"/>
          <p:cNvSpPr>
            <a:spLocks noGrp="1"/>
          </p:cNvSpPr>
          <p:nvPr>
            <p:ph type="sldNum" sz="quarter" idx="5"/>
          </p:nvPr>
        </p:nvSpPr>
        <p:spPr/>
        <p:txBody>
          <a:bodyPr/>
          <a:lstStyle/>
          <a:p>
            <a:fld id="{975052AF-EEBA-44D4-8B82-67D6A93752EF}" type="slidenum">
              <a:rPr lang="en-US" smtClean="0"/>
              <a:t>12</a:t>
            </a:fld>
            <a:endParaRPr lang="en-US" dirty="0"/>
          </a:p>
        </p:txBody>
      </p:sp>
    </p:spTree>
    <p:extLst>
      <p:ext uri="{BB962C8B-B14F-4D97-AF65-F5344CB8AC3E}">
        <p14:creationId xmlns:p14="http://schemas.microsoft.com/office/powerpoint/2010/main" val="2218481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Towards the bottom of the survey, there will be a box that asks you to enter the visit that each ordered kit will be used for. This is critical information for us in order to prepare your kits. In general, please do not order kits unless you know which visit it will be used for. </a:t>
            </a:r>
          </a:p>
        </p:txBody>
      </p:sp>
      <p:sp>
        <p:nvSpPr>
          <p:cNvPr id="4" name="Slide Number Placeholder 3"/>
          <p:cNvSpPr>
            <a:spLocks noGrp="1"/>
          </p:cNvSpPr>
          <p:nvPr>
            <p:ph type="sldNum" sz="quarter" idx="5"/>
          </p:nvPr>
        </p:nvSpPr>
        <p:spPr/>
        <p:txBody>
          <a:bodyPr/>
          <a:lstStyle/>
          <a:p>
            <a:fld id="{975052AF-EEBA-44D4-8B82-67D6A93752EF}" type="slidenum">
              <a:rPr lang="en-US" smtClean="0"/>
              <a:t>13</a:t>
            </a:fld>
            <a:endParaRPr lang="en-US" dirty="0"/>
          </a:p>
        </p:txBody>
      </p:sp>
    </p:spTree>
    <p:extLst>
      <p:ext uri="{BB962C8B-B14F-4D97-AF65-F5344CB8AC3E}">
        <p14:creationId xmlns:p14="http://schemas.microsoft.com/office/powerpoint/2010/main" val="1735890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indicate if you need any extra shipping supplies, or any replacement items for things that may have expired. Please note that if you have a kit with tubes that have expired, please do not discard the entire kit. Only discard the expired items and then submit a kit request to have those specific items replaced. </a:t>
            </a:r>
          </a:p>
          <a:p>
            <a:r>
              <a:rPr lang="en-US" dirty="0"/>
              <a:t>Our standard shipping time for all orders is 3 weeks. The system will automatically calculate the date 3 weeks out. If supplies are needed sooner, please submit the request like normal and then email me immediately to let me know when the order is needed. </a:t>
            </a:r>
          </a:p>
        </p:txBody>
      </p:sp>
      <p:sp>
        <p:nvSpPr>
          <p:cNvPr id="4" name="Slide Number Placeholder 3"/>
          <p:cNvSpPr>
            <a:spLocks noGrp="1"/>
          </p:cNvSpPr>
          <p:nvPr>
            <p:ph type="sldNum" sz="quarter" idx="5"/>
          </p:nvPr>
        </p:nvSpPr>
        <p:spPr/>
        <p:txBody>
          <a:bodyPr/>
          <a:lstStyle/>
          <a:p>
            <a:fld id="{975052AF-EEBA-44D4-8B82-67D6A93752EF}" type="slidenum">
              <a:rPr lang="en-US" smtClean="0"/>
              <a:t>14</a:t>
            </a:fld>
            <a:endParaRPr lang="en-US" dirty="0"/>
          </a:p>
        </p:txBody>
      </p:sp>
    </p:spTree>
    <p:extLst>
      <p:ext uri="{BB962C8B-B14F-4D97-AF65-F5344CB8AC3E}">
        <p14:creationId xmlns:p14="http://schemas.microsoft.com/office/powerpoint/2010/main" val="1210491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After clicking “submit” you should receive an email confirming that NCRAD received your request. We will notify you if there are any issues or questions. You will receive an email when the supplies are sent out to your site, along with a tracking number so you can monitor the shipment.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975052AF-EEBA-44D4-8B82-67D6A93752EF}" type="slidenum">
              <a:rPr lang="en-US" smtClean="0"/>
              <a:t>15</a:t>
            </a:fld>
            <a:endParaRPr lang="en-US" dirty="0"/>
          </a:p>
        </p:txBody>
      </p:sp>
    </p:spTree>
    <p:extLst>
      <p:ext uri="{BB962C8B-B14F-4D97-AF65-F5344CB8AC3E}">
        <p14:creationId xmlns:p14="http://schemas.microsoft.com/office/powerpoint/2010/main" val="2661067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site is responsible for ordering kits and maintaining supplies for their participants. The link to the kit request module is listed again here. Remember to please allow 3 weeks for your order to be processed. While we can normally accommodate rush orders, these should be an exception, and the expectation is that you will plan ahead 3 weeks. </a:t>
            </a:r>
          </a:p>
        </p:txBody>
      </p:sp>
      <p:sp>
        <p:nvSpPr>
          <p:cNvPr id="4" name="Slide Number Placeholder 3"/>
          <p:cNvSpPr>
            <a:spLocks noGrp="1"/>
          </p:cNvSpPr>
          <p:nvPr>
            <p:ph type="sldNum" sz="quarter" idx="5"/>
          </p:nvPr>
        </p:nvSpPr>
        <p:spPr/>
        <p:txBody>
          <a:bodyPr/>
          <a:lstStyle/>
          <a:p>
            <a:fld id="{975052AF-EEBA-44D4-8B82-67D6A93752EF}" type="slidenum">
              <a:rPr lang="en-US" smtClean="0"/>
              <a:t>16</a:t>
            </a:fld>
            <a:endParaRPr lang="en-US" dirty="0"/>
          </a:p>
        </p:txBody>
      </p:sp>
    </p:spTree>
    <p:extLst>
      <p:ext uri="{BB962C8B-B14F-4D97-AF65-F5344CB8AC3E}">
        <p14:creationId xmlns:p14="http://schemas.microsoft.com/office/powerpoint/2010/main" val="53502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going through the kit request module, you saw that there were different types of kits that can be ordered. We are now going to walk through those different kit types and when to use them. </a:t>
            </a:r>
          </a:p>
        </p:txBody>
      </p:sp>
      <p:sp>
        <p:nvSpPr>
          <p:cNvPr id="4" name="Slide Number Placeholder 3"/>
          <p:cNvSpPr>
            <a:spLocks noGrp="1"/>
          </p:cNvSpPr>
          <p:nvPr>
            <p:ph type="sldNum" sz="quarter" idx="5"/>
          </p:nvPr>
        </p:nvSpPr>
        <p:spPr/>
        <p:txBody>
          <a:bodyPr/>
          <a:lstStyle/>
          <a:p>
            <a:fld id="{975052AF-EEBA-44D4-8B82-67D6A93752EF}" type="slidenum">
              <a:rPr lang="en-US" smtClean="0"/>
              <a:t>17</a:t>
            </a:fld>
            <a:endParaRPr lang="en-US" dirty="0"/>
          </a:p>
        </p:txBody>
      </p:sp>
    </p:spTree>
    <p:extLst>
      <p:ext uri="{BB962C8B-B14F-4D97-AF65-F5344CB8AC3E}">
        <p14:creationId xmlns:p14="http://schemas.microsoft.com/office/powerpoint/2010/main" val="1907791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Supplies needed for sample collection are provided in a kit. Blood Kit A is used to collect Whole blood for PBMC, plasma &amp; buffy coat, and RNA. This kit should be ordered when the participant is able to come into your site in person. Blood kit B is used to collect whole blood for PBMC, DNA, and RNA. This kit should be ordered when the participant is NOT able to come into your site in person and you are sending them the supplies to have a remote phlebotomist collect the samples. Please note that if you are using PCM trails to do a blood draw, they will order the kits they need to complete the draw. Blood Kit D is used to collect whole blood for CLIA genetic testing. This kit should be ordered when you have a qualifying individual. Information regarding qualifying individuals can be found in your study protocol, and any questions about inclusion or exclusion for CLIA genetic testing should be directed to Dolly at Columbia. Lastly, saliva kits should be used when blood collection is not possible. These are rarely ordered. </a:t>
            </a:r>
          </a:p>
        </p:txBody>
      </p:sp>
      <p:sp>
        <p:nvSpPr>
          <p:cNvPr id="4" name="Slide Number Placeholder 3"/>
          <p:cNvSpPr>
            <a:spLocks noGrp="1"/>
          </p:cNvSpPr>
          <p:nvPr>
            <p:ph type="sldNum" sz="quarter" idx="5"/>
          </p:nvPr>
        </p:nvSpPr>
        <p:spPr/>
        <p:txBody>
          <a:bodyPr/>
          <a:lstStyle/>
          <a:p>
            <a:fld id="{975052AF-EEBA-44D4-8B82-67D6A93752EF}" type="slidenum">
              <a:rPr lang="en-US" smtClean="0"/>
              <a:t>18</a:t>
            </a:fld>
            <a:endParaRPr lang="en-US" dirty="0"/>
          </a:p>
        </p:txBody>
      </p:sp>
    </p:spTree>
    <p:extLst>
      <p:ext uri="{BB962C8B-B14F-4D97-AF65-F5344CB8AC3E}">
        <p14:creationId xmlns:p14="http://schemas.microsoft.com/office/powerpoint/2010/main" val="414250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more detailed information on Blood Kit A. You will first draw 2 whole blood samples into sodium heparin tubes. Then you will draw 2 whole blood samples into 10ml EDTA tubes. Lastly, you will draw a whole blood sample into a </a:t>
            </a:r>
            <a:r>
              <a:rPr lang="en-US" dirty="0" err="1"/>
              <a:t>PAXgene</a:t>
            </a:r>
            <a:r>
              <a:rPr lang="en-US" dirty="0"/>
              <a:t> tube. The filled sodium heparin and </a:t>
            </a:r>
            <a:r>
              <a:rPr lang="en-US" dirty="0" err="1"/>
              <a:t>PAXgene</a:t>
            </a:r>
            <a:r>
              <a:rPr lang="en-US" dirty="0"/>
              <a:t> tubes will be shipped ambient to NCRAD without any further processing at your site. The 2 blood samples collected in the EDTA tubes will be processed at your site into plasma and buffy coat aliquots, which you will then ship frozen to NCRAD. </a:t>
            </a:r>
          </a:p>
        </p:txBody>
      </p:sp>
      <p:sp>
        <p:nvSpPr>
          <p:cNvPr id="4" name="Slide Number Placeholder 3"/>
          <p:cNvSpPr>
            <a:spLocks noGrp="1"/>
          </p:cNvSpPr>
          <p:nvPr>
            <p:ph type="sldNum" sz="quarter" idx="5"/>
          </p:nvPr>
        </p:nvSpPr>
        <p:spPr/>
        <p:txBody>
          <a:bodyPr/>
          <a:lstStyle/>
          <a:p>
            <a:fld id="{975052AF-EEBA-44D4-8B82-67D6A93752EF}" type="slidenum">
              <a:rPr lang="en-US" smtClean="0"/>
              <a:t>19</a:t>
            </a:fld>
            <a:endParaRPr lang="en-US" dirty="0"/>
          </a:p>
        </p:txBody>
      </p:sp>
    </p:spTree>
    <p:extLst>
      <p:ext uri="{BB962C8B-B14F-4D97-AF65-F5344CB8AC3E}">
        <p14:creationId xmlns:p14="http://schemas.microsoft.com/office/powerpoint/2010/main" val="4213018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Blood kit B will be sent to your site and you will then send it directly to a participant’s home. The participant will take the blood kit to a location of their choosing to have their blood drawn. The location of their choosing will draw the specimens outlined on this slide. It will then be the participant’s responsibility to ship the samples ambient back to NCRAD. </a:t>
            </a:r>
          </a:p>
        </p:txBody>
      </p:sp>
      <p:sp>
        <p:nvSpPr>
          <p:cNvPr id="4" name="Slide Number Placeholder 3"/>
          <p:cNvSpPr>
            <a:spLocks noGrp="1"/>
          </p:cNvSpPr>
          <p:nvPr>
            <p:ph type="sldNum" sz="quarter" idx="5"/>
          </p:nvPr>
        </p:nvSpPr>
        <p:spPr/>
        <p:txBody>
          <a:bodyPr/>
          <a:lstStyle/>
          <a:p>
            <a:fld id="{975052AF-EEBA-44D4-8B82-67D6A93752EF}" type="slidenum">
              <a:rPr lang="en-US" smtClean="0"/>
              <a:t>20</a:t>
            </a:fld>
            <a:endParaRPr lang="en-US" dirty="0"/>
          </a:p>
        </p:txBody>
      </p:sp>
    </p:spTree>
    <p:extLst>
      <p:ext uri="{BB962C8B-B14F-4D97-AF65-F5344CB8AC3E}">
        <p14:creationId xmlns:p14="http://schemas.microsoft.com/office/powerpoint/2010/main" val="3766420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contact information is listed here, with the general NCRAD phone and email listed first, and my work information listed second. </a:t>
            </a:r>
          </a:p>
        </p:txBody>
      </p:sp>
      <p:sp>
        <p:nvSpPr>
          <p:cNvPr id="4" name="Slide Number Placeholder 3"/>
          <p:cNvSpPr>
            <a:spLocks noGrp="1"/>
          </p:cNvSpPr>
          <p:nvPr>
            <p:ph type="sldNum" sz="quarter" idx="5"/>
          </p:nvPr>
        </p:nvSpPr>
        <p:spPr/>
        <p:txBody>
          <a:bodyPr/>
          <a:lstStyle/>
          <a:p>
            <a:fld id="{975052AF-EEBA-44D4-8B82-67D6A93752EF}" type="slidenum">
              <a:rPr lang="en-US" smtClean="0"/>
              <a:t>2</a:t>
            </a:fld>
            <a:endParaRPr lang="en-US" dirty="0"/>
          </a:p>
        </p:txBody>
      </p:sp>
    </p:spTree>
    <p:extLst>
      <p:ext uri="{BB962C8B-B14F-4D97-AF65-F5344CB8AC3E}">
        <p14:creationId xmlns:p14="http://schemas.microsoft.com/office/powerpoint/2010/main" val="2696942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Blood kit D is for the collection of 1 whole blood sample into a 3ml EDTA tube. This should be collected at a regularly scheduled visit, and should be drawn immediately following the 2 x 10mL EDTA tubes, and before drawing the </a:t>
            </a:r>
            <a:r>
              <a:rPr lang="en-US" dirty="0" err="1"/>
              <a:t>PAXgene</a:t>
            </a:r>
            <a:r>
              <a:rPr lang="en-US" dirty="0"/>
              <a:t> tube. The filled 6ml EDTA tube should be shipped frozen to NCRAD. </a:t>
            </a:r>
          </a:p>
        </p:txBody>
      </p:sp>
      <p:sp>
        <p:nvSpPr>
          <p:cNvPr id="4" name="Slide Number Placeholder 3"/>
          <p:cNvSpPr>
            <a:spLocks noGrp="1"/>
          </p:cNvSpPr>
          <p:nvPr>
            <p:ph type="sldNum" sz="quarter" idx="5"/>
          </p:nvPr>
        </p:nvSpPr>
        <p:spPr/>
        <p:txBody>
          <a:bodyPr/>
          <a:lstStyle/>
          <a:p>
            <a:fld id="{975052AF-EEBA-44D4-8B82-67D6A93752EF}" type="slidenum">
              <a:rPr lang="en-US" smtClean="0"/>
              <a:t>21</a:t>
            </a:fld>
            <a:endParaRPr lang="en-US" dirty="0"/>
          </a:p>
        </p:txBody>
      </p:sp>
    </p:spTree>
    <p:extLst>
      <p:ext uri="{BB962C8B-B14F-4D97-AF65-F5344CB8AC3E}">
        <p14:creationId xmlns:p14="http://schemas.microsoft.com/office/powerpoint/2010/main" val="3843617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saliva kit is relatively straight forward, and is used to collect saliva when you are unable to get blood from the participant. This sample is shipped ambient to NCRAD. </a:t>
            </a:r>
          </a:p>
        </p:txBody>
      </p:sp>
      <p:sp>
        <p:nvSpPr>
          <p:cNvPr id="4" name="Slide Number Placeholder 3"/>
          <p:cNvSpPr>
            <a:spLocks noGrp="1"/>
          </p:cNvSpPr>
          <p:nvPr>
            <p:ph type="sldNum" sz="quarter" idx="5"/>
          </p:nvPr>
        </p:nvSpPr>
        <p:spPr/>
        <p:txBody>
          <a:bodyPr/>
          <a:lstStyle/>
          <a:p>
            <a:fld id="{975052AF-EEBA-44D4-8B82-67D6A93752EF}" type="slidenum">
              <a:rPr lang="en-US" smtClean="0"/>
              <a:t>22</a:t>
            </a:fld>
            <a:endParaRPr lang="en-US" dirty="0"/>
          </a:p>
        </p:txBody>
      </p:sp>
    </p:spTree>
    <p:extLst>
      <p:ext uri="{BB962C8B-B14F-4D97-AF65-F5344CB8AC3E}">
        <p14:creationId xmlns:p14="http://schemas.microsoft.com/office/powerpoint/2010/main" val="2686282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kit you order will come with specimen labels that need to be placed specifically. We will now talk about the procedures for sample labeling. </a:t>
            </a:r>
          </a:p>
        </p:txBody>
      </p:sp>
      <p:sp>
        <p:nvSpPr>
          <p:cNvPr id="4" name="Slide Number Placeholder 3"/>
          <p:cNvSpPr>
            <a:spLocks noGrp="1"/>
          </p:cNvSpPr>
          <p:nvPr>
            <p:ph type="sldNum" sz="quarter" idx="5"/>
          </p:nvPr>
        </p:nvSpPr>
        <p:spPr/>
        <p:txBody>
          <a:bodyPr/>
          <a:lstStyle/>
          <a:p>
            <a:fld id="{975052AF-EEBA-44D4-8B82-67D6A93752EF}" type="slidenum">
              <a:rPr lang="en-US" smtClean="0"/>
              <a:t>23</a:t>
            </a:fld>
            <a:endParaRPr lang="en-US" dirty="0"/>
          </a:p>
        </p:txBody>
      </p:sp>
    </p:spTree>
    <p:extLst>
      <p:ext uri="{BB962C8B-B14F-4D97-AF65-F5344CB8AC3E}">
        <p14:creationId xmlns:p14="http://schemas.microsoft.com/office/powerpoint/2010/main" val="2948254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see these 4 different label types in kits you receive. </a:t>
            </a:r>
          </a:p>
        </p:txBody>
      </p:sp>
      <p:sp>
        <p:nvSpPr>
          <p:cNvPr id="4" name="Slide Number Placeholder 3"/>
          <p:cNvSpPr>
            <a:spLocks noGrp="1"/>
          </p:cNvSpPr>
          <p:nvPr>
            <p:ph type="sldNum" sz="quarter" idx="5"/>
          </p:nvPr>
        </p:nvSpPr>
        <p:spPr/>
        <p:txBody>
          <a:bodyPr/>
          <a:lstStyle/>
          <a:p>
            <a:fld id="{975052AF-EEBA-44D4-8B82-67D6A93752EF}" type="slidenum">
              <a:rPr lang="en-US" smtClean="0"/>
              <a:t>24</a:t>
            </a:fld>
            <a:endParaRPr lang="en-US" dirty="0"/>
          </a:p>
        </p:txBody>
      </p:sp>
    </p:spTree>
    <p:extLst>
      <p:ext uri="{BB962C8B-B14F-4D97-AF65-F5344CB8AC3E}">
        <p14:creationId xmlns:p14="http://schemas.microsoft.com/office/powerpoint/2010/main" val="1125799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Kit number labels are used to track patient samples and tie together all specimens collected from one participant at one visit. Kit number labels should be placed on the Biological sample and shipment notification form, and on the outside of the </a:t>
            </a:r>
            <a:r>
              <a:rPr lang="en-US" dirty="0" err="1"/>
              <a:t>cryobox</a:t>
            </a:r>
            <a:r>
              <a:rPr lang="en-US" dirty="0"/>
              <a:t>/biohazard bag that house tubes during storage and shipment. </a:t>
            </a:r>
          </a:p>
        </p:txBody>
      </p:sp>
      <p:sp>
        <p:nvSpPr>
          <p:cNvPr id="4" name="Slide Number Placeholder 3"/>
          <p:cNvSpPr>
            <a:spLocks noGrp="1"/>
          </p:cNvSpPr>
          <p:nvPr>
            <p:ph type="sldNum" sz="quarter" idx="5"/>
          </p:nvPr>
        </p:nvSpPr>
        <p:spPr/>
        <p:txBody>
          <a:bodyPr/>
          <a:lstStyle/>
          <a:p>
            <a:fld id="{975052AF-EEBA-44D4-8B82-67D6A93752EF}" type="slidenum">
              <a:rPr lang="en-US" smtClean="0"/>
              <a:t>25</a:t>
            </a:fld>
            <a:endParaRPr lang="en-US" dirty="0"/>
          </a:p>
        </p:txBody>
      </p:sp>
    </p:spTree>
    <p:extLst>
      <p:ext uri="{BB962C8B-B14F-4D97-AF65-F5344CB8AC3E}">
        <p14:creationId xmlns:p14="http://schemas.microsoft.com/office/powerpoint/2010/main" val="175818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Site Family and Individual ID labels provide blank spaces for you to handwrite these three IDs that identify a subject. You must write these IDs with a fine point permanent marker prior to labeling the tubes. After filling in the labels, you will place one on each blood collection tube. </a:t>
            </a:r>
          </a:p>
        </p:txBody>
      </p:sp>
      <p:sp>
        <p:nvSpPr>
          <p:cNvPr id="4" name="Slide Number Placeholder 3"/>
          <p:cNvSpPr>
            <a:spLocks noGrp="1"/>
          </p:cNvSpPr>
          <p:nvPr>
            <p:ph type="sldNum" sz="quarter" idx="5"/>
          </p:nvPr>
        </p:nvSpPr>
        <p:spPr/>
        <p:txBody>
          <a:bodyPr/>
          <a:lstStyle/>
          <a:p>
            <a:fld id="{975052AF-EEBA-44D4-8B82-67D6A93752EF}" type="slidenum">
              <a:rPr lang="en-US" smtClean="0"/>
              <a:t>26</a:t>
            </a:fld>
            <a:endParaRPr lang="en-US" dirty="0"/>
          </a:p>
        </p:txBody>
      </p:sp>
    </p:spTree>
    <p:extLst>
      <p:ext uri="{BB962C8B-B14F-4D97-AF65-F5344CB8AC3E}">
        <p14:creationId xmlns:p14="http://schemas.microsoft.com/office/powerpoint/2010/main" val="439634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Collection Tube Labels are to be placed on each blood collection tube in your kit. These labels have the study name, specimen barcode, sample type, and kit number. Please note that the kit number on a collection tube label should exactly match the one on the kit number label. </a:t>
            </a:r>
          </a:p>
        </p:txBody>
      </p:sp>
      <p:sp>
        <p:nvSpPr>
          <p:cNvPr id="4" name="Slide Number Placeholder 3"/>
          <p:cNvSpPr>
            <a:spLocks noGrp="1"/>
          </p:cNvSpPr>
          <p:nvPr>
            <p:ph type="sldNum" sz="quarter" idx="5"/>
          </p:nvPr>
        </p:nvSpPr>
        <p:spPr/>
        <p:txBody>
          <a:bodyPr/>
          <a:lstStyle/>
          <a:p>
            <a:fld id="{975052AF-EEBA-44D4-8B82-67D6A93752EF}" type="slidenum">
              <a:rPr lang="en-US" smtClean="0"/>
              <a:t>27</a:t>
            </a:fld>
            <a:endParaRPr lang="en-US" dirty="0"/>
          </a:p>
        </p:txBody>
      </p:sp>
    </p:spTree>
    <p:extLst>
      <p:ext uri="{BB962C8B-B14F-4D97-AF65-F5344CB8AC3E}">
        <p14:creationId xmlns:p14="http://schemas.microsoft.com/office/powerpoint/2010/main" val="1148926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Collection Tube Labels are to be placed on each blood collection tube in your kit. These labels have the study name, specimen barcode, sample type, and kit number. Please note that the kit number on a collection tube label should exactly match the one on the kit number label. </a:t>
            </a:r>
          </a:p>
        </p:txBody>
      </p:sp>
      <p:sp>
        <p:nvSpPr>
          <p:cNvPr id="4" name="Slide Number Placeholder 3"/>
          <p:cNvSpPr>
            <a:spLocks noGrp="1"/>
          </p:cNvSpPr>
          <p:nvPr>
            <p:ph type="sldNum" sz="quarter" idx="5"/>
          </p:nvPr>
        </p:nvSpPr>
        <p:spPr/>
        <p:txBody>
          <a:bodyPr/>
          <a:lstStyle/>
          <a:p>
            <a:fld id="{975052AF-EEBA-44D4-8B82-67D6A93752EF}" type="slidenum">
              <a:rPr lang="en-US" smtClean="0"/>
              <a:t>28</a:t>
            </a:fld>
            <a:endParaRPr lang="en-US" dirty="0"/>
          </a:p>
        </p:txBody>
      </p:sp>
    </p:spTree>
    <p:extLst>
      <p:ext uri="{BB962C8B-B14F-4D97-AF65-F5344CB8AC3E}">
        <p14:creationId xmlns:p14="http://schemas.microsoft.com/office/powerpoint/2010/main" val="1908952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you’ve seen all 4 types of labels that you will encounter. In summary, let’s go over the labels that will go on your blood collection tubes. These are your sodium heparin, EDTA, and </a:t>
            </a:r>
            <a:r>
              <a:rPr lang="en-US" dirty="0" err="1"/>
              <a:t>PAXGene</a:t>
            </a:r>
            <a:r>
              <a:rPr lang="en-US" dirty="0"/>
              <a:t> tubes. They will all have two labels: the collection tube label, and the site and Site/Family/Individual ID label. These are shown here. </a:t>
            </a:r>
          </a:p>
        </p:txBody>
      </p:sp>
      <p:sp>
        <p:nvSpPr>
          <p:cNvPr id="4" name="Slide Number Placeholder 3"/>
          <p:cNvSpPr>
            <a:spLocks noGrp="1"/>
          </p:cNvSpPr>
          <p:nvPr>
            <p:ph type="sldNum" sz="quarter" idx="5"/>
          </p:nvPr>
        </p:nvSpPr>
        <p:spPr/>
        <p:txBody>
          <a:bodyPr/>
          <a:lstStyle/>
          <a:p>
            <a:fld id="{0D149991-4ABF-4C68-A11F-9581F9A4F785}" type="slidenum">
              <a:rPr lang="en-US" smtClean="0"/>
              <a:t>29</a:t>
            </a:fld>
            <a:endParaRPr lang="en-US"/>
          </a:p>
        </p:txBody>
      </p:sp>
    </p:spTree>
    <p:extLst>
      <p:ext uri="{BB962C8B-B14F-4D97-AF65-F5344CB8AC3E}">
        <p14:creationId xmlns:p14="http://schemas.microsoft.com/office/powerpoint/2010/main" val="1366054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 image showing how to adhere the labels to your Collection tubes. The Collection tube label should be placed at the top, horizontally, with the left hand barcode closest to the cap. The Site/Family/Individual ID label should go on the bottom of the tube, also horizontally. Again, please ensure the handwritten ID label is filled out prior to placing it on the tubes. </a:t>
            </a:r>
          </a:p>
          <a:p>
            <a:endParaRPr lang="en-US" dirty="0"/>
          </a:p>
        </p:txBody>
      </p:sp>
      <p:sp>
        <p:nvSpPr>
          <p:cNvPr id="4" name="Slide Number Placeholder 3"/>
          <p:cNvSpPr>
            <a:spLocks noGrp="1"/>
          </p:cNvSpPr>
          <p:nvPr>
            <p:ph type="sldNum" sz="quarter" idx="5"/>
          </p:nvPr>
        </p:nvSpPr>
        <p:spPr/>
        <p:txBody>
          <a:bodyPr/>
          <a:lstStyle/>
          <a:p>
            <a:fld id="{975052AF-EEBA-44D4-8B82-67D6A93752EF}" type="slidenum">
              <a:rPr lang="en-US" smtClean="0"/>
              <a:t>30</a:t>
            </a:fld>
            <a:endParaRPr lang="en-US" dirty="0"/>
          </a:p>
        </p:txBody>
      </p:sp>
    </p:spTree>
    <p:extLst>
      <p:ext uri="{BB962C8B-B14F-4D97-AF65-F5344CB8AC3E}">
        <p14:creationId xmlns:p14="http://schemas.microsoft.com/office/powerpoint/2010/main" val="194934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specimen collection schedule. At a study visit you may collect: </a:t>
            </a:r>
          </a:p>
          <a:p>
            <a:r>
              <a:rPr lang="en-US" dirty="0"/>
              <a:t>2 x whole blood samples for PBMC isolation </a:t>
            </a:r>
          </a:p>
          <a:p>
            <a:r>
              <a:rPr lang="en-US" dirty="0"/>
              <a:t>2 x whole blood samples for plasma and buffy coat isolation or for DNA isolation</a:t>
            </a:r>
          </a:p>
          <a:p>
            <a:r>
              <a:rPr lang="en-US" dirty="0"/>
              <a:t>1 x whole blood sample for CLIA genetic testing</a:t>
            </a:r>
          </a:p>
          <a:p>
            <a:r>
              <a:rPr lang="en-US" dirty="0"/>
              <a:t>1 x whole blood sample for RNA isolation</a:t>
            </a:r>
          </a:p>
          <a:p>
            <a:r>
              <a:rPr lang="en-US" dirty="0"/>
              <a:t>Please note that whole blood for PBMC, plasma/buffy coat or DNA, and RNA will be drawn at every study visit. Whole blood for genetic testing will only be drawn from a select few participants and only ever once over their entire course of participation in the study. When this sample is collected, you will do so before collecting the whole blood for RNA sample. </a:t>
            </a:r>
          </a:p>
        </p:txBody>
      </p:sp>
      <p:sp>
        <p:nvSpPr>
          <p:cNvPr id="4" name="Slide Number Placeholder 3"/>
          <p:cNvSpPr>
            <a:spLocks noGrp="1"/>
          </p:cNvSpPr>
          <p:nvPr>
            <p:ph type="sldNum" sz="quarter" idx="5"/>
          </p:nvPr>
        </p:nvSpPr>
        <p:spPr/>
        <p:txBody>
          <a:bodyPr/>
          <a:lstStyle/>
          <a:p>
            <a:fld id="{975052AF-EEBA-44D4-8B82-67D6A93752EF}" type="slidenum">
              <a:rPr lang="en-US" smtClean="0"/>
              <a:t>4</a:t>
            </a:fld>
            <a:endParaRPr lang="en-US" dirty="0"/>
          </a:p>
        </p:txBody>
      </p:sp>
    </p:spTree>
    <p:extLst>
      <p:ext uri="{BB962C8B-B14F-4D97-AF65-F5344CB8AC3E}">
        <p14:creationId xmlns:p14="http://schemas.microsoft.com/office/powerpoint/2010/main" val="8204267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For Sodium Heparin tubes, please align the Collection Tube Label and Site/Family/Individual ID Label with the manufacturer’s label on the tube so that </a:t>
            </a:r>
            <a:r>
              <a:rPr lang="en-US" sz="1200" dirty="0" err="1"/>
              <a:t>thre</a:t>
            </a:r>
            <a:r>
              <a:rPr lang="en-US" sz="1200" dirty="0"/>
              <a:t> is a clear line of sight down the entire length of the tube.  </a:t>
            </a:r>
            <a:endParaRPr lang="en-US" dirty="0"/>
          </a:p>
        </p:txBody>
      </p:sp>
      <p:sp>
        <p:nvSpPr>
          <p:cNvPr id="4" name="Slide Number Placeholder 3"/>
          <p:cNvSpPr>
            <a:spLocks noGrp="1"/>
          </p:cNvSpPr>
          <p:nvPr>
            <p:ph type="sldNum" sz="quarter" idx="5"/>
          </p:nvPr>
        </p:nvSpPr>
        <p:spPr/>
        <p:txBody>
          <a:bodyPr/>
          <a:lstStyle/>
          <a:p>
            <a:fld id="{0D149991-4ABF-4C68-A11F-9581F9A4F785}" type="slidenum">
              <a:rPr lang="en-US" smtClean="0"/>
              <a:t>31</a:t>
            </a:fld>
            <a:endParaRPr lang="en-US"/>
          </a:p>
        </p:txBody>
      </p:sp>
    </p:spTree>
    <p:extLst>
      <p:ext uri="{BB962C8B-B14F-4D97-AF65-F5344CB8AC3E}">
        <p14:creationId xmlns:p14="http://schemas.microsoft.com/office/powerpoint/2010/main" val="862590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Cryovial labels are used on all of the cryovials in your kit. Please note that these labels are only applicable to Kits A and C. </a:t>
            </a:r>
          </a:p>
        </p:txBody>
      </p:sp>
      <p:sp>
        <p:nvSpPr>
          <p:cNvPr id="4" name="Slide Number Placeholder 3"/>
          <p:cNvSpPr>
            <a:spLocks noGrp="1"/>
          </p:cNvSpPr>
          <p:nvPr>
            <p:ph type="sldNum" sz="quarter" idx="5"/>
          </p:nvPr>
        </p:nvSpPr>
        <p:spPr/>
        <p:txBody>
          <a:bodyPr/>
          <a:lstStyle/>
          <a:p>
            <a:fld id="{975052AF-EEBA-44D4-8B82-67D6A93752EF}" type="slidenum">
              <a:rPr lang="en-US" smtClean="0"/>
              <a:t>32</a:t>
            </a:fld>
            <a:endParaRPr lang="en-US" dirty="0"/>
          </a:p>
        </p:txBody>
      </p:sp>
    </p:spTree>
    <p:extLst>
      <p:ext uri="{BB962C8B-B14F-4D97-AF65-F5344CB8AC3E}">
        <p14:creationId xmlns:p14="http://schemas.microsoft.com/office/powerpoint/2010/main" val="32618838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here are some things to keep in mind when it comes to labels… </a:t>
            </a:r>
          </a:p>
        </p:txBody>
      </p:sp>
      <p:sp>
        <p:nvSpPr>
          <p:cNvPr id="4" name="Slide Number Placeholder 3"/>
          <p:cNvSpPr>
            <a:spLocks noGrp="1"/>
          </p:cNvSpPr>
          <p:nvPr>
            <p:ph type="sldNum" sz="quarter" idx="5"/>
          </p:nvPr>
        </p:nvSpPr>
        <p:spPr/>
        <p:txBody>
          <a:bodyPr/>
          <a:lstStyle/>
          <a:p>
            <a:fld id="{0D149991-4ABF-4C68-A11F-9581F9A4F785}" type="slidenum">
              <a:rPr lang="en-US" smtClean="0"/>
              <a:t>33</a:t>
            </a:fld>
            <a:endParaRPr lang="en-US"/>
          </a:p>
        </p:txBody>
      </p:sp>
    </p:spTree>
    <p:extLst>
      <p:ext uri="{BB962C8B-B14F-4D97-AF65-F5344CB8AC3E}">
        <p14:creationId xmlns:p14="http://schemas.microsoft.com/office/powerpoint/2010/main" val="2628389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 also be useful to review the specific labels you will see in each kit type. </a:t>
            </a:r>
          </a:p>
        </p:txBody>
      </p:sp>
      <p:sp>
        <p:nvSpPr>
          <p:cNvPr id="4" name="Slide Number Placeholder 3"/>
          <p:cNvSpPr>
            <a:spLocks noGrp="1"/>
          </p:cNvSpPr>
          <p:nvPr>
            <p:ph type="sldNum" sz="quarter" idx="5"/>
          </p:nvPr>
        </p:nvSpPr>
        <p:spPr/>
        <p:txBody>
          <a:bodyPr/>
          <a:lstStyle/>
          <a:p>
            <a:fld id="{975052AF-EEBA-44D4-8B82-67D6A93752EF}" type="slidenum">
              <a:rPr lang="en-US" smtClean="0"/>
              <a:t>34</a:t>
            </a:fld>
            <a:endParaRPr lang="en-US" dirty="0"/>
          </a:p>
        </p:txBody>
      </p:sp>
    </p:spTree>
    <p:extLst>
      <p:ext uri="{BB962C8B-B14F-4D97-AF65-F5344CB8AC3E}">
        <p14:creationId xmlns:p14="http://schemas.microsoft.com/office/powerpoint/2010/main" val="24570860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Blood Kit A, you will receive 3 kit number labels. 1 should be placed on the sample form, 1 should be placed on the outside of the </a:t>
            </a:r>
            <a:r>
              <a:rPr lang="en-US" dirty="0" err="1"/>
              <a:t>cryobox</a:t>
            </a:r>
            <a:r>
              <a:rPr lang="en-US" dirty="0"/>
              <a:t> that houses plasma &amp; Buffy Coat aliquots, and 1 will be provided as an extra. If unused, please throw away this extra label. You will also receive 21 cryovial labels that say PLASMA. Place 1 on each of the purple and blue cap </a:t>
            </a:r>
            <a:r>
              <a:rPr lang="en-US" dirty="0" err="1"/>
              <a:t>micronic</a:t>
            </a:r>
            <a:r>
              <a:rPr lang="en-US" dirty="0"/>
              <a:t> tubes. There will be 2 cryovial labels that say BUFFY COAT, which should be placed on the grey cap </a:t>
            </a:r>
            <a:r>
              <a:rPr lang="en-US" dirty="0" err="1"/>
              <a:t>micronic</a:t>
            </a:r>
            <a:r>
              <a:rPr lang="en-US" dirty="0"/>
              <a:t> tubes. The kit will also come with 6 site/family/individual ID labels. After filling these out, they should be placed on the 2 EDTA, 2 Sodium Heparin, and 1 </a:t>
            </a:r>
            <a:r>
              <a:rPr lang="en-US" dirty="0" err="1"/>
              <a:t>PAXgene</a:t>
            </a:r>
            <a:r>
              <a:rPr lang="en-US" dirty="0"/>
              <a:t> tubes. There will be 1 extra that you can keep as a backup at your site, as long as it is blank. You will receive 2 collection tube labels that say PLASMA, which should be placed on the 2 10ml EDTA tubes. The 2 collection tube labels that say PBMC should be placed on the 2 sodium heparin tubes, and the one collection tube label that says RNA should be placed on the </a:t>
            </a:r>
            <a:r>
              <a:rPr lang="en-US" dirty="0" err="1"/>
              <a:t>PAXgene</a:t>
            </a:r>
            <a:r>
              <a:rPr lang="en-US" dirty="0"/>
              <a:t> tube. </a:t>
            </a:r>
          </a:p>
        </p:txBody>
      </p:sp>
      <p:sp>
        <p:nvSpPr>
          <p:cNvPr id="4" name="Slide Number Placeholder 3"/>
          <p:cNvSpPr>
            <a:spLocks noGrp="1"/>
          </p:cNvSpPr>
          <p:nvPr>
            <p:ph type="sldNum" sz="quarter" idx="5"/>
          </p:nvPr>
        </p:nvSpPr>
        <p:spPr/>
        <p:txBody>
          <a:bodyPr/>
          <a:lstStyle/>
          <a:p>
            <a:fld id="{E75432C4-67D6-40B6-B725-3BDFE89BDB5B}" type="slidenum">
              <a:rPr lang="en-US" smtClean="0"/>
              <a:t>35</a:t>
            </a:fld>
            <a:endParaRPr lang="en-US"/>
          </a:p>
        </p:txBody>
      </p:sp>
    </p:spTree>
    <p:extLst>
      <p:ext uri="{BB962C8B-B14F-4D97-AF65-F5344CB8AC3E}">
        <p14:creationId xmlns:p14="http://schemas.microsoft.com/office/powerpoint/2010/main" val="14245091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Blood Kit B, you will receive 2 kit number labels. 1 should be placed on the sample form and the other is an extra. If unused, please throw away this extra label. The kit will also come with 6 site/family/individual ID labels. After filling these out, they should be placed on the 2 EDTA, 2 Sodium Heparin, and 1 </a:t>
            </a:r>
            <a:r>
              <a:rPr lang="en-US" dirty="0" err="1"/>
              <a:t>PAXgene</a:t>
            </a:r>
            <a:r>
              <a:rPr lang="en-US" dirty="0"/>
              <a:t> tubes. There will be 1 extra that you can keep as backup at your site, as long as it is blank. You will receive 2 collection tube labels that say PLASMA, which should be placed on the 2 10ml EDTA tubes. The 2 collection tube labels that say PBMC should be placed on the 2 sodium heparin tubes, and the one collection tube label that says RNA should be placed on the </a:t>
            </a:r>
            <a:r>
              <a:rPr lang="en-US" dirty="0" err="1"/>
              <a:t>PAXgene</a:t>
            </a:r>
            <a:r>
              <a:rPr lang="en-US" dirty="0"/>
              <a:t> tube. </a:t>
            </a:r>
          </a:p>
          <a:p>
            <a:endParaRPr lang="en-US" dirty="0"/>
          </a:p>
        </p:txBody>
      </p:sp>
      <p:sp>
        <p:nvSpPr>
          <p:cNvPr id="4" name="Slide Number Placeholder 3"/>
          <p:cNvSpPr>
            <a:spLocks noGrp="1"/>
          </p:cNvSpPr>
          <p:nvPr>
            <p:ph type="sldNum" sz="quarter" idx="5"/>
          </p:nvPr>
        </p:nvSpPr>
        <p:spPr/>
        <p:txBody>
          <a:bodyPr/>
          <a:lstStyle/>
          <a:p>
            <a:fld id="{E75432C4-67D6-40B6-B725-3BDFE89BDB5B}" type="slidenum">
              <a:rPr lang="en-US" smtClean="0"/>
              <a:t>36</a:t>
            </a:fld>
            <a:endParaRPr lang="en-US"/>
          </a:p>
        </p:txBody>
      </p:sp>
    </p:spTree>
    <p:extLst>
      <p:ext uri="{BB962C8B-B14F-4D97-AF65-F5344CB8AC3E}">
        <p14:creationId xmlns:p14="http://schemas.microsoft.com/office/powerpoint/2010/main" val="29789710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Blood Kit D, you will receive 2 kit number labels. 1 should be placed on the sample form and 1 should be placed on the outside of the </a:t>
            </a:r>
            <a:r>
              <a:rPr lang="en-US" dirty="0" err="1"/>
              <a:t>cryobox</a:t>
            </a:r>
            <a:r>
              <a:rPr lang="en-US" dirty="0"/>
              <a:t> that houses aliquots. The kit will also come with 1 site/family/individual ID label. After filling this out, place it on the 3ml EDTA tube. Lastly, there will be a Collection Tube Label that says WBLD, which you should also place on the 3ml EDTA tube. </a:t>
            </a:r>
          </a:p>
        </p:txBody>
      </p:sp>
      <p:sp>
        <p:nvSpPr>
          <p:cNvPr id="4" name="Slide Number Placeholder 3"/>
          <p:cNvSpPr>
            <a:spLocks noGrp="1"/>
          </p:cNvSpPr>
          <p:nvPr>
            <p:ph type="sldNum" sz="quarter" idx="5"/>
          </p:nvPr>
        </p:nvSpPr>
        <p:spPr/>
        <p:txBody>
          <a:bodyPr/>
          <a:lstStyle/>
          <a:p>
            <a:fld id="{975052AF-EEBA-44D4-8B82-67D6A93752EF}" type="slidenum">
              <a:rPr lang="en-US" smtClean="0"/>
              <a:t>37</a:t>
            </a:fld>
            <a:endParaRPr lang="en-US" dirty="0"/>
          </a:p>
        </p:txBody>
      </p:sp>
    </p:spTree>
    <p:extLst>
      <p:ext uri="{BB962C8B-B14F-4D97-AF65-F5344CB8AC3E}">
        <p14:creationId xmlns:p14="http://schemas.microsoft.com/office/powerpoint/2010/main" val="18011028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5052AF-EEBA-44D4-8B82-67D6A93752EF}" type="slidenum">
              <a:rPr lang="en-US" smtClean="0"/>
              <a:t>41</a:t>
            </a:fld>
            <a:endParaRPr lang="en-US" dirty="0"/>
          </a:p>
        </p:txBody>
      </p:sp>
    </p:spTree>
    <p:extLst>
      <p:ext uri="{BB962C8B-B14F-4D97-AF65-F5344CB8AC3E}">
        <p14:creationId xmlns:p14="http://schemas.microsoft.com/office/powerpoint/2010/main" val="6342521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5052AF-EEBA-44D4-8B82-67D6A93752EF}" type="slidenum">
              <a:rPr lang="en-US" smtClean="0"/>
              <a:t>42</a:t>
            </a:fld>
            <a:endParaRPr lang="en-US" dirty="0"/>
          </a:p>
        </p:txBody>
      </p:sp>
    </p:spTree>
    <p:extLst>
      <p:ext uri="{BB962C8B-B14F-4D97-AF65-F5344CB8AC3E}">
        <p14:creationId xmlns:p14="http://schemas.microsoft.com/office/powerpoint/2010/main" val="36400788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the process for Plasma and Buffy Coat preparation. </a:t>
            </a:r>
          </a:p>
        </p:txBody>
      </p:sp>
      <p:sp>
        <p:nvSpPr>
          <p:cNvPr id="4" name="Slide Number Placeholder 3"/>
          <p:cNvSpPr>
            <a:spLocks noGrp="1"/>
          </p:cNvSpPr>
          <p:nvPr>
            <p:ph type="sldNum" sz="quarter" idx="5"/>
          </p:nvPr>
        </p:nvSpPr>
        <p:spPr/>
        <p:txBody>
          <a:bodyPr/>
          <a:lstStyle/>
          <a:p>
            <a:fld id="{975052AF-EEBA-44D4-8B82-67D6A93752EF}" type="slidenum">
              <a:rPr lang="en-US" smtClean="0"/>
              <a:t>43</a:t>
            </a:fld>
            <a:endParaRPr lang="en-US" dirty="0"/>
          </a:p>
        </p:txBody>
      </p:sp>
    </p:spTree>
    <p:extLst>
      <p:ext uri="{BB962C8B-B14F-4D97-AF65-F5344CB8AC3E}">
        <p14:creationId xmlns:p14="http://schemas.microsoft.com/office/powerpoint/2010/main" val="163305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NCRAD supplies all of the items that are needed to collect and ship the samples drawn for the AD FBS study. Your site will order all of the necessary supplies via the Kit Request Module, which can be accessed at the link here. </a:t>
            </a:r>
          </a:p>
        </p:txBody>
      </p:sp>
      <p:sp>
        <p:nvSpPr>
          <p:cNvPr id="4" name="Slide Number Placeholder 3"/>
          <p:cNvSpPr>
            <a:spLocks noGrp="1"/>
          </p:cNvSpPr>
          <p:nvPr>
            <p:ph type="sldNum" sz="quarter" idx="5"/>
          </p:nvPr>
        </p:nvSpPr>
        <p:spPr/>
        <p:txBody>
          <a:bodyPr/>
          <a:lstStyle/>
          <a:p>
            <a:fld id="{975052AF-EEBA-44D4-8B82-67D6A93752EF}" type="slidenum">
              <a:rPr lang="en-US" smtClean="0"/>
              <a:t>5</a:t>
            </a:fld>
            <a:endParaRPr lang="en-US" dirty="0"/>
          </a:p>
        </p:txBody>
      </p:sp>
    </p:spTree>
    <p:extLst>
      <p:ext uri="{BB962C8B-B14F-4D97-AF65-F5344CB8AC3E}">
        <p14:creationId xmlns:p14="http://schemas.microsoft.com/office/powerpoint/2010/main" val="32364913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5052AF-EEBA-44D4-8B82-67D6A93752EF}" type="slidenum">
              <a:rPr lang="en-US" smtClean="0"/>
              <a:t>66</a:t>
            </a:fld>
            <a:endParaRPr lang="en-US" dirty="0"/>
          </a:p>
        </p:txBody>
      </p:sp>
    </p:spTree>
    <p:extLst>
      <p:ext uri="{BB962C8B-B14F-4D97-AF65-F5344CB8AC3E}">
        <p14:creationId xmlns:p14="http://schemas.microsoft.com/office/powerpoint/2010/main" val="3894322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kit request module, you can request the following things: Blood Kits A through D, saliva kits, frozen shipping supply kits, and any individual items you may need. </a:t>
            </a:r>
          </a:p>
        </p:txBody>
      </p:sp>
      <p:sp>
        <p:nvSpPr>
          <p:cNvPr id="4" name="Slide Number Placeholder 3"/>
          <p:cNvSpPr>
            <a:spLocks noGrp="1"/>
          </p:cNvSpPr>
          <p:nvPr>
            <p:ph type="sldNum" sz="quarter" idx="5"/>
          </p:nvPr>
        </p:nvSpPr>
        <p:spPr/>
        <p:txBody>
          <a:bodyPr/>
          <a:lstStyle/>
          <a:p>
            <a:fld id="{975052AF-EEBA-44D4-8B82-67D6A93752EF}" type="slidenum">
              <a:rPr lang="en-US" smtClean="0"/>
              <a:t>6</a:t>
            </a:fld>
            <a:endParaRPr lang="en-US" dirty="0"/>
          </a:p>
        </p:txBody>
      </p:sp>
    </p:spTree>
    <p:extLst>
      <p:ext uri="{BB962C8B-B14F-4D97-AF65-F5344CB8AC3E}">
        <p14:creationId xmlns:p14="http://schemas.microsoft.com/office/powerpoint/2010/main" val="578270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open the kit request module, it will look like the image here. We ask sites to only order supplies that they will use within 30 days. This allows us to fulfil as many kit requests as possible without depleting stock for other kit requests in our queue. Additionally, some items have expiration dates, so this ensures that none of the items you receive will expire before you are able to use them.  </a:t>
            </a:r>
          </a:p>
          <a:p>
            <a:r>
              <a:rPr lang="en-US" dirty="0"/>
              <a:t>The first thing you will do in the kit request module is enter your email address. All updates about your order will be directed to the email entered here, so please respond accordingly. </a:t>
            </a:r>
          </a:p>
        </p:txBody>
      </p:sp>
      <p:sp>
        <p:nvSpPr>
          <p:cNvPr id="4" name="Slide Number Placeholder 3"/>
          <p:cNvSpPr>
            <a:spLocks noGrp="1"/>
          </p:cNvSpPr>
          <p:nvPr>
            <p:ph type="sldNum" sz="quarter" idx="5"/>
          </p:nvPr>
        </p:nvSpPr>
        <p:spPr/>
        <p:txBody>
          <a:bodyPr/>
          <a:lstStyle/>
          <a:p>
            <a:fld id="{975052AF-EEBA-44D4-8B82-67D6A93752EF}" type="slidenum">
              <a:rPr lang="en-US" smtClean="0"/>
              <a:t>7</a:t>
            </a:fld>
            <a:endParaRPr lang="en-US" dirty="0"/>
          </a:p>
        </p:txBody>
      </p:sp>
    </p:spTree>
    <p:extLst>
      <p:ext uri="{BB962C8B-B14F-4D97-AF65-F5344CB8AC3E}">
        <p14:creationId xmlns:p14="http://schemas.microsoft.com/office/powerpoint/2010/main" val="1057668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you will choose your site from the drop-down list, which will cause your site contact and shipping information to automatically pop up. Please verify that this information is accurate.</a:t>
            </a:r>
          </a:p>
        </p:txBody>
      </p:sp>
      <p:sp>
        <p:nvSpPr>
          <p:cNvPr id="4" name="Slide Number Placeholder 3"/>
          <p:cNvSpPr>
            <a:spLocks noGrp="1"/>
          </p:cNvSpPr>
          <p:nvPr>
            <p:ph type="sldNum" sz="quarter" idx="5"/>
          </p:nvPr>
        </p:nvSpPr>
        <p:spPr/>
        <p:txBody>
          <a:bodyPr/>
          <a:lstStyle/>
          <a:p>
            <a:fld id="{975052AF-EEBA-44D4-8B82-67D6A93752EF}" type="slidenum">
              <a:rPr lang="en-US" smtClean="0"/>
              <a:t>8</a:t>
            </a:fld>
            <a:endParaRPr lang="en-US" dirty="0"/>
          </a:p>
        </p:txBody>
      </p:sp>
    </p:spTree>
    <p:extLst>
      <p:ext uri="{BB962C8B-B14F-4D97-AF65-F5344CB8AC3E}">
        <p14:creationId xmlns:p14="http://schemas.microsoft.com/office/powerpoint/2010/main" val="2341884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indicate that anything is incorrect, a box will appear where you can enter the right information. </a:t>
            </a:r>
          </a:p>
        </p:txBody>
      </p:sp>
      <p:sp>
        <p:nvSpPr>
          <p:cNvPr id="4" name="Slide Number Placeholder 3"/>
          <p:cNvSpPr>
            <a:spLocks noGrp="1"/>
          </p:cNvSpPr>
          <p:nvPr>
            <p:ph type="sldNum" sz="quarter" idx="5"/>
          </p:nvPr>
        </p:nvSpPr>
        <p:spPr/>
        <p:txBody>
          <a:bodyPr/>
          <a:lstStyle/>
          <a:p>
            <a:fld id="{975052AF-EEBA-44D4-8B82-67D6A93752EF}" type="slidenum">
              <a:rPr lang="en-US" smtClean="0"/>
              <a:t>9</a:t>
            </a:fld>
            <a:endParaRPr lang="en-US" dirty="0"/>
          </a:p>
        </p:txBody>
      </p:sp>
    </p:spTree>
    <p:extLst>
      <p:ext uri="{BB962C8B-B14F-4D97-AF65-F5344CB8AC3E}">
        <p14:creationId xmlns:p14="http://schemas.microsoft.com/office/powerpoint/2010/main" val="3777817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Scrolling down, you will see all of the kit we offer, with a description of their contents listed. For each kit type, please enter the quantity needed. If you do not need a certain kit, please leave the field blank, as opposed to entering a zero. </a:t>
            </a:r>
          </a:p>
        </p:txBody>
      </p:sp>
      <p:sp>
        <p:nvSpPr>
          <p:cNvPr id="4" name="Slide Number Placeholder 3"/>
          <p:cNvSpPr>
            <a:spLocks noGrp="1"/>
          </p:cNvSpPr>
          <p:nvPr>
            <p:ph type="sldNum" sz="quarter" idx="5"/>
          </p:nvPr>
        </p:nvSpPr>
        <p:spPr/>
        <p:txBody>
          <a:bodyPr/>
          <a:lstStyle/>
          <a:p>
            <a:fld id="{975052AF-EEBA-44D4-8B82-67D6A93752EF}" type="slidenum">
              <a:rPr lang="en-US" smtClean="0"/>
              <a:t>10</a:t>
            </a:fld>
            <a:endParaRPr lang="en-US" dirty="0"/>
          </a:p>
        </p:txBody>
      </p:sp>
    </p:spTree>
    <p:extLst>
      <p:ext uri="{BB962C8B-B14F-4D97-AF65-F5344CB8AC3E}">
        <p14:creationId xmlns:p14="http://schemas.microsoft.com/office/powerpoint/2010/main" val="2648533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A72137-9397-F4C4-5640-C1440BFBE57A}"/>
              </a:ext>
            </a:extLst>
          </p:cNvPr>
          <p:cNvSpPr/>
          <p:nvPr/>
        </p:nvSpPr>
        <p:spPr>
          <a:xfrm>
            <a:off x="2382" y="6400800"/>
            <a:ext cx="9141619"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888FB2B-BB8E-28E4-A175-7276B4ACBEF6}"/>
              </a:ext>
            </a:extLst>
          </p:cNvPr>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53E4AC1-5447-29E7-9DA6-15CCA8BEFC7A}"/>
              </a:ext>
            </a:extLst>
          </p:cNvPr>
          <p:cNvSpPr>
            <a:spLocks noGrp="1"/>
          </p:cNvSpPr>
          <p:nvPr>
            <p:ph type="ctrTitle"/>
          </p:nvPr>
        </p:nvSpPr>
        <p:spPr>
          <a:xfrm>
            <a:off x="1143000" y="1122363"/>
            <a:ext cx="6858000" cy="2387600"/>
          </a:xfrm>
        </p:spPr>
        <p:txBody>
          <a:bodyPr anchor="b">
            <a:normAutofit/>
          </a:bodyPr>
          <a:lstStyle>
            <a:lvl1pPr algn="ctr">
              <a:defRPr sz="6000">
                <a:latin typeface="Georgia" panose="02040502050405020303"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A68BBE56-2992-D21E-8A96-68E9B7BD2941}"/>
              </a:ext>
            </a:extLst>
          </p:cNvPr>
          <p:cNvSpPr>
            <a:spLocks noGrp="1"/>
          </p:cNvSpPr>
          <p:nvPr>
            <p:ph type="subTitle" idx="1"/>
          </p:nvPr>
        </p:nvSpPr>
        <p:spPr>
          <a:xfrm>
            <a:off x="1143000" y="3602038"/>
            <a:ext cx="6858000" cy="1655762"/>
          </a:xfrm>
        </p:spPr>
        <p:txBody>
          <a:bodyPr/>
          <a:lstStyle>
            <a:lvl1pPr marL="0" indent="0" algn="ctr">
              <a:buNone/>
              <a:defRPr sz="1800">
                <a:solidFill>
                  <a:schemeClr val="accent1"/>
                </a:solidFill>
                <a:latin typeface="Georgia" panose="020405020504050203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40FB9B3-A444-DCF9-4C86-F9F195BE3A85}"/>
              </a:ext>
            </a:extLst>
          </p:cNvPr>
          <p:cNvSpPr>
            <a:spLocks noGrp="1"/>
          </p:cNvSpPr>
          <p:nvPr>
            <p:ph type="dt" sz="half" idx="10"/>
          </p:nvPr>
        </p:nvSpPr>
        <p:spPr/>
        <p:txBody>
          <a:bodyPr/>
          <a:lstStyle/>
          <a:p>
            <a:fld id="{6FDC40DC-395D-4D6C-9FB3-BF7F4316ABAE}" type="datetimeFigureOut">
              <a:rPr lang="en-US" smtClean="0"/>
              <a:t>8/20/2025</a:t>
            </a:fld>
            <a:endParaRPr lang="en-US" dirty="0"/>
          </a:p>
        </p:txBody>
      </p:sp>
      <p:sp>
        <p:nvSpPr>
          <p:cNvPr id="5" name="Footer Placeholder 4">
            <a:extLst>
              <a:ext uri="{FF2B5EF4-FFF2-40B4-BE49-F238E27FC236}">
                <a16:creationId xmlns:a16="http://schemas.microsoft.com/office/drawing/2014/main" id="{61A0B220-0ACD-CBEB-E586-490353D019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135A68-3192-7280-1717-A4C52CDC06A7}"/>
              </a:ext>
            </a:extLst>
          </p:cNvPr>
          <p:cNvSpPr>
            <a:spLocks noGrp="1"/>
          </p:cNvSpPr>
          <p:nvPr>
            <p:ph type="sldNum" sz="quarter" idx="12"/>
          </p:nvPr>
        </p:nvSpPr>
        <p:spPr/>
        <p:txBody>
          <a:bodyPr/>
          <a:lstStyle/>
          <a:p>
            <a:fld id="{C59BDBE7-B661-4780-9D0F-31F58B693A3D}" type="slidenum">
              <a:rPr lang="en-US" smtClean="0"/>
              <a:t>‹#›</a:t>
            </a:fld>
            <a:endParaRPr lang="en-US" dirty="0"/>
          </a:p>
        </p:txBody>
      </p:sp>
      <p:pic>
        <p:nvPicPr>
          <p:cNvPr id="8" name="Picture 7" descr="A logo for a health care company&#10;&#10;Description automatically generated">
            <a:extLst>
              <a:ext uri="{FF2B5EF4-FFF2-40B4-BE49-F238E27FC236}">
                <a16:creationId xmlns:a16="http://schemas.microsoft.com/office/drawing/2014/main" id="{BD7E9E92-94A3-79A7-4976-D6869E501721}"/>
              </a:ext>
            </a:extLst>
          </p:cNvPr>
          <p:cNvPicPr>
            <a:picLocks noChangeAspect="1"/>
          </p:cNvPicPr>
          <p:nvPr/>
        </p:nvPicPr>
        <p:blipFill rotWithShape="1">
          <a:blip r:embed="rId2">
            <a:extLst>
              <a:ext uri="{28A0092B-C50C-407E-A947-70E740481C1C}">
                <a14:useLocalDpi xmlns:a14="http://schemas.microsoft.com/office/drawing/2010/main" val="0"/>
              </a:ext>
            </a:extLst>
          </a:blip>
          <a:srcRect l="5684" t="21041" r="5810" b="23332"/>
          <a:stretch/>
        </p:blipFill>
        <p:spPr>
          <a:xfrm>
            <a:off x="3328201" y="4609907"/>
            <a:ext cx="2485238" cy="1609918"/>
          </a:xfrm>
          <a:prstGeom prst="rect">
            <a:avLst/>
          </a:prstGeom>
        </p:spPr>
      </p:pic>
    </p:spTree>
    <p:extLst>
      <p:ext uri="{BB962C8B-B14F-4D97-AF65-F5344CB8AC3E}">
        <p14:creationId xmlns:p14="http://schemas.microsoft.com/office/powerpoint/2010/main" val="1440181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8839FA-38F8-68E9-5967-EB00BD4E14F0}"/>
              </a:ext>
            </a:extLst>
          </p:cNvPr>
          <p:cNvSpPr/>
          <p:nvPr/>
        </p:nvSpPr>
        <p:spPr>
          <a:xfrm>
            <a:off x="2382" y="6400800"/>
            <a:ext cx="9141619"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0ED1BA40-DF08-C34B-3FA0-D528E3CB4055}"/>
              </a:ext>
            </a:extLst>
          </p:cNvPr>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A logo with arrows and words&#10;&#10;Description automatically generated">
            <a:extLst>
              <a:ext uri="{FF2B5EF4-FFF2-40B4-BE49-F238E27FC236}">
                <a16:creationId xmlns:a16="http://schemas.microsoft.com/office/drawing/2014/main" id="{7DA3F0A1-0236-39D1-6C40-0CD56D7509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56" t="36407" r="5053" b="24037"/>
          <a:stretch/>
        </p:blipFill>
        <p:spPr>
          <a:xfrm>
            <a:off x="8311393" y="5937905"/>
            <a:ext cx="767593" cy="352455"/>
          </a:xfrm>
          <a:prstGeom prst="rect">
            <a:avLst/>
          </a:prstGeom>
        </p:spPr>
      </p:pic>
      <p:sp>
        <p:nvSpPr>
          <p:cNvPr id="2" name="Title 1">
            <a:extLst>
              <a:ext uri="{FF2B5EF4-FFF2-40B4-BE49-F238E27FC236}">
                <a16:creationId xmlns:a16="http://schemas.microsoft.com/office/drawing/2014/main" id="{14CB697D-805D-D3DD-110E-E8E3E823DF4F}"/>
              </a:ext>
            </a:extLst>
          </p:cNvPr>
          <p:cNvSpPr>
            <a:spLocks noGrp="1"/>
          </p:cNvSpPr>
          <p:nvPr>
            <p:ph type="title"/>
          </p:nvPr>
        </p:nvSpPr>
        <p:spPr/>
        <p:txBody>
          <a:bodyPr/>
          <a:lstStyle>
            <a:lvl1pPr>
              <a:defRPr>
                <a:solidFill>
                  <a:schemeClr val="tx2"/>
                </a:solidFill>
                <a:latin typeface="Georgia" panose="02040502050405020303" pitchFamily="18"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DE6224F3-2705-7F7C-6599-B881200C8A27}"/>
              </a:ext>
            </a:extLst>
          </p:cNvPr>
          <p:cNvSpPr>
            <a:spLocks noGrp="1"/>
          </p:cNvSpPr>
          <p:nvPr>
            <p:ph type="body" orient="vert" idx="1"/>
          </p:nvPr>
        </p:nvSpPr>
        <p:spPr/>
        <p:txBody>
          <a:bodyPr vert="eaVert"/>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F8AB746-C7FB-804C-FE84-6118CC58C625}"/>
              </a:ext>
            </a:extLst>
          </p:cNvPr>
          <p:cNvSpPr>
            <a:spLocks noGrp="1"/>
          </p:cNvSpPr>
          <p:nvPr>
            <p:ph type="dt" sz="half" idx="10"/>
          </p:nvPr>
        </p:nvSpPr>
        <p:spPr/>
        <p:txBody>
          <a:bodyPr/>
          <a:lstStyle/>
          <a:p>
            <a:fld id="{6FDC40DC-395D-4D6C-9FB3-BF7F4316ABAE}" type="datetimeFigureOut">
              <a:rPr lang="en-US" smtClean="0"/>
              <a:t>8/20/2025</a:t>
            </a:fld>
            <a:endParaRPr lang="en-US" dirty="0"/>
          </a:p>
        </p:txBody>
      </p:sp>
      <p:sp>
        <p:nvSpPr>
          <p:cNvPr id="5" name="Footer Placeholder 4">
            <a:extLst>
              <a:ext uri="{FF2B5EF4-FFF2-40B4-BE49-F238E27FC236}">
                <a16:creationId xmlns:a16="http://schemas.microsoft.com/office/drawing/2014/main" id="{882015B2-D6D5-E1FB-A20E-07B8E03468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F31854-C702-B215-F559-7EBD7A04240A}"/>
              </a:ext>
            </a:extLst>
          </p:cNvPr>
          <p:cNvSpPr>
            <a:spLocks noGrp="1"/>
          </p:cNvSpPr>
          <p:nvPr>
            <p:ph type="sldNum" sz="quarter" idx="12"/>
          </p:nvPr>
        </p:nvSpPr>
        <p:spPr/>
        <p:txBody>
          <a:bodyPr/>
          <a:lstStyle/>
          <a:p>
            <a:fld id="{C59BDBE7-B661-4780-9D0F-31F58B693A3D}" type="slidenum">
              <a:rPr lang="en-US" smtClean="0"/>
              <a:t>‹#›</a:t>
            </a:fld>
            <a:endParaRPr lang="en-US" dirty="0"/>
          </a:p>
        </p:txBody>
      </p:sp>
    </p:spTree>
    <p:extLst>
      <p:ext uri="{BB962C8B-B14F-4D97-AF65-F5344CB8AC3E}">
        <p14:creationId xmlns:p14="http://schemas.microsoft.com/office/powerpoint/2010/main" val="399440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38149D-B08C-235B-B28A-A885DEE89318}"/>
              </a:ext>
            </a:extLst>
          </p:cNvPr>
          <p:cNvSpPr/>
          <p:nvPr/>
        </p:nvSpPr>
        <p:spPr>
          <a:xfrm>
            <a:off x="2382" y="6400800"/>
            <a:ext cx="9141619"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77AA9EC2-5EEB-1C79-0E58-347132F074B0}"/>
              </a:ext>
            </a:extLst>
          </p:cNvPr>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A logo with arrows and words&#10;&#10;Description automatically generated">
            <a:extLst>
              <a:ext uri="{FF2B5EF4-FFF2-40B4-BE49-F238E27FC236}">
                <a16:creationId xmlns:a16="http://schemas.microsoft.com/office/drawing/2014/main" id="{29F7FDB7-F5FC-8B5D-F462-A79A28FEF7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56" t="36407" r="5053" b="24037"/>
          <a:stretch/>
        </p:blipFill>
        <p:spPr>
          <a:xfrm>
            <a:off x="8311393" y="5937905"/>
            <a:ext cx="767593" cy="352455"/>
          </a:xfrm>
          <a:prstGeom prst="rect">
            <a:avLst/>
          </a:prstGeom>
        </p:spPr>
      </p:pic>
      <p:sp>
        <p:nvSpPr>
          <p:cNvPr id="2" name="Vertical Title 1">
            <a:extLst>
              <a:ext uri="{FF2B5EF4-FFF2-40B4-BE49-F238E27FC236}">
                <a16:creationId xmlns:a16="http://schemas.microsoft.com/office/drawing/2014/main" id="{BBBDB956-39FC-2769-C335-106DEB081B16}"/>
              </a:ext>
            </a:extLst>
          </p:cNvPr>
          <p:cNvSpPr>
            <a:spLocks noGrp="1"/>
          </p:cNvSpPr>
          <p:nvPr>
            <p:ph type="title" orient="vert"/>
          </p:nvPr>
        </p:nvSpPr>
        <p:spPr>
          <a:xfrm>
            <a:off x="6543675" y="365125"/>
            <a:ext cx="1971675" cy="5811838"/>
          </a:xfrm>
        </p:spPr>
        <p:txBody>
          <a:bodyPr vert="eaVert"/>
          <a:lstStyle>
            <a:lvl1pPr>
              <a:defRPr>
                <a:solidFill>
                  <a:schemeClr val="tx2"/>
                </a:solidFill>
                <a:latin typeface="Georgia" panose="02040502050405020303" pitchFamily="18"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B2AF09C2-09D5-A8CF-BC52-6C97CDD1592F}"/>
              </a:ext>
            </a:extLst>
          </p:cNvPr>
          <p:cNvSpPr>
            <a:spLocks noGrp="1"/>
          </p:cNvSpPr>
          <p:nvPr>
            <p:ph type="body" orient="vert" idx="1"/>
          </p:nvPr>
        </p:nvSpPr>
        <p:spPr>
          <a:xfrm>
            <a:off x="628650" y="365125"/>
            <a:ext cx="5800725" cy="5811838"/>
          </a:xfrm>
        </p:spPr>
        <p:txBody>
          <a:bodyPr vert="eaVert"/>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FE1FF62-F691-7A53-FB80-C86EB318F74D}"/>
              </a:ext>
            </a:extLst>
          </p:cNvPr>
          <p:cNvSpPr>
            <a:spLocks noGrp="1"/>
          </p:cNvSpPr>
          <p:nvPr>
            <p:ph type="dt" sz="half" idx="10"/>
          </p:nvPr>
        </p:nvSpPr>
        <p:spPr/>
        <p:txBody>
          <a:bodyPr/>
          <a:lstStyle/>
          <a:p>
            <a:fld id="{6FDC40DC-395D-4D6C-9FB3-BF7F4316ABAE}" type="datetimeFigureOut">
              <a:rPr lang="en-US" smtClean="0"/>
              <a:t>8/20/2025</a:t>
            </a:fld>
            <a:endParaRPr lang="en-US" dirty="0"/>
          </a:p>
        </p:txBody>
      </p:sp>
      <p:sp>
        <p:nvSpPr>
          <p:cNvPr id="5" name="Footer Placeholder 4">
            <a:extLst>
              <a:ext uri="{FF2B5EF4-FFF2-40B4-BE49-F238E27FC236}">
                <a16:creationId xmlns:a16="http://schemas.microsoft.com/office/drawing/2014/main" id="{9BC0BD89-FDDD-1773-403C-03C989A622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29B913-40C3-036E-E1A4-30127B24734F}"/>
              </a:ext>
            </a:extLst>
          </p:cNvPr>
          <p:cNvSpPr>
            <a:spLocks noGrp="1"/>
          </p:cNvSpPr>
          <p:nvPr>
            <p:ph type="sldNum" sz="quarter" idx="12"/>
          </p:nvPr>
        </p:nvSpPr>
        <p:spPr/>
        <p:txBody>
          <a:bodyPr/>
          <a:lstStyle/>
          <a:p>
            <a:fld id="{C59BDBE7-B661-4780-9D0F-31F58B693A3D}" type="slidenum">
              <a:rPr lang="en-US" smtClean="0"/>
              <a:t>‹#›</a:t>
            </a:fld>
            <a:endParaRPr lang="en-US" dirty="0"/>
          </a:p>
        </p:txBody>
      </p:sp>
    </p:spTree>
    <p:extLst>
      <p:ext uri="{BB962C8B-B14F-4D97-AF65-F5344CB8AC3E}">
        <p14:creationId xmlns:p14="http://schemas.microsoft.com/office/powerpoint/2010/main" val="3355025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A logo with arrows and words&#10;&#10;Description automatically generated">
            <a:extLst>
              <a:ext uri="{FF2B5EF4-FFF2-40B4-BE49-F238E27FC236}">
                <a16:creationId xmlns:a16="http://schemas.microsoft.com/office/drawing/2014/main" id="{BCFBFA48-D633-070F-D010-B0DF0C6D7A6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56" t="36407" r="5053" b="24037"/>
          <a:stretch/>
        </p:blipFill>
        <p:spPr>
          <a:xfrm>
            <a:off x="8311393" y="5937905"/>
            <a:ext cx="767593" cy="352455"/>
          </a:xfrm>
          <a:prstGeom prst="rect">
            <a:avLst/>
          </a:prstGeom>
        </p:spPr>
      </p:pic>
      <p:sp>
        <p:nvSpPr>
          <p:cNvPr id="7" name="Rectangle 6">
            <a:extLst>
              <a:ext uri="{FF2B5EF4-FFF2-40B4-BE49-F238E27FC236}">
                <a16:creationId xmlns:a16="http://schemas.microsoft.com/office/drawing/2014/main" id="{74F1C2F0-58BC-A97E-C530-1D984E3F611B}"/>
              </a:ext>
            </a:extLst>
          </p:cNvPr>
          <p:cNvSpPr/>
          <p:nvPr/>
        </p:nvSpPr>
        <p:spPr>
          <a:xfrm>
            <a:off x="2382" y="6400800"/>
            <a:ext cx="9141619"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3FC238A9-3019-B42B-7A66-33B1328DCACF}"/>
              </a:ext>
            </a:extLst>
          </p:cNvPr>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D256654-ECA9-902F-AD6F-905555303218}"/>
              </a:ext>
            </a:extLst>
          </p:cNvPr>
          <p:cNvSpPr>
            <a:spLocks noGrp="1"/>
          </p:cNvSpPr>
          <p:nvPr>
            <p:ph type="title"/>
          </p:nvPr>
        </p:nvSpPr>
        <p:spPr/>
        <p:txBody>
          <a:bodyPr/>
          <a:lstStyle>
            <a:lvl1pPr>
              <a:defRPr>
                <a:solidFill>
                  <a:schemeClr val="tx2"/>
                </a:solidFill>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84D06E2-7DF2-1180-4358-B27D8C7D2F0E}"/>
              </a:ext>
            </a:extLst>
          </p:cNvPr>
          <p:cNvSpPr>
            <a:spLocks noGrp="1"/>
          </p:cNvSpPr>
          <p:nvPr>
            <p:ph idx="1"/>
          </p:nvPr>
        </p:nvSpPr>
        <p:spPr/>
        <p:txBody>
          <a:bodyPr/>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6D6C3E-BAFE-14C3-7058-0C4D92DA1BE0}"/>
              </a:ext>
            </a:extLst>
          </p:cNvPr>
          <p:cNvSpPr>
            <a:spLocks noGrp="1"/>
          </p:cNvSpPr>
          <p:nvPr>
            <p:ph type="dt" sz="half" idx="10"/>
          </p:nvPr>
        </p:nvSpPr>
        <p:spPr/>
        <p:txBody>
          <a:bodyPr/>
          <a:lstStyle/>
          <a:p>
            <a:fld id="{6FDC40DC-395D-4D6C-9FB3-BF7F4316ABAE}" type="datetimeFigureOut">
              <a:rPr lang="en-US" smtClean="0"/>
              <a:t>8/20/2025</a:t>
            </a:fld>
            <a:endParaRPr lang="en-US" dirty="0"/>
          </a:p>
        </p:txBody>
      </p:sp>
      <p:sp>
        <p:nvSpPr>
          <p:cNvPr id="5" name="Footer Placeholder 4">
            <a:extLst>
              <a:ext uri="{FF2B5EF4-FFF2-40B4-BE49-F238E27FC236}">
                <a16:creationId xmlns:a16="http://schemas.microsoft.com/office/drawing/2014/main" id="{1D2374B4-29C6-5FD3-CBB1-C1D05A728CA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8DA051-9B6A-F837-CCF0-17D0F49649A1}"/>
              </a:ext>
            </a:extLst>
          </p:cNvPr>
          <p:cNvSpPr>
            <a:spLocks noGrp="1"/>
          </p:cNvSpPr>
          <p:nvPr>
            <p:ph type="sldNum" sz="quarter" idx="12"/>
          </p:nvPr>
        </p:nvSpPr>
        <p:spPr/>
        <p:txBody>
          <a:bodyPr/>
          <a:lstStyle/>
          <a:p>
            <a:fld id="{C59BDBE7-B661-4780-9D0F-31F58B693A3D}" type="slidenum">
              <a:rPr lang="en-US" smtClean="0"/>
              <a:t>‹#›</a:t>
            </a:fld>
            <a:endParaRPr lang="en-US" dirty="0"/>
          </a:p>
        </p:txBody>
      </p:sp>
    </p:spTree>
    <p:extLst>
      <p:ext uri="{BB962C8B-B14F-4D97-AF65-F5344CB8AC3E}">
        <p14:creationId xmlns:p14="http://schemas.microsoft.com/office/powerpoint/2010/main" val="3524007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9BDEA7-86BE-3B15-8B8F-D0006852853D}"/>
              </a:ext>
            </a:extLst>
          </p:cNvPr>
          <p:cNvSpPr/>
          <p:nvPr/>
        </p:nvSpPr>
        <p:spPr>
          <a:xfrm>
            <a:off x="2382" y="6400800"/>
            <a:ext cx="9141619"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09538656-F820-6E6B-A7A4-61D370869DEA}"/>
              </a:ext>
            </a:extLst>
          </p:cNvPr>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B3D1547-8A45-945A-ED19-147413067CC7}"/>
              </a:ext>
            </a:extLst>
          </p:cNvPr>
          <p:cNvSpPr>
            <a:spLocks noGrp="1"/>
          </p:cNvSpPr>
          <p:nvPr>
            <p:ph type="title"/>
          </p:nvPr>
        </p:nvSpPr>
        <p:spPr>
          <a:xfrm>
            <a:off x="623888" y="1709739"/>
            <a:ext cx="7886700" cy="2852737"/>
          </a:xfrm>
        </p:spPr>
        <p:txBody>
          <a:bodyPr anchor="b">
            <a:normAutofit/>
          </a:bodyPr>
          <a:lstStyle>
            <a:lvl1pPr algn="ctr">
              <a:defRPr sz="6000">
                <a:latin typeface="Georgia" panose="02040502050405020303" pitchFamily="18"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3A4A7B-9BF6-A09D-903D-778617B3D5A2}"/>
              </a:ext>
            </a:extLst>
          </p:cNvPr>
          <p:cNvSpPr>
            <a:spLocks noGrp="1"/>
          </p:cNvSpPr>
          <p:nvPr>
            <p:ph type="body" idx="1"/>
          </p:nvPr>
        </p:nvSpPr>
        <p:spPr>
          <a:xfrm>
            <a:off x="623888" y="4589464"/>
            <a:ext cx="7886700" cy="1500187"/>
          </a:xfrm>
        </p:spPr>
        <p:txBody>
          <a:bodyPr/>
          <a:lstStyle>
            <a:lvl1pPr marL="0" indent="0" algn="ctr">
              <a:buNone/>
              <a:defRPr sz="1800">
                <a:solidFill>
                  <a:schemeClr val="accent1"/>
                </a:solidFill>
                <a:latin typeface="Georgia" panose="02040502050405020303" pitchFamily="18"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F10519-6B30-CCDE-83D4-77170D224AFC}"/>
              </a:ext>
            </a:extLst>
          </p:cNvPr>
          <p:cNvSpPr>
            <a:spLocks noGrp="1"/>
          </p:cNvSpPr>
          <p:nvPr>
            <p:ph type="dt" sz="half" idx="10"/>
          </p:nvPr>
        </p:nvSpPr>
        <p:spPr/>
        <p:txBody>
          <a:bodyPr/>
          <a:lstStyle/>
          <a:p>
            <a:fld id="{6FDC40DC-395D-4D6C-9FB3-BF7F4316ABAE}" type="datetimeFigureOut">
              <a:rPr lang="en-US" smtClean="0"/>
              <a:t>8/20/2025</a:t>
            </a:fld>
            <a:endParaRPr lang="en-US" dirty="0"/>
          </a:p>
        </p:txBody>
      </p:sp>
      <p:sp>
        <p:nvSpPr>
          <p:cNvPr id="5" name="Footer Placeholder 4">
            <a:extLst>
              <a:ext uri="{FF2B5EF4-FFF2-40B4-BE49-F238E27FC236}">
                <a16:creationId xmlns:a16="http://schemas.microsoft.com/office/drawing/2014/main" id="{B7D05A1B-4826-144A-6E9A-E94C48EE12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357286-B1C1-343E-0E8A-BF5023BF4C8B}"/>
              </a:ext>
            </a:extLst>
          </p:cNvPr>
          <p:cNvSpPr>
            <a:spLocks noGrp="1"/>
          </p:cNvSpPr>
          <p:nvPr>
            <p:ph type="sldNum" sz="quarter" idx="12"/>
          </p:nvPr>
        </p:nvSpPr>
        <p:spPr/>
        <p:txBody>
          <a:bodyPr/>
          <a:lstStyle/>
          <a:p>
            <a:fld id="{C59BDBE7-B661-4780-9D0F-31F58B693A3D}" type="slidenum">
              <a:rPr lang="en-US" smtClean="0"/>
              <a:t>‹#›</a:t>
            </a:fld>
            <a:endParaRPr lang="en-US" dirty="0"/>
          </a:p>
        </p:txBody>
      </p:sp>
    </p:spTree>
    <p:extLst>
      <p:ext uri="{BB962C8B-B14F-4D97-AF65-F5344CB8AC3E}">
        <p14:creationId xmlns:p14="http://schemas.microsoft.com/office/powerpoint/2010/main" val="1991033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85056C-15E2-5B95-F753-EAE41507A3A4}"/>
              </a:ext>
            </a:extLst>
          </p:cNvPr>
          <p:cNvSpPr/>
          <p:nvPr/>
        </p:nvSpPr>
        <p:spPr>
          <a:xfrm>
            <a:off x="2382" y="6400800"/>
            <a:ext cx="9141619"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C85D71E2-7494-A75B-6571-5E4BF5049B7E}"/>
              </a:ext>
            </a:extLst>
          </p:cNvPr>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descr="A logo with arrows and words&#10;&#10;Description automatically generated">
            <a:extLst>
              <a:ext uri="{FF2B5EF4-FFF2-40B4-BE49-F238E27FC236}">
                <a16:creationId xmlns:a16="http://schemas.microsoft.com/office/drawing/2014/main" id="{1413C837-6358-7B7A-5FF3-00C40E895C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56" t="36407" r="5053" b="24037"/>
          <a:stretch/>
        </p:blipFill>
        <p:spPr>
          <a:xfrm>
            <a:off x="8311393" y="5937905"/>
            <a:ext cx="767593" cy="352455"/>
          </a:xfrm>
          <a:prstGeom prst="rect">
            <a:avLst/>
          </a:prstGeom>
        </p:spPr>
      </p:pic>
      <p:sp>
        <p:nvSpPr>
          <p:cNvPr id="2" name="Title 1">
            <a:extLst>
              <a:ext uri="{FF2B5EF4-FFF2-40B4-BE49-F238E27FC236}">
                <a16:creationId xmlns:a16="http://schemas.microsoft.com/office/drawing/2014/main" id="{6C910D2C-1426-25B1-D1AE-2136E0AEE98B}"/>
              </a:ext>
            </a:extLst>
          </p:cNvPr>
          <p:cNvSpPr>
            <a:spLocks noGrp="1"/>
          </p:cNvSpPr>
          <p:nvPr>
            <p:ph type="title"/>
          </p:nvPr>
        </p:nvSpPr>
        <p:spPr/>
        <p:txBody>
          <a:bodyPr/>
          <a:lstStyle>
            <a:lvl1pPr>
              <a:defRPr>
                <a:solidFill>
                  <a:schemeClr val="tx2"/>
                </a:solidFill>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F613292-BD80-FB2F-8CBB-744C1C9CDD55}"/>
              </a:ext>
            </a:extLst>
          </p:cNvPr>
          <p:cNvSpPr>
            <a:spLocks noGrp="1"/>
          </p:cNvSpPr>
          <p:nvPr>
            <p:ph sz="half" idx="1"/>
          </p:nvPr>
        </p:nvSpPr>
        <p:spPr>
          <a:xfrm>
            <a:off x="628650" y="1825625"/>
            <a:ext cx="3886200" cy="4351338"/>
          </a:xfrm>
        </p:spPr>
        <p:txBody>
          <a:bodyPr/>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DBEE772-49C1-01E0-A40E-D4EB56312A7E}"/>
              </a:ext>
            </a:extLst>
          </p:cNvPr>
          <p:cNvSpPr>
            <a:spLocks noGrp="1"/>
          </p:cNvSpPr>
          <p:nvPr>
            <p:ph sz="half" idx="2"/>
          </p:nvPr>
        </p:nvSpPr>
        <p:spPr>
          <a:xfrm>
            <a:off x="4629150" y="1825625"/>
            <a:ext cx="3886200" cy="4351338"/>
          </a:xfrm>
        </p:spPr>
        <p:txBody>
          <a:bodyPr/>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D92B18E-FD97-C857-42B1-56C30CEAB137}"/>
              </a:ext>
            </a:extLst>
          </p:cNvPr>
          <p:cNvSpPr>
            <a:spLocks noGrp="1"/>
          </p:cNvSpPr>
          <p:nvPr>
            <p:ph type="dt" sz="half" idx="10"/>
          </p:nvPr>
        </p:nvSpPr>
        <p:spPr/>
        <p:txBody>
          <a:bodyPr/>
          <a:lstStyle/>
          <a:p>
            <a:fld id="{6FDC40DC-395D-4D6C-9FB3-BF7F4316ABAE}" type="datetimeFigureOut">
              <a:rPr lang="en-US" smtClean="0"/>
              <a:t>8/20/2025</a:t>
            </a:fld>
            <a:endParaRPr lang="en-US" dirty="0"/>
          </a:p>
        </p:txBody>
      </p:sp>
      <p:sp>
        <p:nvSpPr>
          <p:cNvPr id="6" name="Footer Placeholder 5">
            <a:extLst>
              <a:ext uri="{FF2B5EF4-FFF2-40B4-BE49-F238E27FC236}">
                <a16:creationId xmlns:a16="http://schemas.microsoft.com/office/drawing/2014/main" id="{EEB13C04-6898-6C32-EA74-81D6B0A5047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35AAC5-47AF-75E4-C022-E3D580E9AC7C}"/>
              </a:ext>
            </a:extLst>
          </p:cNvPr>
          <p:cNvSpPr>
            <a:spLocks noGrp="1"/>
          </p:cNvSpPr>
          <p:nvPr>
            <p:ph type="sldNum" sz="quarter" idx="12"/>
          </p:nvPr>
        </p:nvSpPr>
        <p:spPr/>
        <p:txBody>
          <a:bodyPr/>
          <a:lstStyle/>
          <a:p>
            <a:fld id="{C59BDBE7-B661-4780-9D0F-31F58B693A3D}" type="slidenum">
              <a:rPr lang="en-US" smtClean="0"/>
              <a:t>‹#›</a:t>
            </a:fld>
            <a:endParaRPr lang="en-US" dirty="0"/>
          </a:p>
        </p:txBody>
      </p:sp>
    </p:spTree>
    <p:extLst>
      <p:ext uri="{BB962C8B-B14F-4D97-AF65-F5344CB8AC3E}">
        <p14:creationId xmlns:p14="http://schemas.microsoft.com/office/powerpoint/2010/main" val="3471628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FAFE12-4FFC-6777-5A89-924ADD71E011}"/>
              </a:ext>
            </a:extLst>
          </p:cNvPr>
          <p:cNvSpPr/>
          <p:nvPr/>
        </p:nvSpPr>
        <p:spPr>
          <a:xfrm>
            <a:off x="2382" y="6400800"/>
            <a:ext cx="9141619"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2BA58F8-3710-EEAF-DDF5-D044B9525281}"/>
              </a:ext>
            </a:extLst>
          </p:cNvPr>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descr="A logo with arrows and words&#10;&#10;Description automatically generated">
            <a:extLst>
              <a:ext uri="{FF2B5EF4-FFF2-40B4-BE49-F238E27FC236}">
                <a16:creationId xmlns:a16="http://schemas.microsoft.com/office/drawing/2014/main" id="{7E167B5B-DF35-DCD1-E45E-45AD81C3321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56" t="36407" r="5053" b="24037"/>
          <a:stretch/>
        </p:blipFill>
        <p:spPr>
          <a:xfrm>
            <a:off x="8311393" y="5937905"/>
            <a:ext cx="767593" cy="352455"/>
          </a:xfrm>
          <a:prstGeom prst="rect">
            <a:avLst/>
          </a:prstGeom>
        </p:spPr>
      </p:pic>
      <p:sp>
        <p:nvSpPr>
          <p:cNvPr id="2" name="Title 1">
            <a:extLst>
              <a:ext uri="{FF2B5EF4-FFF2-40B4-BE49-F238E27FC236}">
                <a16:creationId xmlns:a16="http://schemas.microsoft.com/office/drawing/2014/main" id="{A270C011-34CC-2E00-67CF-E6047D3C90A6}"/>
              </a:ext>
            </a:extLst>
          </p:cNvPr>
          <p:cNvSpPr>
            <a:spLocks noGrp="1"/>
          </p:cNvSpPr>
          <p:nvPr>
            <p:ph type="title"/>
          </p:nvPr>
        </p:nvSpPr>
        <p:spPr>
          <a:xfrm>
            <a:off x="629841" y="365126"/>
            <a:ext cx="7886700" cy="1325563"/>
          </a:xfrm>
        </p:spPr>
        <p:txBody>
          <a:bodyPr/>
          <a:lstStyle>
            <a:lvl1pPr>
              <a:defRPr>
                <a:solidFill>
                  <a:schemeClr val="tx2"/>
                </a:solidFill>
                <a:latin typeface="Georgia" panose="02040502050405020303" pitchFamily="18"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37AB59-5BFE-185A-52A3-818AE32B3306}"/>
              </a:ext>
            </a:extLst>
          </p:cNvPr>
          <p:cNvSpPr>
            <a:spLocks noGrp="1"/>
          </p:cNvSpPr>
          <p:nvPr>
            <p:ph type="body" idx="1"/>
          </p:nvPr>
        </p:nvSpPr>
        <p:spPr>
          <a:xfrm>
            <a:off x="629842" y="1681163"/>
            <a:ext cx="3868340" cy="823912"/>
          </a:xfrm>
        </p:spPr>
        <p:txBody>
          <a:bodyPr anchor="b"/>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8B6C743-CAA8-87CF-BC34-8EAE50E1B8F4}"/>
              </a:ext>
            </a:extLst>
          </p:cNvPr>
          <p:cNvSpPr>
            <a:spLocks noGrp="1"/>
          </p:cNvSpPr>
          <p:nvPr>
            <p:ph sz="half" idx="2"/>
          </p:nvPr>
        </p:nvSpPr>
        <p:spPr>
          <a:xfrm>
            <a:off x="629842" y="2505075"/>
            <a:ext cx="3868340" cy="3684588"/>
          </a:xfrm>
        </p:spPr>
        <p:txBody>
          <a:bodyPr/>
          <a:lstStyle>
            <a:lvl2pPr>
              <a:defRPr>
                <a:solidFill>
                  <a:schemeClr val="accent1"/>
                </a:solidFill>
              </a:defRPr>
            </a:lvl2pPr>
            <a:lvl3pPr>
              <a:defRPr>
                <a:solidFill>
                  <a:schemeClr val="tx2"/>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AA55F56-89B3-023F-D8C1-D541EAE5576B}"/>
              </a:ext>
            </a:extLst>
          </p:cNvPr>
          <p:cNvSpPr>
            <a:spLocks noGrp="1"/>
          </p:cNvSpPr>
          <p:nvPr>
            <p:ph type="body" sz="quarter" idx="3"/>
          </p:nvPr>
        </p:nvSpPr>
        <p:spPr>
          <a:xfrm>
            <a:off x="4629150" y="1681163"/>
            <a:ext cx="3887391" cy="823912"/>
          </a:xfrm>
        </p:spPr>
        <p:txBody>
          <a:bodyPr anchor="b"/>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945C008-123F-CED5-0348-B04F31FC977B}"/>
              </a:ext>
            </a:extLst>
          </p:cNvPr>
          <p:cNvSpPr>
            <a:spLocks noGrp="1"/>
          </p:cNvSpPr>
          <p:nvPr>
            <p:ph sz="quarter" idx="4"/>
          </p:nvPr>
        </p:nvSpPr>
        <p:spPr>
          <a:xfrm>
            <a:off x="4629150" y="2505075"/>
            <a:ext cx="3887391" cy="3684588"/>
          </a:xfrm>
        </p:spPr>
        <p:txBody>
          <a:bodyPr/>
          <a:lstStyle>
            <a:lvl2pPr>
              <a:defRPr>
                <a:solidFill>
                  <a:schemeClr val="accent1"/>
                </a:solidFill>
              </a:defRPr>
            </a:lvl2pPr>
            <a:lvl3pPr>
              <a:defRPr>
                <a:solidFill>
                  <a:schemeClr val="tx2"/>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526558B-7320-3106-A515-F0003CEF239F}"/>
              </a:ext>
            </a:extLst>
          </p:cNvPr>
          <p:cNvSpPr>
            <a:spLocks noGrp="1"/>
          </p:cNvSpPr>
          <p:nvPr>
            <p:ph type="dt" sz="half" idx="10"/>
          </p:nvPr>
        </p:nvSpPr>
        <p:spPr/>
        <p:txBody>
          <a:bodyPr/>
          <a:lstStyle/>
          <a:p>
            <a:fld id="{6FDC40DC-395D-4D6C-9FB3-BF7F4316ABAE}" type="datetimeFigureOut">
              <a:rPr lang="en-US" smtClean="0"/>
              <a:t>8/20/2025</a:t>
            </a:fld>
            <a:endParaRPr lang="en-US" dirty="0"/>
          </a:p>
        </p:txBody>
      </p:sp>
      <p:sp>
        <p:nvSpPr>
          <p:cNvPr id="8" name="Footer Placeholder 7">
            <a:extLst>
              <a:ext uri="{FF2B5EF4-FFF2-40B4-BE49-F238E27FC236}">
                <a16:creationId xmlns:a16="http://schemas.microsoft.com/office/drawing/2014/main" id="{CC02C1E8-53D7-4DF1-6856-2AACAAA4AED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62A283D-4543-39D1-99F4-90C1D846D5C9}"/>
              </a:ext>
            </a:extLst>
          </p:cNvPr>
          <p:cNvSpPr>
            <a:spLocks noGrp="1"/>
          </p:cNvSpPr>
          <p:nvPr>
            <p:ph type="sldNum" sz="quarter" idx="12"/>
          </p:nvPr>
        </p:nvSpPr>
        <p:spPr/>
        <p:txBody>
          <a:bodyPr/>
          <a:lstStyle/>
          <a:p>
            <a:fld id="{C59BDBE7-B661-4780-9D0F-31F58B693A3D}" type="slidenum">
              <a:rPr lang="en-US" smtClean="0"/>
              <a:t>‹#›</a:t>
            </a:fld>
            <a:endParaRPr lang="en-US" dirty="0"/>
          </a:p>
        </p:txBody>
      </p:sp>
    </p:spTree>
    <p:extLst>
      <p:ext uri="{BB962C8B-B14F-4D97-AF65-F5344CB8AC3E}">
        <p14:creationId xmlns:p14="http://schemas.microsoft.com/office/powerpoint/2010/main" val="3012729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635263-D89A-40CA-3605-254D2D9F1AA7}"/>
              </a:ext>
            </a:extLst>
          </p:cNvPr>
          <p:cNvSpPr/>
          <p:nvPr/>
        </p:nvSpPr>
        <p:spPr>
          <a:xfrm>
            <a:off x="2382" y="6400800"/>
            <a:ext cx="9141619"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A0644D85-3E8A-9602-6A1E-FD86C15EE810}"/>
              </a:ext>
            </a:extLst>
          </p:cNvPr>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descr="A logo with arrows and words&#10;&#10;Description automatically generated">
            <a:extLst>
              <a:ext uri="{FF2B5EF4-FFF2-40B4-BE49-F238E27FC236}">
                <a16:creationId xmlns:a16="http://schemas.microsoft.com/office/drawing/2014/main" id="{399731B1-91CF-AD39-D276-DE6124F3097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56" t="36407" r="5053" b="24037"/>
          <a:stretch/>
        </p:blipFill>
        <p:spPr>
          <a:xfrm>
            <a:off x="8311393" y="5937905"/>
            <a:ext cx="767593" cy="352455"/>
          </a:xfrm>
          <a:prstGeom prst="rect">
            <a:avLst/>
          </a:prstGeom>
        </p:spPr>
      </p:pic>
      <p:sp>
        <p:nvSpPr>
          <p:cNvPr id="2" name="Title 1">
            <a:extLst>
              <a:ext uri="{FF2B5EF4-FFF2-40B4-BE49-F238E27FC236}">
                <a16:creationId xmlns:a16="http://schemas.microsoft.com/office/drawing/2014/main" id="{6F5BC74C-CEEF-2A76-ED89-344B040DAFAC}"/>
              </a:ext>
            </a:extLst>
          </p:cNvPr>
          <p:cNvSpPr>
            <a:spLocks noGrp="1"/>
          </p:cNvSpPr>
          <p:nvPr>
            <p:ph type="title"/>
          </p:nvPr>
        </p:nvSpPr>
        <p:spPr/>
        <p:txBody>
          <a:bodyPr/>
          <a:lstStyle>
            <a:lvl1pPr>
              <a:defRPr>
                <a:solidFill>
                  <a:schemeClr val="tx2"/>
                </a:solidFill>
                <a:latin typeface="Georgia" panose="02040502050405020303" pitchFamily="18" charset="0"/>
              </a:defRPr>
            </a:lvl1pPr>
          </a:lstStyle>
          <a:p>
            <a:r>
              <a:rPr lang="en-US"/>
              <a:t>Click to edit Master title style</a:t>
            </a:r>
          </a:p>
        </p:txBody>
      </p:sp>
      <p:sp>
        <p:nvSpPr>
          <p:cNvPr id="3" name="Date Placeholder 2">
            <a:extLst>
              <a:ext uri="{FF2B5EF4-FFF2-40B4-BE49-F238E27FC236}">
                <a16:creationId xmlns:a16="http://schemas.microsoft.com/office/drawing/2014/main" id="{CF428C0C-189F-BE3A-0D75-4527F41CE3AA}"/>
              </a:ext>
            </a:extLst>
          </p:cNvPr>
          <p:cNvSpPr>
            <a:spLocks noGrp="1"/>
          </p:cNvSpPr>
          <p:nvPr>
            <p:ph type="dt" sz="half" idx="10"/>
          </p:nvPr>
        </p:nvSpPr>
        <p:spPr/>
        <p:txBody>
          <a:bodyPr/>
          <a:lstStyle/>
          <a:p>
            <a:fld id="{6FDC40DC-395D-4D6C-9FB3-BF7F4316ABAE}" type="datetimeFigureOut">
              <a:rPr lang="en-US" smtClean="0"/>
              <a:t>8/20/2025</a:t>
            </a:fld>
            <a:endParaRPr lang="en-US" dirty="0"/>
          </a:p>
        </p:txBody>
      </p:sp>
      <p:sp>
        <p:nvSpPr>
          <p:cNvPr id="4" name="Footer Placeholder 3">
            <a:extLst>
              <a:ext uri="{FF2B5EF4-FFF2-40B4-BE49-F238E27FC236}">
                <a16:creationId xmlns:a16="http://schemas.microsoft.com/office/drawing/2014/main" id="{3FA2C470-B443-D6BB-54BD-AD984CC0B82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B689E90-EF61-0658-39C2-F7E277764A7C}"/>
              </a:ext>
            </a:extLst>
          </p:cNvPr>
          <p:cNvSpPr>
            <a:spLocks noGrp="1"/>
          </p:cNvSpPr>
          <p:nvPr>
            <p:ph type="sldNum" sz="quarter" idx="12"/>
          </p:nvPr>
        </p:nvSpPr>
        <p:spPr/>
        <p:txBody>
          <a:bodyPr/>
          <a:lstStyle/>
          <a:p>
            <a:fld id="{C59BDBE7-B661-4780-9D0F-31F58B693A3D}" type="slidenum">
              <a:rPr lang="en-US" smtClean="0"/>
              <a:t>‹#›</a:t>
            </a:fld>
            <a:endParaRPr lang="en-US" dirty="0"/>
          </a:p>
        </p:txBody>
      </p:sp>
    </p:spTree>
    <p:extLst>
      <p:ext uri="{BB962C8B-B14F-4D97-AF65-F5344CB8AC3E}">
        <p14:creationId xmlns:p14="http://schemas.microsoft.com/office/powerpoint/2010/main" val="3521861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8105E6-F060-03DC-3645-07FB9D786C1A}"/>
              </a:ext>
            </a:extLst>
          </p:cNvPr>
          <p:cNvSpPr/>
          <p:nvPr/>
        </p:nvSpPr>
        <p:spPr>
          <a:xfrm>
            <a:off x="2382" y="6400800"/>
            <a:ext cx="9141619"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B1F7EAD7-C90A-B986-F8CA-58A1166D3463}"/>
              </a:ext>
            </a:extLst>
          </p:cNvPr>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7A111FFB-0E14-EA5E-5C32-80687C965EF6}"/>
              </a:ext>
            </a:extLst>
          </p:cNvPr>
          <p:cNvSpPr>
            <a:spLocks noGrp="1"/>
          </p:cNvSpPr>
          <p:nvPr>
            <p:ph type="dt" sz="half" idx="10"/>
          </p:nvPr>
        </p:nvSpPr>
        <p:spPr/>
        <p:txBody>
          <a:bodyPr/>
          <a:lstStyle/>
          <a:p>
            <a:fld id="{6FDC40DC-395D-4D6C-9FB3-BF7F4316ABAE}" type="datetimeFigureOut">
              <a:rPr lang="en-US" smtClean="0"/>
              <a:t>8/20/2025</a:t>
            </a:fld>
            <a:endParaRPr lang="en-US" dirty="0"/>
          </a:p>
        </p:txBody>
      </p:sp>
      <p:sp>
        <p:nvSpPr>
          <p:cNvPr id="3" name="Footer Placeholder 2">
            <a:extLst>
              <a:ext uri="{FF2B5EF4-FFF2-40B4-BE49-F238E27FC236}">
                <a16:creationId xmlns:a16="http://schemas.microsoft.com/office/drawing/2014/main" id="{62CC1119-6D7D-F01B-09B2-D1D54BCEDD1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CA15E79-E0E8-29B9-2DA8-A0E3D1C064E3}"/>
              </a:ext>
            </a:extLst>
          </p:cNvPr>
          <p:cNvSpPr>
            <a:spLocks noGrp="1"/>
          </p:cNvSpPr>
          <p:nvPr>
            <p:ph type="sldNum" sz="quarter" idx="12"/>
          </p:nvPr>
        </p:nvSpPr>
        <p:spPr/>
        <p:txBody>
          <a:bodyPr/>
          <a:lstStyle/>
          <a:p>
            <a:fld id="{C59BDBE7-B661-4780-9D0F-31F58B693A3D}" type="slidenum">
              <a:rPr lang="en-US" smtClean="0"/>
              <a:t>‹#›</a:t>
            </a:fld>
            <a:endParaRPr lang="en-US" dirty="0"/>
          </a:p>
        </p:txBody>
      </p:sp>
    </p:spTree>
    <p:extLst>
      <p:ext uri="{BB962C8B-B14F-4D97-AF65-F5344CB8AC3E}">
        <p14:creationId xmlns:p14="http://schemas.microsoft.com/office/powerpoint/2010/main" val="1266619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DA082F1-5F9A-CEB1-D420-033D202D3CF1}"/>
              </a:ext>
            </a:extLst>
          </p:cNvPr>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descr="A logo with arrows and words&#10;&#10;Description automatically generated">
            <a:extLst>
              <a:ext uri="{FF2B5EF4-FFF2-40B4-BE49-F238E27FC236}">
                <a16:creationId xmlns:a16="http://schemas.microsoft.com/office/drawing/2014/main" id="{74AED934-AB9D-B681-FF36-306B6A3A2A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56" t="36407" r="5053" b="24037"/>
          <a:stretch/>
        </p:blipFill>
        <p:spPr>
          <a:xfrm>
            <a:off x="8311393" y="5937905"/>
            <a:ext cx="767593" cy="352455"/>
          </a:xfrm>
          <a:prstGeom prst="rect">
            <a:avLst/>
          </a:prstGeom>
        </p:spPr>
      </p:pic>
      <p:sp>
        <p:nvSpPr>
          <p:cNvPr id="9" name="Rectangle 8">
            <a:extLst>
              <a:ext uri="{FF2B5EF4-FFF2-40B4-BE49-F238E27FC236}">
                <a16:creationId xmlns:a16="http://schemas.microsoft.com/office/drawing/2014/main" id="{FDA96A39-FE94-E491-ECC4-163678E50E0B}"/>
              </a:ext>
            </a:extLst>
          </p:cNvPr>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5C0D2F57-6A0F-2F67-0001-A5C4EEEC39A3}"/>
              </a:ext>
            </a:extLst>
          </p:cNvPr>
          <p:cNvSpPr/>
          <p:nvPr/>
        </p:nvSpPr>
        <p:spPr>
          <a:xfrm>
            <a:off x="2382" y="6400800"/>
            <a:ext cx="9141619"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6AC5FE3-E0FB-543C-D857-E7449CDB99D3}"/>
              </a:ext>
            </a:extLst>
          </p:cNvPr>
          <p:cNvSpPr/>
          <p:nvPr/>
        </p:nvSpPr>
        <p:spPr>
          <a:xfrm>
            <a:off x="13" y="0"/>
            <a:ext cx="303809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9A538E8-D9BA-3A18-7181-F2F8EE1B4CCB}"/>
              </a:ext>
            </a:extLst>
          </p:cNvPr>
          <p:cNvSpPr>
            <a:spLocks noGrp="1"/>
          </p:cNvSpPr>
          <p:nvPr>
            <p:ph idx="1"/>
          </p:nvPr>
        </p:nvSpPr>
        <p:spPr>
          <a:xfrm>
            <a:off x="3887391" y="987426"/>
            <a:ext cx="4629150" cy="4873625"/>
          </a:xfrm>
        </p:spPr>
        <p:txBody>
          <a:bodyPr/>
          <a:lstStyle>
            <a:lvl1pPr>
              <a:defRPr sz="2400"/>
            </a:lvl1pPr>
            <a:lvl2pPr>
              <a:defRPr sz="2100">
                <a:solidFill>
                  <a:schemeClr val="accent1"/>
                </a:solidFill>
              </a:defRPr>
            </a:lvl2pPr>
            <a:lvl3pPr>
              <a:defRPr sz="1800">
                <a:solidFill>
                  <a:schemeClr val="tx2"/>
                </a:solidFill>
              </a:defRPr>
            </a:lvl3pPr>
            <a:lvl4pPr>
              <a:defRPr sz="1500"/>
            </a:lvl4pPr>
            <a:lvl5pPr>
              <a:defRPr sz="1500">
                <a:solidFill>
                  <a:schemeClr val="accent1"/>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76DF340-CA76-A5E4-1480-182198304D27}"/>
              </a:ext>
            </a:extLst>
          </p:cNvPr>
          <p:cNvSpPr>
            <a:spLocks noGrp="1"/>
          </p:cNvSpPr>
          <p:nvPr>
            <p:ph type="dt" sz="half" idx="10"/>
          </p:nvPr>
        </p:nvSpPr>
        <p:spPr/>
        <p:txBody>
          <a:bodyPr/>
          <a:lstStyle/>
          <a:p>
            <a:fld id="{6FDC40DC-395D-4D6C-9FB3-BF7F4316ABAE}" type="datetimeFigureOut">
              <a:rPr lang="en-US" smtClean="0"/>
              <a:t>8/20/2025</a:t>
            </a:fld>
            <a:endParaRPr lang="en-US" dirty="0"/>
          </a:p>
        </p:txBody>
      </p:sp>
      <p:sp>
        <p:nvSpPr>
          <p:cNvPr id="6" name="Footer Placeholder 5">
            <a:extLst>
              <a:ext uri="{FF2B5EF4-FFF2-40B4-BE49-F238E27FC236}">
                <a16:creationId xmlns:a16="http://schemas.microsoft.com/office/drawing/2014/main" id="{01AF70AD-E60F-CBE5-173B-4121D982C53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1EE9088-E3DC-9610-2027-680153940CD1}"/>
              </a:ext>
            </a:extLst>
          </p:cNvPr>
          <p:cNvSpPr>
            <a:spLocks noGrp="1"/>
          </p:cNvSpPr>
          <p:nvPr>
            <p:ph type="sldNum" sz="quarter" idx="12"/>
          </p:nvPr>
        </p:nvSpPr>
        <p:spPr/>
        <p:txBody>
          <a:bodyPr/>
          <a:lstStyle/>
          <a:p>
            <a:fld id="{C59BDBE7-B661-4780-9D0F-31F58B693A3D}" type="slidenum">
              <a:rPr lang="en-US" smtClean="0"/>
              <a:t>‹#›</a:t>
            </a:fld>
            <a:endParaRPr lang="en-US" dirty="0"/>
          </a:p>
        </p:txBody>
      </p:sp>
      <p:sp>
        <p:nvSpPr>
          <p:cNvPr id="12" name="Title 1">
            <a:extLst>
              <a:ext uri="{FF2B5EF4-FFF2-40B4-BE49-F238E27FC236}">
                <a16:creationId xmlns:a16="http://schemas.microsoft.com/office/drawing/2014/main" id="{46EDD253-1C27-8DF1-CA8E-68F6A684148E}"/>
              </a:ext>
            </a:extLst>
          </p:cNvPr>
          <p:cNvSpPr>
            <a:spLocks noGrp="1"/>
          </p:cNvSpPr>
          <p:nvPr>
            <p:ph type="title"/>
          </p:nvPr>
        </p:nvSpPr>
        <p:spPr>
          <a:xfrm>
            <a:off x="342900" y="594359"/>
            <a:ext cx="2400300" cy="2286000"/>
          </a:xfrm>
        </p:spPr>
        <p:txBody>
          <a:bodyPr anchor="b">
            <a:normAutofit/>
          </a:bodyPr>
          <a:lstStyle>
            <a:lvl1pPr>
              <a:defRPr sz="2700" b="0">
                <a:solidFill>
                  <a:srgbClr val="FFFFFF"/>
                </a:solidFill>
                <a:latin typeface="Georgia" panose="02040502050405020303" pitchFamily="18" charset="0"/>
              </a:defRPr>
            </a:lvl1p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12F577FE-7BDF-CBBA-CA49-7A647404FC4D}"/>
              </a:ext>
            </a:extLst>
          </p:cNvPr>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303832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64CFD6-ED2E-322A-2A6A-CAD5AFF3B90E}"/>
              </a:ext>
            </a:extLst>
          </p:cNvPr>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4C5AE7E-73D2-F8A0-14F5-DE5066C886E7}"/>
              </a:ext>
            </a:extLst>
          </p:cNvPr>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7D33719E-0587-CB85-2117-10412A98BA5A}"/>
              </a:ext>
            </a:extLst>
          </p:cNvPr>
          <p:cNvSpPr/>
          <p:nvPr/>
        </p:nvSpPr>
        <p:spPr>
          <a:xfrm>
            <a:off x="2382" y="6400800"/>
            <a:ext cx="9141619"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descr="A logo with arrows and words&#10;&#10;Description automatically generated">
            <a:extLst>
              <a:ext uri="{FF2B5EF4-FFF2-40B4-BE49-F238E27FC236}">
                <a16:creationId xmlns:a16="http://schemas.microsoft.com/office/drawing/2014/main" id="{3323DC19-3E11-3B6C-BFFE-31F1299E1F6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56" t="36407" r="5053" b="24037"/>
          <a:stretch/>
        </p:blipFill>
        <p:spPr>
          <a:xfrm>
            <a:off x="8311393" y="5937905"/>
            <a:ext cx="767593" cy="352455"/>
          </a:xfrm>
          <a:prstGeom prst="rect">
            <a:avLst/>
          </a:prstGeom>
        </p:spPr>
      </p:pic>
      <p:sp>
        <p:nvSpPr>
          <p:cNvPr id="3" name="Picture Placeholder 2">
            <a:extLst>
              <a:ext uri="{FF2B5EF4-FFF2-40B4-BE49-F238E27FC236}">
                <a16:creationId xmlns:a16="http://schemas.microsoft.com/office/drawing/2014/main" id="{45143622-F04E-6D57-A3E0-0AA3005CC6F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5" name="Date Placeholder 4">
            <a:extLst>
              <a:ext uri="{FF2B5EF4-FFF2-40B4-BE49-F238E27FC236}">
                <a16:creationId xmlns:a16="http://schemas.microsoft.com/office/drawing/2014/main" id="{88512C61-5FC4-4AD5-CCAA-C8BBD6889099}"/>
              </a:ext>
            </a:extLst>
          </p:cNvPr>
          <p:cNvSpPr>
            <a:spLocks noGrp="1"/>
          </p:cNvSpPr>
          <p:nvPr>
            <p:ph type="dt" sz="half" idx="10"/>
          </p:nvPr>
        </p:nvSpPr>
        <p:spPr/>
        <p:txBody>
          <a:bodyPr/>
          <a:lstStyle/>
          <a:p>
            <a:fld id="{6FDC40DC-395D-4D6C-9FB3-BF7F4316ABAE}" type="datetimeFigureOut">
              <a:rPr lang="en-US" smtClean="0"/>
              <a:t>8/20/2025</a:t>
            </a:fld>
            <a:endParaRPr lang="en-US" dirty="0"/>
          </a:p>
        </p:txBody>
      </p:sp>
      <p:sp>
        <p:nvSpPr>
          <p:cNvPr id="6" name="Footer Placeholder 5">
            <a:extLst>
              <a:ext uri="{FF2B5EF4-FFF2-40B4-BE49-F238E27FC236}">
                <a16:creationId xmlns:a16="http://schemas.microsoft.com/office/drawing/2014/main" id="{3262248E-E424-411A-84D9-B728901122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D0FD2D-10CE-97E8-92EE-6DAF71D4CCAF}"/>
              </a:ext>
            </a:extLst>
          </p:cNvPr>
          <p:cNvSpPr>
            <a:spLocks noGrp="1"/>
          </p:cNvSpPr>
          <p:nvPr>
            <p:ph type="sldNum" sz="quarter" idx="12"/>
          </p:nvPr>
        </p:nvSpPr>
        <p:spPr/>
        <p:txBody>
          <a:bodyPr/>
          <a:lstStyle/>
          <a:p>
            <a:fld id="{C59BDBE7-B661-4780-9D0F-31F58B693A3D}" type="slidenum">
              <a:rPr lang="en-US" smtClean="0"/>
              <a:t>‹#›</a:t>
            </a:fld>
            <a:endParaRPr lang="en-US" dirty="0"/>
          </a:p>
        </p:txBody>
      </p:sp>
      <p:sp>
        <p:nvSpPr>
          <p:cNvPr id="8" name="Rectangle 7">
            <a:extLst>
              <a:ext uri="{FF2B5EF4-FFF2-40B4-BE49-F238E27FC236}">
                <a16:creationId xmlns:a16="http://schemas.microsoft.com/office/drawing/2014/main" id="{DEE1ED9E-0B1F-51CC-0C17-152F74843746}"/>
              </a:ext>
            </a:extLst>
          </p:cNvPr>
          <p:cNvSpPr/>
          <p:nvPr/>
        </p:nvSpPr>
        <p:spPr>
          <a:xfrm>
            <a:off x="13" y="0"/>
            <a:ext cx="303809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itle 1">
            <a:extLst>
              <a:ext uri="{FF2B5EF4-FFF2-40B4-BE49-F238E27FC236}">
                <a16:creationId xmlns:a16="http://schemas.microsoft.com/office/drawing/2014/main" id="{FF526946-0B15-47EC-5DC8-E1B47055CA38}"/>
              </a:ext>
            </a:extLst>
          </p:cNvPr>
          <p:cNvSpPr>
            <a:spLocks noGrp="1"/>
          </p:cNvSpPr>
          <p:nvPr>
            <p:ph type="title"/>
          </p:nvPr>
        </p:nvSpPr>
        <p:spPr>
          <a:xfrm>
            <a:off x="342900" y="594359"/>
            <a:ext cx="2400300" cy="2286000"/>
          </a:xfrm>
        </p:spPr>
        <p:txBody>
          <a:bodyPr anchor="b">
            <a:normAutofit/>
          </a:bodyPr>
          <a:lstStyle>
            <a:lvl1pPr>
              <a:defRPr sz="2700" b="0">
                <a:solidFill>
                  <a:srgbClr val="FFFFFF"/>
                </a:solidFill>
                <a:latin typeface="Georgia" panose="02040502050405020303" pitchFamily="18" charset="0"/>
              </a:defRPr>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EAE24694-84A9-B8C8-EE53-FBAEED61EC40}"/>
              </a:ext>
            </a:extLst>
          </p:cNvPr>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768612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87205F-86EE-2F75-2F6F-277305FBA1FC}"/>
              </a:ext>
            </a:extLst>
          </p:cNvPr>
          <p:cNvSpPr/>
          <p:nvPr/>
        </p:nvSpPr>
        <p:spPr>
          <a:xfrm>
            <a:off x="2382" y="6400800"/>
            <a:ext cx="9141619"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384A7F75-0A7C-7DF5-F26E-17846BC56E76}"/>
              </a:ext>
            </a:extLst>
          </p:cNvPr>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D7CCB448-D7FD-D91F-9888-73C8DEE5CCA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FE90A2-3E88-29DD-697E-F39BA16ACC7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FE6081F-9486-C8E1-D5DF-DA38E29D80A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FDC40DC-395D-4D6C-9FB3-BF7F4316ABAE}" type="datetimeFigureOut">
              <a:rPr lang="en-US" smtClean="0"/>
              <a:t>8/20/2025</a:t>
            </a:fld>
            <a:endParaRPr lang="en-US" dirty="0"/>
          </a:p>
        </p:txBody>
      </p:sp>
      <p:sp>
        <p:nvSpPr>
          <p:cNvPr id="5" name="Footer Placeholder 4">
            <a:extLst>
              <a:ext uri="{FF2B5EF4-FFF2-40B4-BE49-F238E27FC236}">
                <a16:creationId xmlns:a16="http://schemas.microsoft.com/office/drawing/2014/main" id="{43F6CF3E-D04D-4049-B65C-DB26A185D86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3DC0839-A5C1-C580-AB7B-B1DC8081F5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9BDBE7-B661-4780-9D0F-31F58B693A3D}" type="slidenum">
              <a:rPr lang="en-US" smtClean="0"/>
              <a:t>‹#›</a:t>
            </a:fld>
            <a:endParaRPr lang="en-US" dirty="0"/>
          </a:p>
        </p:txBody>
      </p:sp>
    </p:spTree>
    <p:extLst>
      <p:ext uri="{BB962C8B-B14F-4D97-AF65-F5344CB8AC3E}">
        <p14:creationId xmlns:p14="http://schemas.microsoft.com/office/powerpoint/2010/main" val="14390112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2"/>
          </a:solidFill>
          <a:latin typeface="Georgia" panose="02040502050405020303"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redcap.uits.iu.edu/surveys/?s=Je4P26ijt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alzstudy@iu.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ncrad.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5.png"/><Relationship Id="rId7" Type="http://schemas.openxmlformats.org/officeDocument/2006/relationships/image" Target="../media/image210.png"/><Relationship Id="rId12"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5.xml"/><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3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230.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220.png"/><Relationship Id="rId5" Type="http://schemas.openxmlformats.org/officeDocument/2006/relationships/image" Target="../media/image14.png"/><Relationship Id="rId4" Type="http://schemas.openxmlformats.org/officeDocument/2006/relationships/image" Target="../media/image16.png"/><Relationship Id="rId9"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redcap.uits.iu.edu/surveys/?s=Je4P26ijtv"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saftpak.com/" TargetMode="External"/><Relationship Id="rId7" Type="http://schemas.openxmlformats.org/officeDocument/2006/relationships/hyperlink" Target="http://www.bdg-china.com.cn/" TargetMode="External"/><Relationship Id="rId2" Type="http://schemas.openxmlformats.org/officeDocument/2006/relationships/hyperlink" Target="http://www.iata.org/" TargetMode="External"/><Relationship Id="rId1" Type="http://schemas.openxmlformats.org/officeDocument/2006/relationships/slideLayout" Target="../slideLayouts/slideLayout2.xml"/><Relationship Id="rId6" Type="http://schemas.openxmlformats.org/officeDocument/2006/relationships/hyperlink" Target="mailto:cdmin@bdg-china.com.cn" TargetMode="External"/><Relationship Id="rId5" Type="http://schemas.openxmlformats.org/officeDocument/2006/relationships/hyperlink" Target="http://www.airconsult-bf.com/" TargetMode="External"/><Relationship Id="rId4" Type="http://schemas.openxmlformats.org/officeDocument/2006/relationships/hyperlink" Target="mailto:Airconsult@wanadoo.fr" TargetMode="External"/></Relationships>
</file>

<file path=ppt/slides/_rels/slide59.xml.rels><?xml version="1.0" encoding="UTF-8" standalone="yes"?>
<Relationships xmlns="http://schemas.openxmlformats.org/package/2006/relationships"><Relationship Id="rId2" Type="http://schemas.openxmlformats.org/officeDocument/2006/relationships/hyperlink" Target="http://hazmat.dot.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mailto:alzstudy@iu.edu"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https://ncrad.iu.edu/contact/friday-blood-draws" TargetMode="External"/><Relationship Id="rId2" Type="http://schemas.openxmlformats.org/officeDocument/2006/relationships/hyperlink" Target="https://ncrad.iu.edu/contact/holiday-closures" TargetMode="Externa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ncrad.org/" TargetMode="External"/><Relationship Id="rId2" Type="http://schemas.openxmlformats.org/officeDocument/2006/relationships/hyperlink" Target="mailto:alzstudy@iu.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72479274"/>
              </p:ext>
            </p:extLst>
          </p:nvPr>
        </p:nvGraphicFramePr>
        <p:xfrm>
          <a:off x="439015" y="644430"/>
          <a:ext cx="8265968" cy="2928874"/>
        </p:xfrm>
        <a:graphic>
          <a:graphicData uri="http://schemas.openxmlformats.org/drawingml/2006/table">
            <a:tbl>
              <a:tblPr/>
              <a:tblGrid>
                <a:gridCol w="8265968">
                  <a:extLst>
                    <a:ext uri="{9D8B030D-6E8A-4147-A177-3AD203B41FA5}">
                      <a16:colId xmlns:a16="http://schemas.microsoft.com/office/drawing/2014/main" val="20000"/>
                    </a:ext>
                  </a:extLst>
                </a:gridCol>
              </a:tblGrid>
              <a:tr h="2884166">
                <a:tc>
                  <a:txBody>
                    <a:bodyPr/>
                    <a:lstStyle/>
                    <a:p>
                      <a:pPr marL="0" marR="0" algn="ctr">
                        <a:lnSpc>
                          <a:spcPct val="107000"/>
                        </a:lnSpc>
                        <a:spcBef>
                          <a:spcPts val="0"/>
                        </a:spcBef>
                        <a:spcAft>
                          <a:spcPts val="800"/>
                        </a:spcAft>
                      </a:pPr>
                      <a:r>
                        <a:rPr lang="en-US" sz="2600" b="1" dirty="0">
                          <a:solidFill>
                            <a:schemeClr val="accent1"/>
                          </a:solidFill>
                          <a:effectLst/>
                          <a:latin typeface="Cambria" panose="02040503050406030204" pitchFamily="18" charset="0"/>
                          <a:ea typeface="Calibri" panose="020F0502020204030204" pitchFamily="34" charset="0"/>
                          <a:cs typeface="Times New Roman" panose="02020603050405020304" pitchFamily="18" charset="0"/>
                        </a:rPr>
                        <a:t>Alzheimer’s Disease Family Based Study (AD-FBS)</a:t>
                      </a:r>
                    </a:p>
                    <a:p>
                      <a:pPr marL="0" marR="0" algn="ctr">
                        <a:lnSpc>
                          <a:spcPct val="107000"/>
                        </a:lnSpc>
                        <a:spcBef>
                          <a:spcPts val="0"/>
                        </a:spcBef>
                        <a:spcAft>
                          <a:spcPts val="800"/>
                        </a:spcAft>
                      </a:pPr>
                      <a:endParaRPr lang="en-US" sz="2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600" dirty="0">
                          <a:solidFill>
                            <a:schemeClr val="accent1"/>
                          </a:solidFill>
                          <a:effectLst/>
                          <a:latin typeface="Cambria" panose="02040503050406030204" pitchFamily="18" charset="0"/>
                          <a:ea typeface="Calibri" panose="020F0502020204030204" pitchFamily="34" charset="0"/>
                          <a:cs typeface="Times New Roman" panose="02020603050405020304" pitchFamily="18" charset="0"/>
                        </a:rPr>
                        <a:t>in collaboration with</a:t>
                      </a:r>
                    </a:p>
                    <a:p>
                      <a:pPr marL="0" marR="0" algn="ctr">
                        <a:lnSpc>
                          <a:spcPct val="107000"/>
                        </a:lnSpc>
                        <a:spcBef>
                          <a:spcPts val="0"/>
                        </a:spcBef>
                        <a:spcAft>
                          <a:spcPts val="800"/>
                        </a:spcAft>
                      </a:pPr>
                      <a:endParaRPr lang="en-US" sz="2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600" b="1" dirty="0">
                          <a:solidFill>
                            <a:schemeClr val="accent1"/>
                          </a:solidFill>
                          <a:effectLst/>
                          <a:latin typeface="Cambria" panose="02040503050406030204" pitchFamily="18" charset="0"/>
                          <a:ea typeface="Calibri" panose="020F0502020204030204" pitchFamily="34" charset="0"/>
                          <a:cs typeface="Times New Roman" panose="02020603050405020304" pitchFamily="18" charset="0"/>
                        </a:rPr>
                        <a:t>The National Centralized Repository for Alzheimer’s Disease and</a:t>
                      </a:r>
                      <a:r>
                        <a:rPr lang="en-US" sz="2600" b="1" baseline="0" dirty="0">
                          <a:solidFill>
                            <a:schemeClr val="accent1"/>
                          </a:solidFill>
                          <a:effectLst/>
                          <a:latin typeface="Cambria" panose="02040503050406030204" pitchFamily="18" charset="0"/>
                          <a:ea typeface="Calibri" panose="020F0502020204030204" pitchFamily="34" charset="0"/>
                          <a:cs typeface="Times New Roman" panose="02020603050405020304" pitchFamily="18" charset="0"/>
                        </a:rPr>
                        <a:t> Related Dementias</a:t>
                      </a:r>
                      <a:r>
                        <a:rPr lang="en-US" sz="2600" b="1" dirty="0">
                          <a:solidFill>
                            <a:schemeClr val="accent1"/>
                          </a:solidFill>
                          <a:effectLst/>
                          <a:latin typeface="Cambria" panose="02040503050406030204" pitchFamily="18" charset="0"/>
                          <a:ea typeface="Calibri" panose="020F0502020204030204" pitchFamily="34" charset="0"/>
                          <a:cs typeface="Times New Roman" panose="02020603050405020304" pitchFamily="18" charset="0"/>
                        </a:rPr>
                        <a:t> (NCRAD)</a:t>
                      </a:r>
                      <a:endParaRPr lang="en-US" sz="2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8745" marR="118745"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7" name="TextBox 6"/>
          <p:cNvSpPr txBox="1"/>
          <p:nvPr/>
        </p:nvSpPr>
        <p:spPr>
          <a:xfrm>
            <a:off x="1597468" y="3899693"/>
            <a:ext cx="5949064" cy="523220"/>
          </a:xfrm>
          <a:prstGeom prst="rect">
            <a:avLst/>
          </a:prstGeom>
          <a:noFill/>
        </p:spPr>
        <p:txBody>
          <a:bodyPr wrap="none" rtlCol="0">
            <a:spAutoFit/>
          </a:bodyPr>
          <a:lstStyle/>
          <a:p>
            <a:r>
              <a:rPr lang="en-US" sz="2800" b="1" dirty="0">
                <a:latin typeface="Cambria" panose="02040503050406030204" pitchFamily="18" charset="0"/>
              </a:rPr>
              <a:t>Biofluids Collection Training Slides</a:t>
            </a:r>
          </a:p>
        </p:txBody>
      </p:sp>
    </p:spTree>
    <p:extLst>
      <p:ext uri="{BB962C8B-B14F-4D97-AF65-F5344CB8AC3E}">
        <p14:creationId xmlns:p14="http://schemas.microsoft.com/office/powerpoint/2010/main" val="1482752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44"/>
            <a:ext cx="9144000" cy="1325563"/>
          </a:xfrm>
        </p:spPr>
        <p:txBody>
          <a:bodyPr>
            <a:noAutofit/>
          </a:bodyPr>
          <a:lstStyle/>
          <a:p>
            <a:pPr algn="ctr"/>
            <a:r>
              <a:rPr lang="en-US" sz="4800" b="1" dirty="0"/>
              <a:t>NCRAD Kit Request Module</a:t>
            </a:r>
          </a:p>
        </p:txBody>
      </p:sp>
      <p:sp>
        <p:nvSpPr>
          <p:cNvPr id="5" name="TextBox 4"/>
          <p:cNvSpPr txBox="1"/>
          <p:nvPr/>
        </p:nvSpPr>
        <p:spPr>
          <a:xfrm>
            <a:off x="58189" y="2671670"/>
            <a:ext cx="2578909" cy="646331"/>
          </a:xfrm>
          <a:prstGeom prst="rect">
            <a:avLst/>
          </a:prstGeom>
          <a:noFill/>
        </p:spPr>
        <p:txBody>
          <a:bodyPr wrap="square" rtlCol="0">
            <a:spAutoFit/>
          </a:bodyPr>
          <a:lstStyle/>
          <a:p>
            <a:pPr marL="342900" indent="-342900">
              <a:buFont typeface="+mj-lt"/>
              <a:buAutoNum type="arabicPeriod"/>
            </a:pPr>
            <a:r>
              <a:rPr lang="en-US" b="1" dirty="0"/>
              <a:t>Indicate the quantity needed of each kit</a:t>
            </a:r>
          </a:p>
        </p:txBody>
      </p:sp>
      <p:pic>
        <p:nvPicPr>
          <p:cNvPr id="4" name="Picture 3">
            <a:extLst>
              <a:ext uri="{FF2B5EF4-FFF2-40B4-BE49-F238E27FC236}">
                <a16:creationId xmlns:a16="http://schemas.microsoft.com/office/drawing/2014/main" id="{81F906F9-675E-281E-634D-334EB623AF34}"/>
              </a:ext>
            </a:extLst>
          </p:cNvPr>
          <p:cNvPicPr>
            <a:picLocks noChangeAspect="1"/>
          </p:cNvPicPr>
          <p:nvPr/>
        </p:nvPicPr>
        <p:blipFill>
          <a:blip r:embed="rId3"/>
          <a:stretch>
            <a:fillRect/>
          </a:stretch>
        </p:blipFill>
        <p:spPr>
          <a:xfrm>
            <a:off x="2578909" y="1346107"/>
            <a:ext cx="6565091" cy="4934380"/>
          </a:xfrm>
          <a:prstGeom prst="rect">
            <a:avLst/>
          </a:prstGeom>
          <a:ln>
            <a:solidFill>
              <a:schemeClr val="tx1"/>
            </a:solidFill>
          </a:ln>
        </p:spPr>
      </p:pic>
    </p:spTree>
    <p:extLst>
      <p:ext uri="{BB962C8B-B14F-4D97-AF65-F5344CB8AC3E}">
        <p14:creationId xmlns:p14="http://schemas.microsoft.com/office/powerpoint/2010/main" val="1053476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44"/>
            <a:ext cx="9144000" cy="1325563"/>
          </a:xfrm>
        </p:spPr>
        <p:txBody>
          <a:bodyPr>
            <a:noAutofit/>
          </a:bodyPr>
          <a:lstStyle/>
          <a:p>
            <a:pPr algn="ctr"/>
            <a:r>
              <a:rPr lang="en-US" sz="4800" b="1" dirty="0"/>
              <a:t>NCRAD Kit Request Module</a:t>
            </a:r>
          </a:p>
        </p:txBody>
      </p:sp>
      <p:sp>
        <p:nvSpPr>
          <p:cNvPr id="5" name="TextBox 4"/>
          <p:cNvSpPr txBox="1"/>
          <p:nvPr/>
        </p:nvSpPr>
        <p:spPr>
          <a:xfrm>
            <a:off x="58189" y="2671670"/>
            <a:ext cx="2578909" cy="646331"/>
          </a:xfrm>
          <a:prstGeom prst="rect">
            <a:avLst/>
          </a:prstGeom>
          <a:noFill/>
        </p:spPr>
        <p:txBody>
          <a:bodyPr wrap="square" rtlCol="0">
            <a:spAutoFit/>
          </a:bodyPr>
          <a:lstStyle/>
          <a:p>
            <a:pPr marL="342900" indent="-342900">
              <a:buFont typeface="+mj-lt"/>
              <a:buAutoNum type="arabicPeriod"/>
            </a:pPr>
            <a:r>
              <a:rPr lang="en-US" b="1" dirty="0"/>
              <a:t>Indicate the quantity needed of each kit</a:t>
            </a:r>
          </a:p>
        </p:txBody>
      </p:sp>
      <p:pic>
        <p:nvPicPr>
          <p:cNvPr id="6" name="Picture 5">
            <a:extLst>
              <a:ext uri="{FF2B5EF4-FFF2-40B4-BE49-F238E27FC236}">
                <a16:creationId xmlns:a16="http://schemas.microsoft.com/office/drawing/2014/main" id="{374F0EC5-C0D7-2FCE-C9A2-E9CC837A2B5A}"/>
              </a:ext>
            </a:extLst>
          </p:cNvPr>
          <p:cNvPicPr>
            <a:picLocks noChangeAspect="1"/>
          </p:cNvPicPr>
          <p:nvPr/>
        </p:nvPicPr>
        <p:blipFill>
          <a:blip r:embed="rId3"/>
          <a:stretch>
            <a:fillRect/>
          </a:stretch>
        </p:blipFill>
        <p:spPr>
          <a:xfrm>
            <a:off x="2722207" y="1841130"/>
            <a:ext cx="6216571" cy="3590742"/>
          </a:xfrm>
          <a:prstGeom prst="rect">
            <a:avLst/>
          </a:prstGeom>
          <a:ln>
            <a:solidFill>
              <a:schemeClr val="tx1"/>
            </a:solidFill>
          </a:ln>
        </p:spPr>
      </p:pic>
    </p:spTree>
    <p:extLst>
      <p:ext uri="{BB962C8B-B14F-4D97-AF65-F5344CB8AC3E}">
        <p14:creationId xmlns:p14="http://schemas.microsoft.com/office/powerpoint/2010/main" val="968933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44"/>
            <a:ext cx="9144000" cy="1325563"/>
          </a:xfrm>
        </p:spPr>
        <p:txBody>
          <a:bodyPr>
            <a:noAutofit/>
          </a:bodyPr>
          <a:lstStyle/>
          <a:p>
            <a:pPr algn="ctr"/>
            <a:r>
              <a:rPr lang="en-US" sz="4800" b="1" dirty="0"/>
              <a:t>NCRAD Kit Request Module</a:t>
            </a:r>
          </a:p>
        </p:txBody>
      </p:sp>
      <p:sp>
        <p:nvSpPr>
          <p:cNvPr id="5" name="TextBox 4"/>
          <p:cNvSpPr txBox="1"/>
          <p:nvPr/>
        </p:nvSpPr>
        <p:spPr>
          <a:xfrm>
            <a:off x="58189" y="2671670"/>
            <a:ext cx="2578909" cy="646331"/>
          </a:xfrm>
          <a:prstGeom prst="rect">
            <a:avLst/>
          </a:prstGeom>
          <a:noFill/>
        </p:spPr>
        <p:txBody>
          <a:bodyPr wrap="square" rtlCol="0">
            <a:spAutoFit/>
          </a:bodyPr>
          <a:lstStyle/>
          <a:p>
            <a:pPr marL="342900" indent="-342900">
              <a:buFont typeface="+mj-lt"/>
              <a:buAutoNum type="arabicPeriod"/>
            </a:pPr>
            <a:r>
              <a:rPr lang="en-US" b="1" dirty="0"/>
              <a:t>Indicate the quantity needed of each kit</a:t>
            </a:r>
          </a:p>
        </p:txBody>
      </p:sp>
      <p:pic>
        <p:nvPicPr>
          <p:cNvPr id="8" name="Picture 7">
            <a:extLst>
              <a:ext uri="{FF2B5EF4-FFF2-40B4-BE49-F238E27FC236}">
                <a16:creationId xmlns:a16="http://schemas.microsoft.com/office/drawing/2014/main" id="{CAF3F911-BDDD-9D59-C8DB-442223E38D1E}"/>
              </a:ext>
            </a:extLst>
          </p:cNvPr>
          <p:cNvPicPr>
            <a:picLocks noChangeAspect="1"/>
          </p:cNvPicPr>
          <p:nvPr/>
        </p:nvPicPr>
        <p:blipFill>
          <a:blip r:embed="rId3"/>
          <a:stretch>
            <a:fillRect/>
          </a:stretch>
        </p:blipFill>
        <p:spPr>
          <a:xfrm>
            <a:off x="3300154" y="1289180"/>
            <a:ext cx="5785658" cy="4998749"/>
          </a:xfrm>
          <a:prstGeom prst="rect">
            <a:avLst/>
          </a:prstGeom>
          <a:ln>
            <a:solidFill>
              <a:schemeClr val="tx1"/>
            </a:solidFill>
          </a:ln>
        </p:spPr>
      </p:pic>
    </p:spTree>
    <p:extLst>
      <p:ext uri="{BB962C8B-B14F-4D97-AF65-F5344CB8AC3E}">
        <p14:creationId xmlns:p14="http://schemas.microsoft.com/office/powerpoint/2010/main" val="3312287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44"/>
            <a:ext cx="9144000" cy="1325563"/>
          </a:xfrm>
        </p:spPr>
        <p:txBody>
          <a:bodyPr>
            <a:noAutofit/>
          </a:bodyPr>
          <a:lstStyle/>
          <a:p>
            <a:pPr algn="ctr"/>
            <a:r>
              <a:rPr lang="en-US" sz="4800" b="1" dirty="0"/>
              <a:t>NCRAD Kit Request Module</a:t>
            </a:r>
          </a:p>
        </p:txBody>
      </p:sp>
      <p:sp>
        <p:nvSpPr>
          <p:cNvPr id="5" name="TextBox 4"/>
          <p:cNvSpPr txBox="1"/>
          <p:nvPr/>
        </p:nvSpPr>
        <p:spPr>
          <a:xfrm>
            <a:off x="378031" y="1909996"/>
            <a:ext cx="5025242" cy="923330"/>
          </a:xfrm>
          <a:prstGeom prst="rect">
            <a:avLst/>
          </a:prstGeom>
          <a:noFill/>
        </p:spPr>
        <p:txBody>
          <a:bodyPr wrap="square" rtlCol="0">
            <a:spAutoFit/>
          </a:bodyPr>
          <a:lstStyle/>
          <a:p>
            <a:endParaRPr lang="en-US" b="1" dirty="0"/>
          </a:p>
          <a:p>
            <a:pPr marL="342900" indent="-342900">
              <a:buFont typeface="+mj-lt"/>
              <a:buAutoNum type="arabicPeriod"/>
            </a:pPr>
            <a:r>
              <a:rPr lang="en-US" b="1" dirty="0"/>
              <a:t>At the bottom, indicate which visit the kit(s) will be used for. </a:t>
            </a:r>
          </a:p>
        </p:txBody>
      </p:sp>
      <p:pic>
        <p:nvPicPr>
          <p:cNvPr id="8" name="Picture 7">
            <a:extLst>
              <a:ext uri="{FF2B5EF4-FFF2-40B4-BE49-F238E27FC236}">
                <a16:creationId xmlns:a16="http://schemas.microsoft.com/office/drawing/2014/main" id="{E2D989F7-A081-D9F3-030C-E172F8EE9105}"/>
              </a:ext>
            </a:extLst>
          </p:cNvPr>
          <p:cNvPicPr>
            <a:picLocks noChangeAspect="1"/>
          </p:cNvPicPr>
          <p:nvPr/>
        </p:nvPicPr>
        <p:blipFill>
          <a:blip r:embed="rId3"/>
          <a:stretch>
            <a:fillRect/>
          </a:stretch>
        </p:blipFill>
        <p:spPr>
          <a:xfrm>
            <a:off x="676622" y="3344573"/>
            <a:ext cx="7524750" cy="1295400"/>
          </a:xfrm>
          <a:prstGeom prst="rect">
            <a:avLst/>
          </a:prstGeom>
          <a:ln>
            <a:solidFill>
              <a:schemeClr val="tx1"/>
            </a:solidFill>
          </a:ln>
        </p:spPr>
      </p:pic>
    </p:spTree>
    <p:extLst>
      <p:ext uri="{BB962C8B-B14F-4D97-AF65-F5344CB8AC3E}">
        <p14:creationId xmlns:p14="http://schemas.microsoft.com/office/powerpoint/2010/main" val="3608453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44"/>
            <a:ext cx="9144000" cy="1325563"/>
          </a:xfrm>
        </p:spPr>
        <p:txBody>
          <a:bodyPr>
            <a:noAutofit/>
          </a:bodyPr>
          <a:lstStyle/>
          <a:p>
            <a:pPr algn="ctr"/>
            <a:r>
              <a:rPr lang="en-US" sz="4800" b="1" dirty="0"/>
              <a:t>NCRAD Kit Request Module</a:t>
            </a:r>
          </a:p>
        </p:txBody>
      </p:sp>
      <p:sp>
        <p:nvSpPr>
          <p:cNvPr id="5" name="TextBox 4"/>
          <p:cNvSpPr txBox="1"/>
          <p:nvPr/>
        </p:nvSpPr>
        <p:spPr>
          <a:xfrm>
            <a:off x="139337" y="1476472"/>
            <a:ext cx="2811027" cy="4524315"/>
          </a:xfrm>
          <a:prstGeom prst="rect">
            <a:avLst/>
          </a:prstGeom>
          <a:noFill/>
        </p:spPr>
        <p:txBody>
          <a:bodyPr wrap="square" rtlCol="0">
            <a:spAutoFit/>
          </a:bodyPr>
          <a:lstStyle/>
          <a:p>
            <a:pPr marL="342900" indent="-342900">
              <a:buFont typeface="+mj-lt"/>
              <a:buAutoNum type="arabicPeriod"/>
            </a:pPr>
            <a:r>
              <a:rPr lang="en-US" b="1" dirty="0"/>
              <a:t>Indicate if you need extra UPS shipping supplies.</a:t>
            </a:r>
          </a:p>
          <a:p>
            <a:pPr marL="342900" indent="-342900">
              <a:buFont typeface="+mj-lt"/>
              <a:buAutoNum type="arabicPeriod"/>
            </a:pPr>
            <a:endParaRPr lang="en-US" b="1" dirty="0"/>
          </a:p>
          <a:p>
            <a:pPr marL="342900" indent="-342900">
              <a:buFont typeface="+mj-lt"/>
              <a:buAutoNum type="arabicPeriod"/>
            </a:pPr>
            <a:r>
              <a:rPr lang="en-US" b="1" dirty="0"/>
              <a:t>Indicate if you need to replace any expired items. </a:t>
            </a:r>
          </a:p>
          <a:p>
            <a:pPr marL="342900" indent="-342900">
              <a:buFont typeface="+mj-lt"/>
              <a:buAutoNum type="arabicPeriod"/>
            </a:pPr>
            <a:endParaRPr lang="en-US" b="1" dirty="0"/>
          </a:p>
          <a:p>
            <a:pPr marL="342900" indent="-342900">
              <a:buFont typeface="+mj-lt"/>
              <a:buAutoNum type="arabicPeriod"/>
            </a:pPr>
            <a:r>
              <a:rPr lang="en-US" b="1" dirty="0"/>
              <a:t>The module automatically calculates the date in 3 weeks. This is when you can expect your kit to ship by.</a:t>
            </a:r>
          </a:p>
          <a:p>
            <a:pPr marL="342900" indent="-342900">
              <a:buFont typeface="+mj-lt"/>
              <a:buAutoNum type="arabicPeriod"/>
            </a:pPr>
            <a:endParaRPr lang="en-US" b="1" dirty="0"/>
          </a:p>
          <a:p>
            <a:pPr marL="342900" indent="-342900">
              <a:buFont typeface="+mj-lt"/>
              <a:buAutoNum type="arabicPeriod"/>
            </a:pPr>
            <a:r>
              <a:rPr lang="en-US" b="1" dirty="0"/>
              <a:t>Click Submit. </a:t>
            </a:r>
          </a:p>
        </p:txBody>
      </p:sp>
      <p:pic>
        <p:nvPicPr>
          <p:cNvPr id="4" name="Picture 3">
            <a:extLst>
              <a:ext uri="{FF2B5EF4-FFF2-40B4-BE49-F238E27FC236}">
                <a16:creationId xmlns:a16="http://schemas.microsoft.com/office/drawing/2014/main" id="{2082A1FC-13CF-F297-A578-A1D7AF08E92A}"/>
              </a:ext>
            </a:extLst>
          </p:cNvPr>
          <p:cNvPicPr>
            <a:picLocks noChangeAspect="1"/>
          </p:cNvPicPr>
          <p:nvPr/>
        </p:nvPicPr>
        <p:blipFill>
          <a:blip r:embed="rId3"/>
          <a:stretch>
            <a:fillRect/>
          </a:stretch>
        </p:blipFill>
        <p:spPr>
          <a:xfrm>
            <a:off x="3119562" y="2028306"/>
            <a:ext cx="5945207" cy="3193212"/>
          </a:xfrm>
          <a:prstGeom prst="rect">
            <a:avLst/>
          </a:prstGeom>
          <a:ln>
            <a:solidFill>
              <a:schemeClr val="tx1"/>
            </a:solidFill>
          </a:ln>
        </p:spPr>
      </p:pic>
    </p:spTree>
    <p:extLst>
      <p:ext uri="{BB962C8B-B14F-4D97-AF65-F5344CB8AC3E}">
        <p14:creationId xmlns:p14="http://schemas.microsoft.com/office/powerpoint/2010/main" val="4280487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sz="2200" dirty="0"/>
          </a:p>
          <a:p>
            <a:r>
              <a:rPr lang="en-US" sz="2200" dirty="0"/>
              <a:t>After clicking “submit” you should receive an email confirming that NCRAD received your request.</a:t>
            </a:r>
          </a:p>
          <a:p>
            <a:endParaRPr lang="en-US" sz="2200" dirty="0"/>
          </a:p>
          <a:p>
            <a:r>
              <a:rPr lang="en-US" sz="2200" dirty="0"/>
              <a:t>The IU staff will notify you if there are any issues or questions.</a:t>
            </a:r>
          </a:p>
          <a:p>
            <a:endParaRPr lang="en-US" sz="2200" dirty="0"/>
          </a:p>
          <a:p>
            <a:r>
              <a:rPr lang="en-US" sz="2200" dirty="0"/>
              <a:t>You will be notified when the supplies are shipped out to your site.  </a:t>
            </a:r>
          </a:p>
          <a:p>
            <a:pPr marL="0" indent="0">
              <a:buNone/>
            </a:pPr>
            <a:endParaRPr lang="en-US" sz="2200" dirty="0"/>
          </a:p>
        </p:txBody>
      </p:sp>
      <p:sp>
        <p:nvSpPr>
          <p:cNvPr id="6" name="Title 1">
            <a:extLst>
              <a:ext uri="{FF2B5EF4-FFF2-40B4-BE49-F238E27FC236}">
                <a16:creationId xmlns:a16="http://schemas.microsoft.com/office/drawing/2014/main" id="{676BCF2B-B631-AEDD-99F9-88D60E87953D}"/>
              </a:ext>
            </a:extLst>
          </p:cNvPr>
          <p:cNvSpPr txBox="1">
            <a:spLocks/>
          </p:cNvSpPr>
          <p:nvPr/>
        </p:nvSpPr>
        <p:spPr>
          <a:xfrm>
            <a:off x="628650" y="297188"/>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2"/>
                </a:solidFill>
                <a:latin typeface="Georgia" panose="02040502050405020303" pitchFamily="18" charset="0"/>
                <a:ea typeface="+mj-ea"/>
                <a:cs typeface="+mj-cs"/>
              </a:defRPr>
            </a:lvl1pPr>
          </a:lstStyle>
          <a:p>
            <a:r>
              <a:rPr lang="en-US" b="1" dirty="0"/>
              <a:t>After Placing Your Order</a:t>
            </a:r>
          </a:p>
        </p:txBody>
      </p:sp>
    </p:spTree>
    <p:extLst>
      <p:ext uri="{BB962C8B-B14F-4D97-AF65-F5344CB8AC3E}">
        <p14:creationId xmlns:p14="http://schemas.microsoft.com/office/powerpoint/2010/main" val="1363128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b="1" dirty="0"/>
              <a:t>NCRAD Kit Request Module: </a:t>
            </a:r>
            <a:br>
              <a:rPr lang="en-US" b="1" dirty="0"/>
            </a:br>
            <a:r>
              <a:rPr lang="en-US" b="1" dirty="0"/>
              <a:t>When It Must be Used</a:t>
            </a:r>
          </a:p>
        </p:txBody>
      </p:sp>
      <p:sp>
        <p:nvSpPr>
          <p:cNvPr id="3" name="Content Placeholder 2"/>
          <p:cNvSpPr>
            <a:spLocks noGrp="1"/>
          </p:cNvSpPr>
          <p:nvPr>
            <p:ph idx="1"/>
          </p:nvPr>
        </p:nvSpPr>
        <p:spPr>
          <a:xfrm>
            <a:off x="457200" y="2019300"/>
            <a:ext cx="8229600" cy="4525963"/>
          </a:xfrm>
        </p:spPr>
        <p:txBody>
          <a:bodyPr>
            <a:normAutofit/>
          </a:bodyPr>
          <a:lstStyle/>
          <a:p>
            <a:r>
              <a:rPr lang="en-US" sz="2200" dirty="0"/>
              <a:t>Each site will be responsible for ordering kits (labels included) and maintaining supplies on site for scheduled participants. </a:t>
            </a:r>
          </a:p>
          <a:p>
            <a:pPr marL="0" indent="0">
              <a:buNone/>
            </a:pPr>
            <a:r>
              <a:rPr lang="en-US" sz="2200" dirty="0"/>
              <a:t> </a:t>
            </a:r>
          </a:p>
          <a:p>
            <a:r>
              <a:rPr lang="en-US" sz="2200" dirty="0"/>
              <a:t>To order, sites will use the Indiana University online kit ordering module: </a:t>
            </a:r>
            <a:r>
              <a:rPr lang="en-US" sz="2200" dirty="0">
                <a:solidFill>
                  <a:schemeClr val="accent3">
                    <a:lumMod val="75000"/>
                  </a:schemeClr>
                </a:solidFill>
              </a:rPr>
              <a:t> </a:t>
            </a:r>
            <a:r>
              <a:rPr lang="en-US" sz="2200" dirty="0">
                <a:solidFill>
                  <a:schemeClr val="accent3">
                    <a:lumMod val="75000"/>
                  </a:schemeClr>
                </a:solidFill>
                <a:hlinkClick r:id="rId3"/>
              </a:rPr>
              <a:t>https://redcap.uits.iu.edu/surveys/?s=Je4P26ijtv</a:t>
            </a:r>
            <a:r>
              <a:rPr lang="en-US" sz="2200" u="sng" dirty="0">
                <a:solidFill>
                  <a:schemeClr val="accent3">
                    <a:lumMod val="75000"/>
                  </a:schemeClr>
                </a:solidFill>
              </a:rPr>
              <a:t> </a:t>
            </a:r>
            <a:endParaRPr lang="en-US" sz="2200" u="sng" dirty="0"/>
          </a:p>
          <a:p>
            <a:pPr marL="0" indent="0">
              <a:buNone/>
            </a:pPr>
            <a:r>
              <a:rPr lang="en-US" sz="2200" dirty="0">
                <a:solidFill>
                  <a:schemeClr val="accent3">
                    <a:lumMod val="75000"/>
                  </a:schemeClr>
                </a:solidFill>
              </a:rPr>
              <a:t>	</a:t>
            </a:r>
          </a:p>
          <a:p>
            <a:r>
              <a:rPr lang="en-US" sz="2200" dirty="0"/>
              <a:t>Allow a minimum of </a:t>
            </a:r>
            <a:r>
              <a:rPr lang="en-US" sz="2200" b="1" dirty="0"/>
              <a:t>3 weeks </a:t>
            </a:r>
            <a:r>
              <a:rPr lang="en-US" sz="2200" dirty="0"/>
              <a:t>for your order to be processed and delivered.</a:t>
            </a:r>
          </a:p>
        </p:txBody>
      </p:sp>
    </p:spTree>
    <p:extLst>
      <p:ext uri="{BB962C8B-B14F-4D97-AF65-F5344CB8AC3E}">
        <p14:creationId xmlns:p14="http://schemas.microsoft.com/office/powerpoint/2010/main" val="1013625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799" y="607106"/>
            <a:ext cx="7772400" cy="2387600"/>
          </a:xfrm>
        </p:spPr>
        <p:txBody>
          <a:bodyPr/>
          <a:lstStyle/>
          <a:p>
            <a:r>
              <a:rPr lang="en-US" b="1" dirty="0"/>
              <a:t>Kit Types</a:t>
            </a:r>
          </a:p>
        </p:txBody>
      </p:sp>
    </p:spTree>
    <p:extLst>
      <p:ext uri="{BB962C8B-B14F-4D97-AF65-F5344CB8AC3E}">
        <p14:creationId xmlns:p14="http://schemas.microsoft.com/office/powerpoint/2010/main" val="1114497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84115"/>
            <a:ext cx="8229600" cy="1143000"/>
          </a:xfrm>
        </p:spPr>
        <p:txBody>
          <a:bodyPr>
            <a:normAutofit/>
          </a:bodyPr>
          <a:lstStyle/>
          <a:p>
            <a:pPr algn="ctr"/>
            <a:r>
              <a:rPr lang="en-US" sz="5000" b="1" dirty="0"/>
              <a:t>Kit Types</a:t>
            </a:r>
          </a:p>
        </p:txBody>
      </p:sp>
      <p:graphicFrame>
        <p:nvGraphicFramePr>
          <p:cNvPr id="4" name="Table 12">
            <a:extLst>
              <a:ext uri="{FF2B5EF4-FFF2-40B4-BE49-F238E27FC236}">
                <a16:creationId xmlns:a16="http://schemas.microsoft.com/office/drawing/2014/main" id="{93EA10C4-5C9A-4D56-6265-00869436CC58}"/>
              </a:ext>
            </a:extLst>
          </p:cNvPr>
          <p:cNvGraphicFramePr>
            <a:graphicFrameLocks noGrp="1"/>
          </p:cNvGraphicFramePr>
          <p:nvPr>
            <p:extLst>
              <p:ext uri="{D42A27DB-BD31-4B8C-83A1-F6EECF244321}">
                <p14:modId xmlns:p14="http://schemas.microsoft.com/office/powerpoint/2010/main" val="3277913234"/>
              </p:ext>
            </p:extLst>
          </p:nvPr>
        </p:nvGraphicFramePr>
        <p:xfrm>
          <a:off x="0" y="1320435"/>
          <a:ext cx="9143999" cy="5125720"/>
        </p:xfrm>
        <a:graphic>
          <a:graphicData uri="http://schemas.openxmlformats.org/drawingml/2006/table">
            <a:tbl>
              <a:tblPr firstRow="1" bandRow="1">
                <a:tableStyleId>{5C22544A-7EE6-4342-B048-85BDC9FD1C3A}</a:tableStyleId>
              </a:tblPr>
              <a:tblGrid>
                <a:gridCol w="3306572">
                  <a:extLst>
                    <a:ext uri="{9D8B030D-6E8A-4147-A177-3AD203B41FA5}">
                      <a16:colId xmlns:a16="http://schemas.microsoft.com/office/drawing/2014/main" val="4086229187"/>
                    </a:ext>
                  </a:extLst>
                </a:gridCol>
                <a:gridCol w="5837427">
                  <a:extLst>
                    <a:ext uri="{9D8B030D-6E8A-4147-A177-3AD203B41FA5}">
                      <a16:colId xmlns:a16="http://schemas.microsoft.com/office/drawing/2014/main" val="1145486616"/>
                    </a:ext>
                  </a:extLst>
                </a:gridCol>
              </a:tblGrid>
              <a:tr h="370840">
                <a:tc>
                  <a:txBody>
                    <a:bodyPr/>
                    <a:lstStyle/>
                    <a:p>
                      <a:pPr algn="ctr"/>
                      <a:r>
                        <a:rPr lang="en-US" sz="1800" dirty="0"/>
                        <a:t>Kit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800" dirty="0"/>
                        <a:t>Used When…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extLst>
                  <a:ext uri="{0D108BD9-81ED-4DB2-BD59-A6C34878D82A}">
                    <a16:rowId xmlns:a16="http://schemas.microsoft.com/office/drawing/2014/main" val="790027947"/>
                  </a:ext>
                </a:extLst>
              </a:tr>
              <a:tr h="1097280">
                <a:tc>
                  <a:txBody>
                    <a:bodyPr/>
                    <a:lstStyle/>
                    <a:p>
                      <a:pPr algn="ctr"/>
                      <a:r>
                        <a:rPr lang="en-US" sz="1800" dirty="0"/>
                        <a:t>Blood Kit A: </a:t>
                      </a:r>
                    </a:p>
                    <a:p>
                      <a:pPr algn="ctr"/>
                      <a:r>
                        <a:rPr lang="en-US" sz="1800" dirty="0"/>
                        <a:t>PBMC, Plasma/Buffy Coat, &amp; RNA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a:t>The participant </a:t>
                      </a:r>
                      <a:r>
                        <a:rPr lang="en-US" sz="1800" b="1" u="sng" dirty="0"/>
                        <a:t>CAN</a:t>
                      </a:r>
                      <a:r>
                        <a:rPr lang="en-US" sz="1800" dirty="0"/>
                        <a:t> come into the site in person for blood collection.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086971"/>
                  </a:ext>
                </a:extLst>
              </a:tr>
              <a:tr h="1097280">
                <a:tc>
                  <a:txBody>
                    <a:bodyPr/>
                    <a:lstStyle/>
                    <a:p>
                      <a:pPr algn="ctr"/>
                      <a:r>
                        <a:rPr lang="en-US" sz="1800" dirty="0"/>
                        <a:t>Blood Kit B: </a:t>
                      </a:r>
                    </a:p>
                    <a:p>
                      <a:pPr algn="ctr"/>
                      <a:r>
                        <a:rPr lang="en-US" sz="1800" dirty="0"/>
                        <a:t>PBMC, DNA, &amp; RNA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a:t>The participant </a:t>
                      </a:r>
                      <a:r>
                        <a:rPr lang="en-US" sz="1800" b="1" u="sng" dirty="0" err="1"/>
                        <a:t>canNOT</a:t>
                      </a:r>
                      <a:r>
                        <a:rPr lang="en-US" sz="1800" dirty="0"/>
                        <a:t> come into the site in person for blood collection and processing, and a remote phlebotomist (PCM Trials) is NOT being used.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0699770"/>
                  </a:ext>
                </a:extLst>
              </a:tr>
              <a:tr h="1097280">
                <a:tc>
                  <a:txBody>
                    <a:bodyPr/>
                    <a:lstStyle/>
                    <a:p>
                      <a:pPr algn="ctr"/>
                      <a:r>
                        <a:rPr lang="en-US" sz="1800" dirty="0"/>
                        <a:t>Blood Kit D:</a:t>
                      </a:r>
                    </a:p>
                    <a:p>
                      <a:pPr algn="ctr"/>
                      <a:r>
                        <a:rPr lang="en-US" sz="1800" dirty="0"/>
                        <a:t>Genetic Testing Kit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The youngest affected individual in a qualifying family.</a:t>
                      </a:r>
                    </a:p>
                    <a:p>
                      <a:pPr algn="ctr"/>
                      <a:endParaRPr lang="en-US" sz="1800" dirty="0"/>
                    </a:p>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Genetic Testing is now done primarily through Invitae. This kit should only be ordered and used for rare cases that are approved by FBS study management.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1687058"/>
                  </a:ext>
                </a:extLst>
              </a:tr>
              <a:tr h="1097280">
                <a:tc>
                  <a:txBody>
                    <a:bodyPr/>
                    <a:lstStyle/>
                    <a:p>
                      <a:pPr algn="ctr"/>
                      <a:r>
                        <a:rPr lang="en-US" sz="1800" dirty="0"/>
                        <a:t>Saliva Kit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Blood collection is not possible.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0164057"/>
                  </a:ext>
                </a:extLst>
              </a:tr>
            </a:tbl>
          </a:graphicData>
        </a:graphic>
      </p:graphicFrame>
    </p:spTree>
    <p:extLst>
      <p:ext uri="{BB962C8B-B14F-4D97-AF65-F5344CB8AC3E}">
        <p14:creationId xmlns:p14="http://schemas.microsoft.com/office/powerpoint/2010/main" val="3652108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10238"/>
            <a:ext cx="8229600" cy="1143000"/>
          </a:xfrm>
        </p:spPr>
        <p:txBody>
          <a:bodyPr>
            <a:normAutofit fontScale="90000"/>
          </a:bodyPr>
          <a:lstStyle/>
          <a:p>
            <a:pPr algn="ctr"/>
            <a:r>
              <a:rPr lang="en-US" sz="5000" b="1" dirty="0"/>
              <a:t>Kit A: PBMC, Plasma/Buffy Coat, &amp; RNA</a:t>
            </a:r>
          </a:p>
        </p:txBody>
      </p:sp>
      <mc:AlternateContent xmlns:mc="http://schemas.openxmlformats.org/markup-compatibility/2006" xmlns:a14="http://schemas.microsoft.com/office/drawing/2010/main">
        <mc:Choice Requires="a14">
          <p:graphicFrame>
            <p:nvGraphicFramePr>
              <p:cNvPr id="4" name="Table 12">
                <a:extLst>
                  <a:ext uri="{FF2B5EF4-FFF2-40B4-BE49-F238E27FC236}">
                    <a16:creationId xmlns:a16="http://schemas.microsoft.com/office/drawing/2014/main" id="{54D2130A-27F8-D08A-57D4-00C277129697}"/>
                  </a:ext>
                </a:extLst>
              </p:cNvPr>
              <p:cNvGraphicFramePr>
                <a:graphicFrameLocks noGrp="1"/>
              </p:cNvGraphicFramePr>
              <p:nvPr>
                <p:extLst>
                  <p:ext uri="{D42A27DB-BD31-4B8C-83A1-F6EECF244321}">
                    <p14:modId xmlns:p14="http://schemas.microsoft.com/office/powerpoint/2010/main" val="2067936507"/>
                  </p:ext>
                </p:extLst>
              </p:nvPr>
            </p:nvGraphicFramePr>
            <p:xfrm>
              <a:off x="0" y="1723641"/>
              <a:ext cx="9144000" cy="4607989"/>
            </p:xfrm>
            <a:graphic>
              <a:graphicData uri="http://schemas.openxmlformats.org/drawingml/2006/table">
                <a:tbl>
                  <a:tblPr firstRow="1" bandRow="1">
                    <a:tableStyleId>{5C22544A-7EE6-4342-B048-85BDC9FD1C3A}</a:tableStyleId>
                  </a:tblPr>
                  <a:tblGrid>
                    <a:gridCol w="743717">
                      <a:extLst>
                        <a:ext uri="{9D8B030D-6E8A-4147-A177-3AD203B41FA5}">
                          <a16:colId xmlns:a16="http://schemas.microsoft.com/office/drawing/2014/main" val="4086229187"/>
                        </a:ext>
                      </a:extLst>
                    </a:gridCol>
                    <a:gridCol w="1394619">
                      <a:extLst>
                        <a:ext uri="{9D8B030D-6E8A-4147-A177-3AD203B41FA5}">
                          <a16:colId xmlns:a16="http://schemas.microsoft.com/office/drawing/2014/main" val="1145486616"/>
                        </a:ext>
                      </a:extLst>
                    </a:gridCol>
                    <a:gridCol w="1600013">
                      <a:extLst>
                        <a:ext uri="{9D8B030D-6E8A-4147-A177-3AD203B41FA5}">
                          <a16:colId xmlns:a16="http://schemas.microsoft.com/office/drawing/2014/main" val="2170187961"/>
                        </a:ext>
                      </a:extLst>
                    </a:gridCol>
                    <a:gridCol w="1069168">
                      <a:extLst>
                        <a:ext uri="{9D8B030D-6E8A-4147-A177-3AD203B41FA5}">
                          <a16:colId xmlns:a16="http://schemas.microsoft.com/office/drawing/2014/main" val="4089170543"/>
                        </a:ext>
                      </a:extLst>
                    </a:gridCol>
                    <a:gridCol w="1084121">
                      <a:extLst>
                        <a:ext uri="{9D8B030D-6E8A-4147-A177-3AD203B41FA5}">
                          <a16:colId xmlns:a16="http://schemas.microsoft.com/office/drawing/2014/main" val="2397492429"/>
                        </a:ext>
                      </a:extLst>
                    </a:gridCol>
                    <a:gridCol w="1923439">
                      <a:extLst>
                        <a:ext uri="{9D8B030D-6E8A-4147-A177-3AD203B41FA5}">
                          <a16:colId xmlns:a16="http://schemas.microsoft.com/office/drawing/2014/main" val="2151924245"/>
                        </a:ext>
                      </a:extLst>
                    </a:gridCol>
                    <a:gridCol w="1328923">
                      <a:extLst>
                        <a:ext uri="{9D8B030D-6E8A-4147-A177-3AD203B41FA5}">
                          <a16:colId xmlns:a16="http://schemas.microsoft.com/office/drawing/2014/main" val="3133123820"/>
                        </a:ext>
                      </a:extLst>
                    </a:gridCol>
                  </a:tblGrid>
                  <a:tr h="562521">
                    <a:tc>
                      <a:txBody>
                        <a:bodyPr/>
                        <a:lstStyle/>
                        <a:p>
                          <a:pPr algn="ctr"/>
                          <a:r>
                            <a:rPr lang="en-US" sz="1500" dirty="0"/>
                            <a:t>Draw Order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500" dirty="0"/>
                            <a:t>Sample Collected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500" dirty="0"/>
                            <a:t>Collection Tube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500" dirty="0"/>
                            <a:t>Site Processing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500" dirty="0"/>
                            <a:t>Sample Shipped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500" dirty="0"/>
                            <a:t>Shipment Tube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500" dirty="0"/>
                            <a:t>Shipment Temperature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extLst>
                      <a:ext uri="{0D108BD9-81ED-4DB2-BD59-A6C34878D82A}">
                        <a16:rowId xmlns:a16="http://schemas.microsoft.com/office/drawing/2014/main" val="790027947"/>
                      </a:ext>
                    </a:extLst>
                  </a:tr>
                  <a:tr h="1265673">
                    <a:tc>
                      <a:txBody>
                        <a:bodyPr/>
                        <a:lstStyle/>
                        <a:p>
                          <a:pPr algn="ctr"/>
                          <a:r>
                            <a:rPr lang="en-US" sz="15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Whole Blood</a:t>
                          </a:r>
                        </a:p>
                        <a:p>
                          <a:pPr algn="ctr"/>
                          <a:r>
                            <a:rPr lang="en-US" sz="1500" dirty="0"/>
                            <a:t>(for PBMC isolation)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 2 x Sodium Heparin (GreenTop) Blood Collection tube</a:t>
                          </a:r>
                        </a:p>
                        <a:p>
                          <a:pPr algn="ctr"/>
                          <a:r>
                            <a:rPr lang="en-US" sz="1500" dirty="0"/>
                            <a:t>(10 ml)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Whole Blood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2 x Sodium Heparin (GreenTop) Blood Collection tube</a:t>
                          </a:r>
                        </a:p>
                        <a:p>
                          <a:pPr algn="ctr"/>
                          <a:r>
                            <a:rPr lang="en-US" sz="1500" dirty="0"/>
                            <a:t>(10 ml)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Ambient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086971"/>
                      </a:ext>
                    </a:extLst>
                  </a:tr>
                  <a:tr h="1734441">
                    <a:tc>
                      <a:txBody>
                        <a:bodyPr/>
                        <a:lstStyle/>
                        <a:p>
                          <a:pPr algn="ctr"/>
                          <a:r>
                            <a:rPr lang="en-US" sz="150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Whole Blood</a:t>
                          </a:r>
                        </a:p>
                        <a:p>
                          <a:pPr algn="ctr"/>
                          <a:r>
                            <a:rPr lang="en-US" sz="1500" dirty="0"/>
                            <a:t>(for plasma &amp; buffy coat isolation)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2 x EDTA (Lavender-Top) Blood</a:t>
                          </a:r>
                        </a:p>
                        <a:p>
                          <a:pPr algn="ctr"/>
                          <a:r>
                            <a:rPr lang="en-US" sz="1500" dirty="0"/>
                            <a:t>Collection Tube (10 ml)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Isolation of plasma and buffy coat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Plasma &amp; Buffy Coat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Up to 21 x 2mL purple top cryovials with plasma</a:t>
                          </a:r>
                        </a:p>
                        <a:p>
                          <a:pPr algn="ctr"/>
                          <a:r>
                            <a:rPr lang="en-US" sz="1500" i="1" dirty="0"/>
                            <a:t>AND</a:t>
                          </a:r>
                        </a:p>
                        <a:p>
                          <a:pPr algn="ctr"/>
                          <a:r>
                            <a:rPr lang="en-US" sz="1500" dirty="0"/>
                            <a:t>Up to 2 x 2mL grey top cryovials with buffy coat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Frozen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0699770"/>
                      </a:ext>
                    </a:extLst>
                  </a:tr>
                  <a:tr h="1045354">
                    <a:tc>
                      <a:txBody>
                        <a:bodyPr/>
                        <a:lstStyle/>
                        <a:p>
                          <a:pPr algn="ctr"/>
                          <a:r>
                            <a:rPr lang="en-US" sz="15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Whole Blood (for RNA isolation)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1 x </a:t>
                          </a:r>
                          <a14:m>
                            <m:oMath xmlns:m="http://schemas.openxmlformats.org/officeDocument/2006/math">
                              <m:sSup>
                                <m:sSupPr>
                                  <m:ctrlPr>
                                    <a:rPr lang="en-US" sz="1500" i="1" smtClean="0">
                                      <a:latin typeface="Cambria Math" panose="02040503050406030204" pitchFamily="18" charset="0"/>
                                    </a:rPr>
                                  </m:ctrlPr>
                                </m:sSupPr>
                                <m:e>
                                  <m:r>
                                    <m:rPr>
                                      <m:sty m:val="p"/>
                                    </m:rPr>
                                    <a:rPr lang="en-US" sz="1500" b="0" i="0" smtClean="0">
                                      <a:latin typeface="Cambria Math" panose="02040503050406030204" pitchFamily="18" charset="0"/>
                                    </a:rPr>
                                    <m:t>PAXgene</m:t>
                                  </m:r>
                                </m:e>
                                <m:sup>
                                  <m:r>
                                    <m:rPr>
                                      <m:sty m:val="p"/>
                                    </m:rPr>
                                    <a:rPr lang="en-US" sz="1500" b="0" i="0" smtClean="0">
                                      <a:latin typeface="Cambria Math" panose="02040503050406030204" pitchFamily="18" charset="0"/>
                                    </a:rPr>
                                    <m:t>TM</m:t>
                                  </m:r>
                                </m:sup>
                              </m:sSup>
                            </m:oMath>
                          </a14:m>
                          <a:r>
                            <a:rPr lang="en-US" sz="1500" dirty="0"/>
                            <a:t> Blood Collection Tube (2.5 ml)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Whole Blood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500" dirty="0"/>
                            <a:t>1 x </a:t>
                          </a:r>
                          <a14:m>
                            <m:oMath xmlns:m="http://schemas.openxmlformats.org/officeDocument/2006/math">
                              <m:sSup>
                                <m:sSupPr>
                                  <m:ctrlPr>
                                    <a:rPr lang="en-US" sz="1500" i="1" smtClean="0">
                                      <a:latin typeface="Cambria Math" panose="02040503050406030204" pitchFamily="18" charset="0"/>
                                    </a:rPr>
                                  </m:ctrlPr>
                                </m:sSupPr>
                                <m:e>
                                  <m:r>
                                    <m:rPr>
                                      <m:sty m:val="p"/>
                                    </m:rPr>
                                    <a:rPr lang="en-US" sz="1500" b="0" i="0" smtClean="0">
                                      <a:latin typeface="Cambria Math" panose="02040503050406030204" pitchFamily="18" charset="0"/>
                                    </a:rPr>
                                    <m:t>PAXgene</m:t>
                                  </m:r>
                                </m:e>
                                <m:sup>
                                  <m:r>
                                    <m:rPr>
                                      <m:sty m:val="p"/>
                                    </m:rPr>
                                    <a:rPr lang="en-US" sz="1500" b="0" i="0" smtClean="0">
                                      <a:latin typeface="Cambria Math" panose="02040503050406030204" pitchFamily="18" charset="0"/>
                                    </a:rPr>
                                    <m:t>TM</m:t>
                                  </m:r>
                                </m:sup>
                              </m:sSup>
                            </m:oMath>
                          </a14:m>
                          <a:r>
                            <a:rPr lang="en-US" sz="1500" dirty="0"/>
                            <a:t> Blood Collection Tube (2.5 ml)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Ambient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9498827"/>
                      </a:ext>
                    </a:extLst>
                  </a:tr>
                </a:tbl>
              </a:graphicData>
            </a:graphic>
          </p:graphicFrame>
        </mc:Choice>
        <mc:Fallback xmlns="">
          <p:graphicFrame>
            <p:nvGraphicFramePr>
              <p:cNvPr id="4" name="Table 12">
                <a:extLst>
                  <a:ext uri="{FF2B5EF4-FFF2-40B4-BE49-F238E27FC236}">
                    <a16:creationId xmlns:a16="http://schemas.microsoft.com/office/drawing/2014/main" id="{54D2130A-27F8-D08A-57D4-00C277129697}"/>
                  </a:ext>
                </a:extLst>
              </p:cNvPr>
              <p:cNvGraphicFramePr>
                <a:graphicFrameLocks noGrp="1"/>
              </p:cNvGraphicFramePr>
              <p:nvPr>
                <p:extLst>
                  <p:ext uri="{D42A27DB-BD31-4B8C-83A1-F6EECF244321}">
                    <p14:modId xmlns:p14="http://schemas.microsoft.com/office/powerpoint/2010/main" val="2067936507"/>
                  </p:ext>
                </p:extLst>
              </p:nvPr>
            </p:nvGraphicFramePr>
            <p:xfrm>
              <a:off x="0" y="1723641"/>
              <a:ext cx="9144000" cy="4607989"/>
            </p:xfrm>
            <a:graphic>
              <a:graphicData uri="http://schemas.openxmlformats.org/drawingml/2006/table">
                <a:tbl>
                  <a:tblPr firstRow="1" bandRow="1">
                    <a:tableStyleId>{5C22544A-7EE6-4342-B048-85BDC9FD1C3A}</a:tableStyleId>
                  </a:tblPr>
                  <a:tblGrid>
                    <a:gridCol w="743717">
                      <a:extLst>
                        <a:ext uri="{9D8B030D-6E8A-4147-A177-3AD203B41FA5}">
                          <a16:colId xmlns:a16="http://schemas.microsoft.com/office/drawing/2014/main" val="4086229187"/>
                        </a:ext>
                      </a:extLst>
                    </a:gridCol>
                    <a:gridCol w="1394619">
                      <a:extLst>
                        <a:ext uri="{9D8B030D-6E8A-4147-A177-3AD203B41FA5}">
                          <a16:colId xmlns:a16="http://schemas.microsoft.com/office/drawing/2014/main" val="1145486616"/>
                        </a:ext>
                      </a:extLst>
                    </a:gridCol>
                    <a:gridCol w="1600013">
                      <a:extLst>
                        <a:ext uri="{9D8B030D-6E8A-4147-A177-3AD203B41FA5}">
                          <a16:colId xmlns:a16="http://schemas.microsoft.com/office/drawing/2014/main" val="2170187961"/>
                        </a:ext>
                      </a:extLst>
                    </a:gridCol>
                    <a:gridCol w="1069168">
                      <a:extLst>
                        <a:ext uri="{9D8B030D-6E8A-4147-A177-3AD203B41FA5}">
                          <a16:colId xmlns:a16="http://schemas.microsoft.com/office/drawing/2014/main" val="4089170543"/>
                        </a:ext>
                      </a:extLst>
                    </a:gridCol>
                    <a:gridCol w="1084121">
                      <a:extLst>
                        <a:ext uri="{9D8B030D-6E8A-4147-A177-3AD203B41FA5}">
                          <a16:colId xmlns:a16="http://schemas.microsoft.com/office/drawing/2014/main" val="2397492429"/>
                        </a:ext>
                      </a:extLst>
                    </a:gridCol>
                    <a:gridCol w="1923439">
                      <a:extLst>
                        <a:ext uri="{9D8B030D-6E8A-4147-A177-3AD203B41FA5}">
                          <a16:colId xmlns:a16="http://schemas.microsoft.com/office/drawing/2014/main" val="2151924245"/>
                        </a:ext>
                      </a:extLst>
                    </a:gridCol>
                    <a:gridCol w="1328923">
                      <a:extLst>
                        <a:ext uri="{9D8B030D-6E8A-4147-A177-3AD203B41FA5}">
                          <a16:colId xmlns:a16="http://schemas.microsoft.com/office/drawing/2014/main" val="3133123820"/>
                        </a:ext>
                      </a:extLst>
                    </a:gridCol>
                  </a:tblGrid>
                  <a:tr h="562521">
                    <a:tc>
                      <a:txBody>
                        <a:bodyPr/>
                        <a:lstStyle/>
                        <a:p>
                          <a:pPr algn="ctr"/>
                          <a:r>
                            <a:rPr lang="en-US" sz="1500" dirty="0"/>
                            <a:t>Draw Order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500" dirty="0"/>
                            <a:t>Sample Collected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500" dirty="0"/>
                            <a:t>Collection Tube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500" dirty="0"/>
                            <a:t>Site Processing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500" dirty="0"/>
                            <a:t>Sample Shipped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500" dirty="0"/>
                            <a:t>Shipment Tube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500" dirty="0"/>
                            <a:t>Shipment Temperature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extLst>
                      <a:ext uri="{0D108BD9-81ED-4DB2-BD59-A6C34878D82A}">
                        <a16:rowId xmlns:a16="http://schemas.microsoft.com/office/drawing/2014/main" val="790027947"/>
                      </a:ext>
                    </a:extLst>
                  </a:tr>
                  <a:tr h="1265673">
                    <a:tc>
                      <a:txBody>
                        <a:bodyPr/>
                        <a:lstStyle/>
                        <a:p>
                          <a:pPr algn="ctr"/>
                          <a:r>
                            <a:rPr lang="en-US" sz="15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Whole Blood</a:t>
                          </a:r>
                        </a:p>
                        <a:p>
                          <a:pPr algn="ctr"/>
                          <a:r>
                            <a:rPr lang="en-US" sz="1500" dirty="0"/>
                            <a:t>(for PBMC isolation)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 2 x Sodium Heparin (GreenTop) Blood Collection tube</a:t>
                          </a:r>
                        </a:p>
                        <a:p>
                          <a:pPr algn="ctr"/>
                          <a:r>
                            <a:rPr lang="en-US" sz="1500" dirty="0"/>
                            <a:t>(10 ml)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Whole Blood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2 x Sodium Heparin (GreenTop) Blood Collection tube</a:t>
                          </a:r>
                        </a:p>
                        <a:p>
                          <a:pPr algn="ctr"/>
                          <a:r>
                            <a:rPr lang="en-US" sz="1500" dirty="0"/>
                            <a:t>(10 ml)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Ambient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086971"/>
                      </a:ext>
                    </a:extLst>
                  </a:tr>
                  <a:tr h="1734441">
                    <a:tc>
                      <a:txBody>
                        <a:bodyPr/>
                        <a:lstStyle/>
                        <a:p>
                          <a:pPr algn="ctr"/>
                          <a:r>
                            <a:rPr lang="en-US" sz="150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Whole Blood</a:t>
                          </a:r>
                        </a:p>
                        <a:p>
                          <a:pPr algn="ctr"/>
                          <a:r>
                            <a:rPr lang="en-US" sz="1500" dirty="0"/>
                            <a:t>(for plasma &amp; buffy coat isolation)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2 x EDTA (Lavender-Top) Blood</a:t>
                          </a:r>
                        </a:p>
                        <a:p>
                          <a:pPr algn="ctr"/>
                          <a:r>
                            <a:rPr lang="en-US" sz="1500" dirty="0"/>
                            <a:t>Collection Tube (10 ml)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Isolation of plasma and buffy coat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Plasma &amp; Buffy Coat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Up to 21 x 2mL purple top cryovials with plasma</a:t>
                          </a:r>
                        </a:p>
                        <a:p>
                          <a:pPr algn="ctr"/>
                          <a:r>
                            <a:rPr lang="en-US" sz="1500" i="1" dirty="0"/>
                            <a:t>AND</a:t>
                          </a:r>
                        </a:p>
                        <a:p>
                          <a:pPr algn="ctr"/>
                          <a:r>
                            <a:rPr lang="en-US" sz="1500" dirty="0"/>
                            <a:t>Up to 2 x 2mL grey top cryovials with buffy coat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Frozen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0699770"/>
                      </a:ext>
                    </a:extLst>
                  </a:tr>
                  <a:tr h="1045354">
                    <a:tc>
                      <a:txBody>
                        <a:bodyPr/>
                        <a:lstStyle/>
                        <a:p>
                          <a:pPr algn="ctr"/>
                          <a:r>
                            <a:rPr lang="en-US" sz="15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Whole Blood (for RNA isolation)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34733" t="-340698" r="-339695" b="-1163"/>
                          </a:stretch>
                        </a:blipFill>
                      </a:tcPr>
                    </a:tc>
                    <a:tc>
                      <a:txBody>
                        <a:bodyPr/>
                        <a:lstStyle/>
                        <a:p>
                          <a:pPr algn="ctr"/>
                          <a:r>
                            <a:rPr lang="en-US" sz="1500"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Whole Blood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6329" t="-340698" r="-69937" b="-1163"/>
                          </a:stretch>
                        </a:blipFill>
                      </a:tcPr>
                    </a:tc>
                    <a:tc>
                      <a:txBody>
                        <a:bodyPr/>
                        <a:lstStyle/>
                        <a:p>
                          <a:pPr algn="ctr"/>
                          <a:r>
                            <a:rPr lang="en-US" sz="1500" dirty="0"/>
                            <a:t>Ambient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9498827"/>
                      </a:ext>
                    </a:extLst>
                  </a:tr>
                </a:tbl>
              </a:graphicData>
            </a:graphic>
          </p:graphicFrame>
        </mc:Fallback>
      </mc:AlternateContent>
    </p:spTree>
    <p:extLst>
      <p:ext uri="{BB962C8B-B14F-4D97-AF65-F5344CB8AC3E}">
        <p14:creationId xmlns:p14="http://schemas.microsoft.com/office/powerpoint/2010/main" val="2516708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dirty="0"/>
              <a:t>Contact Information</a:t>
            </a:r>
          </a:p>
        </p:txBody>
      </p:sp>
      <p:sp>
        <p:nvSpPr>
          <p:cNvPr id="3" name="Content Placeholder 2"/>
          <p:cNvSpPr>
            <a:spLocks noGrp="1"/>
          </p:cNvSpPr>
          <p:nvPr>
            <p:ph idx="1"/>
          </p:nvPr>
        </p:nvSpPr>
        <p:spPr/>
        <p:txBody>
          <a:bodyPr/>
          <a:lstStyle/>
          <a:p>
            <a:r>
              <a:rPr lang="en-US" sz="2400" dirty="0"/>
              <a:t>Questions? </a:t>
            </a:r>
          </a:p>
          <a:p>
            <a:pPr marL="0" indent="0">
              <a:buNone/>
            </a:pPr>
            <a:r>
              <a:rPr lang="en-US" sz="2400" dirty="0"/>
              <a:t>   Please contact NCRAD Coordinators at:</a:t>
            </a:r>
          </a:p>
          <a:p>
            <a:pPr lvl="1"/>
            <a:r>
              <a:rPr lang="en-US" sz="2400" dirty="0"/>
              <a:t>Phone: 1-800-526-2839 or 317-278-1133</a:t>
            </a:r>
          </a:p>
          <a:p>
            <a:pPr lvl="1"/>
            <a:r>
              <a:rPr lang="en-US" sz="2400" dirty="0"/>
              <a:t>E-mail: </a:t>
            </a:r>
            <a:r>
              <a:rPr lang="en-US" sz="2400" dirty="0">
                <a:hlinkClick r:id="rId3"/>
              </a:rPr>
              <a:t>alzstudy@iu.edu</a:t>
            </a:r>
            <a:r>
              <a:rPr lang="en-US" sz="2400" dirty="0"/>
              <a:t> or rdw2@iu.edu</a:t>
            </a:r>
          </a:p>
          <a:p>
            <a:pPr lvl="1"/>
            <a:r>
              <a:rPr lang="en-US" sz="2400" dirty="0"/>
              <a:t>Website:  </a:t>
            </a:r>
            <a:r>
              <a:rPr lang="en-US" sz="2400" dirty="0">
                <a:hlinkClick r:id="rId4"/>
              </a:rPr>
              <a:t>www.ncrad.org</a:t>
            </a:r>
            <a:r>
              <a:rPr lang="en-US" sz="2400" dirty="0"/>
              <a:t> </a:t>
            </a:r>
          </a:p>
          <a:p>
            <a:pPr marL="0" indent="0">
              <a:buNone/>
            </a:pPr>
            <a:endParaRPr lang="en-US" dirty="0"/>
          </a:p>
        </p:txBody>
      </p:sp>
    </p:spTree>
    <p:extLst>
      <p:ext uri="{BB962C8B-B14F-4D97-AF65-F5344CB8AC3E}">
        <p14:creationId xmlns:p14="http://schemas.microsoft.com/office/powerpoint/2010/main" val="3083028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10238"/>
            <a:ext cx="8229600" cy="1143000"/>
          </a:xfrm>
        </p:spPr>
        <p:txBody>
          <a:bodyPr>
            <a:normAutofit fontScale="90000"/>
          </a:bodyPr>
          <a:lstStyle/>
          <a:p>
            <a:pPr algn="ctr"/>
            <a:r>
              <a:rPr lang="en-US" sz="5000" b="1" dirty="0"/>
              <a:t>Kit B: PBMC, DNA, &amp; RNA</a:t>
            </a:r>
          </a:p>
        </p:txBody>
      </p:sp>
      <mc:AlternateContent xmlns:mc="http://schemas.openxmlformats.org/markup-compatibility/2006" xmlns:a14="http://schemas.microsoft.com/office/drawing/2010/main">
        <mc:Choice Requires="a14">
          <p:graphicFrame>
            <p:nvGraphicFramePr>
              <p:cNvPr id="3" name="Table 12">
                <a:extLst>
                  <a:ext uri="{FF2B5EF4-FFF2-40B4-BE49-F238E27FC236}">
                    <a16:creationId xmlns:a16="http://schemas.microsoft.com/office/drawing/2014/main" id="{53D5F8F6-D9A2-4DC1-1A12-A44266C358DE}"/>
                  </a:ext>
                </a:extLst>
              </p:cNvPr>
              <p:cNvGraphicFramePr>
                <a:graphicFrameLocks noGrp="1"/>
              </p:cNvGraphicFramePr>
              <p:nvPr>
                <p:extLst>
                  <p:ext uri="{D42A27DB-BD31-4B8C-83A1-F6EECF244321}">
                    <p14:modId xmlns:p14="http://schemas.microsoft.com/office/powerpoint/2010/main" val="3603993823"/>
                  </p:ext>
                </p:extLst>
              </p:nvPr>
            </p:nvGraphicFramePr>
            <p:xfrm>
              <a:off x="0" y="1739866"/>
              <a:ext cx="9144000" cy="4586121"/>
            </p:xfrm>
            <a:graphic>
              <a:graphicData uri="http://schemas.openxmlformats.org/drawingml/2006/table">
                <a:tbl>
                  <a:tblPr firstRow="1" bandRow="1">
                    <a:tableStyleId>{5C22544A-7EE6-4342-B048-85BDC9FD1C3A}</a:tableStyleId>
                  </a:tblPr>
                  <a:tblGrid>
                    <a:gridCol w="743718">
                      <a:extLst>
                        <a:ext uri="{9D8B030D-6E8A-4147-A177-3AD203B41FA5}">
                          <a16:colId xmlns:a16="http://schemas.microsoft.com/office/drawing/2014/main" val="4086229187"/>
                        </a:ext>
                      </a:extLst>
                    </a:gridCol>
                    <a:gridCol w="1394620">
                      <a:extLst>
                        <a:ext uri="{9D8B030D-6E8A-4147-A177-3AD203B41FA5}">
                          <a16:colId xmlns:a16="http://schemas.microsoft.com/office/drawing/2014/main" val="1145486616"/>
                        </a:ext>
                      </a:extLst>
                    </a:gridCol>
                    <a:gridCol w="1600013">
                      <a:extLst>
                        <a:ext uri="{9D8B030D-6E8A-4147-A177-3AD203B41FA5}">
                          <a16:colId xmlns:a16="http://schemas.microsoft.com/office/drawing/2014/main" val="2170187961"/>
                        </a:ext>
                      </a:extLst>
                    </a:gridCol>
                    <a:gridCol w="1069169">
                      <a:extLst>
                        <a:ext uri="{9D8B030D-6E8A-4147-A177-3AD203B41FA5}">
                          <a16:colId xmlns:a16="http://schemas.microsoft.com/office/drawing/2014/main" val="4089170543"/>
                        </a:ext>
                      </a:extLst>
                    </a:gridCol>
                    <a:gridCol w="1084120">
                      <a:extLst>
                        <a:ext uri="{9D8B030D-6E8A-4147-A177-3AD203B41FA5}">
                          <a16:colId xmlns:a16="http://schemas.microsoft.com/office/drawing/2014/main" val="2397492429"/>
                        </a:ext>
                      </a:extLst>
                    </a:gridCol>
                    <a:gridCol w="1923438">
                      <a:extLst>
                        <a:ext uri="{9D8B030D-6E8A-4147-A177-3AD203B41FA5}">
                          <a16:colId xmlns:a16="http://schemas.microsoft.com/office/drawing/2014/main" val="2151924245"/>
                        </a:ext>
                      </a:extLst>
                    </a:gridCol>
                    <a:gridCol w="1328922">
                      <a:extLst>
                        <a:ext uri="{9D8B030D-6E8A-4147-A177-3AD203B41FA5}">
                          <a16:colId xmlns:a16="http://schemas.microsoft.com/office/drawing/2014/main" val="3133123820"/>
                        </a:ext>
                      </a:extLst>
                    </a:gridCol>
                  </a:tblGrid>
                  <a:tr h="575881">
                    <a:tc>
                      <a:txBody>
                        <a:bodyPr/>
                        <a:lstStyle/>
                        <a:p>
                          <a:pPr algn="ctr"/>
                          <a:r>
                            <a:rPr lang="en-US" sz="1500" dirty="0"/>
                            <a:t>Draw Order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500" dirty="0"/>
                            <a:t>Sample Collected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500" dirty="0"/>
                            <a:t>Collection Tube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500" dirty="0"/>
                            <a:t>Site Processing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500" dirty="0"/>
                            <a:t>Sample Shipped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500" dirty="0"/>
                            <a:t>Shipment Tube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500" dirty="0"/>
                            <a:t>Shipment Temperature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extLst>
                      <a:ext uri="{0D108BD9-81ED-4DB2-BD59-A6C34878D82A}">
                        <a16:rowId xmlns:a16="http://schemas.microsoft.com/office/drawing/2014/main" val="790027947"/>
                      </a:ext>
                    </a:extLst>
                  </a:tr>
                  <a:tr h="1535682">
                    <a:tc>
                      <a:txBody>
                        <a:bodyPr/>
                        <a:lstStyle/>
                        <a:p>
                          <a:pPr algn="ctr"/>
                          <a:r>
                            <a:rPr lang="en-US" sz="15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dirty="0"/>
                            <a:t>Whole Blood</a:t>
                          </a:r>
                        </a:p>
                        <a:p>
                          <a:pPr algn="ctr"/>
                          <a:r>
                            <a:rPr lang="en-US" sz="1500" dirty="0"/>
                            <a:t>(for PBMC isolation)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dirty="0"/>
                            <a:t> 2 x Sodium Heparin (</a:t>
                          </a:r>
                          <a:r>
                            <a:rPr lang="en-US" sz="1500" dirty="0" err="1"/>
                            <a:t>GreenTop</a:t>
                          </a:r>
                          <a:r>
                            <a:rPr lang="en-US" sz="1500" dirty="0"/>
                            <a:t>) Blood Collection tube</a:t>
                          </a:r>
                        </a:p>
                        <a:p>
                          <a:pPr algn="ctr"/>
                          <a:r>
                            <a:rPr lang="en-US" sz="1500" dirty="0"/>
                            <a:t>(10 ml)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dirty="0"/>
                            <a:t>Whole Blood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dirty="0"/>
                            <a:t>2 x Sodium Heparin (</a:t>
                          </a:r>
                          <a:r>
                            <a:rPr lang="en-US" sz="1500" dirty="0" err="1"/>
                            <a:t>GreenTop</a:t>
                          </a:r>
                          <a:r>
                            <a:rPr lang="en-US" sz="1500" dirty="0"/>
                            <a:t>) Blood Collection tube</a:t>
                          </a:r>
                        </a:p>
                        <a:p>
                          <a:pPr algn="ctr"/>
                          <a:r>
                            <a:rPr lang="en-US" sz="1500" dirty="0"/>
                            <a:t>(10 ml)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dirty="0"/>
                            <a:t>Ambient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086971"/>
                      </a:ext>
                    </a:extLst>
                  </a:tr>
                  <a:tr h="1295731">
                    <a:tc>
                      <a:txBody>
                        <a:bodyPr/>
                        <a:lstStyle/>
                        <a:p>
                          <a:pPr algn="ctr"/>
                          <a:r>
                            <a:rPr lang="en-US" sz="150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dirty="0"/>
                            <a:t>Whole Blood</a:t>
                          </a:r>
                        </a:p>
                        <a:p>
                          <a:pPr algn="ctr"/>
                          <a:r>
                            <a:rPr lang="en-US" sz="1500" dirty="0"/>
                            <a:t>(for DNA isolation)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dirty="0"/>
                            <a:t>2 x EDTA (Lavender-Top) Blood</a:t>
                          </a:r>
                        </a:p>
                        <a:p>
                          <a:pPr algn="ctr"/>
                          <a:r>
                            <a:rPr lang="en-US" sz="1500" dirty="0"/>
                            <a:t>Collection Tube (10 ml)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dirty="0"/>
                            <a:t>Whole Blood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dirty="0"/>
                            <a:t>2 x EDTA (Lavender-Top) Blood</a:t>
                          </a:r>
                        </a:p>
                        <a:p>
                          <a:pPr algn="ctr"/>
                          <a:r>
                            <a:rPr lang="en-US" sz="1500" dirty="0"/>
                            <a:t>Collection Tube (10 ml)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dirty="0"/>
                            <a:t>Ambient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00699770"/>
                      </a:ext>
                    </a:extLst>
                  </a:tr>
                  <a:tr h="1178827">
                    <a:tc>
                      <a:txBody>
                        <a:bodyPr/>
                        <a:lstStyle/>
                        <a:p>
                          <a:pPr algn="ctr"/>
                          <a:r>
                            <a:rPr lang="en-US" sz="15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dirty="0"/>
                            <a:t>Whole Blood (for RNA isolation)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dirty="0"/>
                            <a:t>1 x </a:t>
                          </a:r>
                          <a14:m>
                            <m:oMath xmlns:m="http://schemas.openxmlformats.org/officeDocument/2006/math">
                              <m:sSup>
                                <m:sSupPr>
                                  <m:ctrlPr>
                                    <a:rPr lang="en-US" sz="1500" i="1" smtClean="0">
                                      <a:latin typeface="Cambria Math" panose="02040503050406030204" pitchFamily="18" charset="0"/>
                                    </a:rPr>
                                  </m:ctrlPr>
                                </m:sSupPr>
                                <m:e>
                                  <m:r>
                                    <m:rPr>
                                      <m:sty m:val="p"/>
                                    </m:rPr>
                                    <a:rPr lang="en-US" sz="1500" b="0" i="0" smtClean="0">
                                      <a:latin typeface="Cambria Math" panose="02040503050406030204" pitchFamily="18" charset="0"/>
                                    </a:rPr>
                                    <m:t>PAXgene</m:t>
                                  </m:r>
                                </m:e>
                                <m:sup>
                                  <m:r>
                                    <m:rPr>
                                      <m:sty m:val="p"/>
                                    </m:rPr>
                                    <a:rPr lang="en-US" sz="1500" b="0" i="0" smtClean="0">
                                      <a:latin typeface="Cambria Math" panose="02040503050406030204" pitchFamily="18" charset="0"/>
                                    </a:rPr>
                                    <m:t>TM</m:t>
                                  </m:r>
                                </m:sup>
                              </m:sSup>
                            </m:oMath>
                          </a14:m>
                          <a:r>
                            <a:rPr lang="en-US" sz="1500" dirty="0"/>
                            <a:t> Blood Collection Tube (2.5 ml)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dirty="0"/>
                            <a:t>Whole Blood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500" dirty="0"/>
                            <a:t>1 x </a:t>
                          </a:r>
                          <a14:m>
                            <m:oMath xmlns:m="http://schemas.openxmlformats.org/officeDocument/2006/math">
                              <m:sSup>
                                <m:sSupPr>
                                  <m:ctrlPr>
                                    <a:rPr lang="en-US" sz="1500" i="1" smtClean="0">
                                      <a:latin typeface="Cambria Math" panose="02040503050406030204" pitchFamily="18" charset="0"/>
                                    </a:rPr>
                                  </m:ctrlPr>
                                </m:sSupPr>
                                <m:e>
                                  <m:r>
                                    <m:rPr>
                                      <m:sty m:val="p"/>
                                    </m:rPr>
                                    <a:rPr lang="en-US" sz="1500" b="0" i="0" smtClean="0">
                                      <a:latin typeface="Cambria Math" panose="02040503050406030204" pitchFamily="18" charset="0"/>
                                    </a:rPr>
                                    <m:t>PAXgene</m:t>
                                  </m:r>
                                </m:e>
                                <m:sup>
                                  <m:r>
                                    <m:rPr>
                                      <m:sty m:val="p"/>
                                    </m:rPr>
                                    <a:rPr lang="en-US" sz="1500" b="0" i="0" smtClean="0">
                                      <a:latin typeface="Cambria Math" panose="02040503050406030204" pitchFamily="18" charset="0"/>
                                    </a:rPr>
                                    <m:t>TM</m:t>
                                  </m:r>
                                </m:sup>
                              </m:sSup>
                            </m:oMath>
                          </a14:m>
                          <a:r>
                            <a:rPr lang="en-US" sz="1500" dirty="0"/>
                            <a:t> Blood Collection Tube (2.5 ml)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dirty="0"/>
                            <a:t>Ambient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4550897"/>
                      </a:ext>
                    </a:extLst>
                  </a:tr>
                </a:tbl>
              </a:graphicData>
            </a:graphic>
          </p:graphicFrame>
        </mc:Choice>
        <mc:Fallback xmlns="">
          <p:graphicFrame>
            <p:nvGraphicFramePr>
              <p:cNvPr id="3" name="Table 12">
                <a:extLst>
                  <a:ext uri="{FF2B5EF4-FFF2-40B4-BE49-F238E27FC236}">
                    <a16:creationId xmlns:a16="http://schemas.microsoft.com/office/drawing/2014/main" id="{53D5F8F6-D9A2-4DC1-1A12-A44266C358DE}"/>
                  </a:ext>
                </a:extLst>
              </p:cNvPr>
              <p:cNvGraphicFramePr>
                <a:graphicFrameLocks noGrp="1"/>
              </p:cNvGraphicFramePr>
              <p:nvPr>
                <p:extLst>
                  <p:ext uri="{D42A27DB-BD31-4B8C-83A1-F6EECF244321}">
                    <p14:modId xmlns:p14="http://schemas.microsoft.com/office/powerpoint/2010/main" val="3603993823"/>
                  </p:ext>
                </p:extLst>
              </p:nvPr>
            </p:nvGraphicFramePr>
            <p:xfrm>
              <a:off x="0" y="1739866"/>
              <a:ext cx="9144000" cy="4586121"/>
            </p:xfrm>
            <a:graphic>
              <a:graphicData uri="http://schemas.openxmlformats.org/drawingml/2006/table">
                <a:tbl>
                  <a:tblPr firstRow="1" bandRow="1">
                    <a:tableStyleId>{5C22544A-7EE6-4342-B048-85BDC9FD1C3A}</a:tableStyleId>
                  </a:tblPr>
                  <a:tblGrid>
                    <a:gridCol w="743718">
                      <a:extLst>
                        <a:ext uri="{9D8B030D-6E8A-4147-A177-3AD203B41FA5}">
                          <a16:colId xmlns:a16="http://schemas.microsoft.com/office/drawing/2014/main" val="4086229187"/>
                        </a:ext>
                      </a:extLst>
                    </a:gridCol>
                    <a:gridCol w="1394620">
                      <a:extLst>
                        <a:ext uri="{9D8B030D-6E8A-4147-A177-3AD203B41FA5}">
                          <a16:colId xmlns:a16="http://schemas.microsoft.com/office/drawing/2014/main" val="1145486616"/>
                        </a:ext>
                      </a:extLst>
                    </a:gridCol>
                    <a:gridCol w="1600013">
                      <a:extLst>
                        <a:ext uri="{9D8B030D-6E8A-4147-A177-3AD203B41FA5}">
                          <a16:colId xmlns:a16="http://schemas.microsoft.com/office/drawing/2014/main" val="2170187961"/>
                        </a:ext>
                      </a:extLst>
                    </a:gridCol>
                    <a:gridCol w="1069169">
                      <a:extLst>
                        <a:ext uri="{9D8B030D-6E8A-4147-A177-3AD203B41FA5}">
                          <a16:colId xmlns:a16="http://schemas.microsoft.com/office/drawing/2014/main" val="4089170543"/>
                        </a:ext>
                      </a:extLst>
                    </a:gridCol>
                    <a:gridCol w="1084120">
                      <a:extLst>
                        <a:ext uri="{9D8B030D-6E8A-4147-A177-3AD203B41FA5}">
                          <a16:colId xmlns:a16="http://schemas.microsoft.com/office/drawing/2014/main" val="2397492429"/>
                        </a:ext>
                      </a:extLst>
                    </a:gridCol>
                    <a:gridCol w="1923438">
                      <a:extLst>
                        <a:ext uri="{9D8B030D-6E8A-4147-A177-3AD203B41FA5}">
                          <a16:colId xmlns:a16="http://schemas.microsoft.com/office/drawing/2014/main" val="2151924245"/>
                        </a:ext>
                      </a:extLst>
                    </a:gridCol>
                    <a:gridCol w="1328922">
                      <a:extLst>
                        <a:ext uri="{9D8B030D-6E8A-4147-A177-3AD203B41FA5}">
                          <a16:colId xmlns:a16="http://schemas.microsoft.com/office/drawing/2014/main" val="3133123820"/>
                        </a:ext>
                      </a:extLst>
                    </a:gridCol>
                  </a:tblGrid>
                  <a:tr h="575881">
                    <a:tc>
                      <a:txBody>
                        <a:bodyPr/>
                        <a:lstStyle/>
                        <a:p>
                          <a:pPr algn="ctr"/>
                          <a:r>
                            <a:rPr lang="en-US" sz="1500" dirty="0"/>
                            <a:t>Draw Order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500" dirty="0"/>
                            <a:t>Sample Collected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500" dirty="0"/>
                            <a:t>Collection Tube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500" dirty="0"/>
                            <a:t>Site Processing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500" dirty="0"/>
                            <a:t>Sample Shipped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500" dirty="0"/>
                            <a:t>Shipment Tube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500" dirty="0"/>
                            <a:t>Shipment Temperature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extLst>
                      <a:ext uri="{0D108BD9-81ED-4DB2-BD59-A6C34878D82A}">
                        <a16:rowId xmlns:a16="http://schemas.microsoft.com/office/drawing/2014/main" val="790027947"/>
                      </a:ext>
                    </a:extLst>
                  </a:tr>
                  <a:tr h="1535682">
                    <a:tc>
                      <a:txBody>
                        <a:bodyPr/>
                        <a:lstStyle/>
                        <a:p>
                          <a:pPr algn="ctr"/>
                          <a:r>
                            <a:rPr lang="en-US" sz="15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dirty="0"/>
                            <a:t>Whole Blood</a:t>
                          </a:r>
                        </a:p>
                        <a:p>
                          <a:pPr algn="ctr"/>
                          <a:r>
                            <a:rPr lang="en-US" sz="1500" dirty="0"/>
                            <a:t>(for PBMC isolation)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dirty="0"/>
                            <a:t> 2 x Sodium Heparin (</a:t>
                          </a:r>
                          <a:r>
                            <a:rPr lang="en-US" sz="1500" dirty="0" err="1"/>
                            <a:t>GreenTop</a:t>
                          </a:r>
                          <a:r>
                            <a:rPr lang="en-US" sz="1500" dirty="0"/>
                            <a:t>) Blood Collection tube</a:t>
                          </a:r>
                        </a:p>
                        <a:p>
                          <a:pPr algn="ctr"/>
                          <a:r>
                            <a:rPr lang="en-US" sz="1500" dirty="0"/>
                            <a:t>(10 ml)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dirty="0"/>
                            <a:t>Whole Blood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dirty="0"/>
                            <a:t>2 x Sodium Heparin (</a:t>
                          </a:r>
                          <a:r>
                            <a:rPr lang="en-US" sz="1500" dirty="0" err="1"/>
                            <a:t>GreenTop</a:t>
                          </a:r>
                          <a:r>
                            <a:rPr lang="en-US" sz="1500" dirty="0"/>
                            <a:t>) Blood Collection tube</a:t>
                          </a:r>
                        </a:p>
                        <a:p>
                          <a:pPr algn="ctr"/>
                          <a:r>
                            <a:rPr lang="en-US" sz="1500" dirty="0"/>
                            <a:t>(10 ml)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dirty="0"/>
                            <a:t>Ambient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086971"/>
                      </a:ext>
                    </a:extLst>
                  </a:tr>
                  <a:tr h="1295731">
                    <a:tc>
                      <a:txBody>
                        <a:bodyPr/>
                        <a:lstStyle/>
                        <a:p>
                          <a:pPr algn="ctr"/>
                          <a:r>
                            <a:rPr lang="en-US" sz="150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dirty="0"/>
                            <a:t>Whole Blood</a:t>
                          </a:r>
                        </a:p>
                        <a:p>
                          <a:pPr algn="ctr"/>
                          <a:r>
                            <a:rPr lang="en-US" sz="1500" dirty="0"/>
                            <a:t>(for DNA isolation)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dirty="0"/>
                            <a:t>2 x EDTA (Lavender-Top) Blood</a:t>
                          </a:r>
                        </a:p>
                        <a:p>
                          <a:pPr algn="ctr"/>
                          <a:r>
                            <a:rPr lang="en-US" sz="1500" dirty="0"/>
                            <a:t>Collection Tube (10 ml)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dirty="0"/>
                            <a:t>Whole Blood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dirty="0"/>
                            <a:t>2 x EDTA (Lavender-Top) Blood</a:t>
                          </a:r>
                        </a:p>
                        <a:p>
                          <a:pPr algn="ctr"/>
                          <a:r>
                            <a:rPr lang="en-US" sz="1500" dirty="0"/>
                            <a:t>Collection Tube (10 ml)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dirty="0"/>
                            <a:t>Ambient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00699770"/>
                      </a:ext>
                    </a:extLst>
                  </a:tr>
                  <a:tr h="1178827">
                    <a:tc>
                      <a:txBody>
                        <a:bodyPr/>
                        <a:lstStyle/>
                        <a:p>
                          <a:pPr algn="ctr"/>
                          <a:r>
                            <a:rPr lang="en-US" sz="15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dirty="0"/>
                            <a:t>Whole Blood (for RNA isolation)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4733" t="-288660" r="-339695" b="-1031"/>
                          </a:stretch>
                        </a:blipFill>
                      </a:tcPr>
                    </a:tc>
                    <a:tc>
                      <a:txBody>
                        <a:bodyPr/>
                        <a:lstStyle/>
                        <a:p>
                          <a:pPr algn="ctr"/>
                          <a:r>
                            <a:rPr lang="en-US" sz="1500"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dirty="0"/>
                            <a:t>Whole Blood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06329" t="-288660" r="-69937" b="-1031"/>
                          </a:stretch>
                        </a:blipFill>
                      </a:tcPr>
                    </a:tc>
                    <a:tc>
                      <a:txBody>
                        <a:bodyPr/>
                        <a:lstStyle/>
                        <a:p>
                          <a:pPr algn="ctr"/>
                          <a:r>
                            <a:rPr lang="en-US" sz="1500" dirty="0"/>
                            <a:t>Ambient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4550897"/>
                      </a:ext>
                    </a:extLst>
                  </a:tr>
                </a:tbl>
              </a:graphicData>
            </a:graphic>
          </p:graphicFrame>
        </mc:Fallback>
      </mc:AlternateContent>
    </p:spTree>
    <p:extLst>
      <p:ext uri="{BB962C8B-B14F-4D97-AF65-F5344CB8AC3E}">
        <p14:creationId xmlns:p14="http://schemas.microsoft.com/office/powerpoint/2010/main" val="560237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10238"/>
            <a:ext cx="8229600" cy="1143000"/>
          </a:xfrm>
        </p:spPr>
        <p:txBody>
          <a:bodyPr>
            <a:normAutofit fontScale="90000"/>
          </a:bodyPr>
          <a:lstStyle/>
          <a:p>
            <a:pPr algn="ctr"/>
            <a:r>
              <a:rPr lang="en-US" sz="5000" b="1" dirty="0"/>
              <a:t>Kit D: Genetic Testing Kit</a:t>
            </a:r>
          </a:p>
        </p:txBody>
      </p:sp>
      <p:graphicFrame>
        <p:nvGraphicFramePr>
          <p:cNvPr id="3" name="Table 12">
            <a:extLst>
              <a:ext uri="{FF2B5EF4-FFF2-40B4-BE49-F238E27FC236}">
                <a16:creationId xmlns:a16="http://schemas.microsoft.com/office/drawing/2014/main" id="{3339F9E1-B6C9-C1CD-3964-F469695A6ECB}"/>
              </a:ext>
            </a:extLst>
          </p:cNvPr>
          <p:cNvGraphicFramePr>
            <a:graphicFrameLocks noGrp="1"/>
          </p:cNvGraphicFramePr>
          <p:nvPr>
            <p:extLst>
              <p:ext uri="{D42A27DB-BD31-4B8C-83A1-F6EECF244321}">
                <p14:modId xmlns:p14="http://schemas.microsoft.com/office/powerpoint/2010/main" val="1531640295"/>
              </p:ext>
            </p:extLst>
          </p:nvPr>
        </p:nvGraphicFramePr>
        <p:xfrm>
          <a:off x="0" y="2311815"/>
          <a:ext cx="9144003" cy="2234370"/>
        </p:xfrm>
        <a:graphic>
          <a:graphicData uri="http://schemas.openxmlformats.org/drawingml/2006/table">
            <a:tbl>
              <a:tblPr firstRow="1" bandRow="1">
                <a:tableStyleId>{5C22544A-7EE6-4342-B048-85BDC9FD1C3A}</a:tableStyleId>
              </a:tblPr>
              <a:tblGrid>
                <a:gridCol w="1525115">
                  <a:extLst>
                    <a:ext uri="{9D8B030D-6E8A-4147-A177-3AD203B41FA5}">
                      <a16:colId xmlns:a16="http://schemas.microsoft.com/office/drawing/2014/main" val="4086229187"/>
                    </a:ext>
                  </a:extLst>
                </a:gridCol>
                <a:gridCol w="1628373">
                  <a:extLst>
                    <a:ext uri="{9D8B030D-6E8A-4147-A177-3AD203B41FA5}">
                      <a16:colId xmlns:a16="http://schemas.microsoft.com/office/drawing/2014/main" val="1145486616"/>
                    </a:ext>
                  </a:extLst>
                </a:gridCol>
                <a:gridCol w="1291517">
                  <a:extLst>
                    <a:ext uri="{9D8B030D-6E8A-4147-A177-3AD203B41FA5}">
                      <a16:colId xmlns:a16="http://schemas.microsoft.com/office/drawing/2014/main" val="2170187961"/>
                    </a:ext>
                  </a:extLst>
                </a:gridCol>
                <a:gridCol w="1075580">
                  <a:extLst>
                    <a:ext uri="{9D8B030D-6E8A-4147-A177-3AD203B41FA5}">
                      <a16:colId xmlns:a16="http://schemas.microsoft.com/office/drawing/2014/main" val="4089170543"/>
                    </a:ext>
                  </a:extLst>
                </a:gridCol>
                <a:gridCol w="969080">
                  <a:extLst>
                    <a:ext uri="{9D8B030D-6E8A-4147-A177-3AD203B41FA5}">
                      <a16:colId xmlns:a16="http://schemas.microsoft.com/office/drawing/2014/main" val="2397492429"/>
                    </a:ext>
                  </a:extLst>
                </a:gridCol>
                <a:gridCol w="1375873">
                  <a:extLst>
                    <a:ext uri="{9D8B030D-6E8A-4147-A177-3AD203B41FA5}">
                      <a16:colId xmlns:a16="http://schemas.microsoft.com/office/drawing/2014/main" val="2151924245"/>
                    </a:ext>
                  </a:extLst>
                </a:gridCol>
                <a:gridCol w="1278465">
                  <a:extLst>
                    <a:ext uri="{9D8B030D-6E8A-4147-A177-3AD203B41FA5}">
                      <a16:colId xmlns:a16="http://schemas.microsoft.com/office/drawing/2014/main" val="3133123820"/>
                    </a:ext>
                  </a:extLst>
                </a:gridCol>
              </a:tblGrid>
              <a:tr h="702948">
                <a:tc>
                  <a:txBody>
                    <a:bodyPr/>
                    <a:lstStyle/>
                    <a:p>
                      <a:pPr algn="ctr"/>
                      <a:r>
                        <a:rPr lang="en-US" sz="1500" dirty="0"/>
                        <a:t>Draw Order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500" dirty="0"/>
                        <a:t>Sample Collected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500" dirty="0"/>
                        <a:t>Collection Tube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500" dirty="0"/>
                        <a:t>Site Processing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500" dirty="0"/>
                        <a:t>Sample Shipped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500" dirty="0"/>
                        <a:t>Shipment Tube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500" dirty="0"/>
                        <a:t>Shipment Temperature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extLst>
                  <a:ext uri="{0D108BD9-81ED-4DB2-BD59-A6C34878D82A}">
                    <a16:rowId xmlns:a16="http://schemas.microsoft.com/office/drawing/2014/main" val="790027947"/>
                  </a:ext>
                </a:extLst>
              </a:tr>
              <a:tr h="1531422">
                <a:tc>
                  <a:txBody>
                    <a:bodyPr/>
                    <a:lstStyle/>
                    <a:p>
                      <a:pPr algn="ctr"/>
                      <a:r>
                        <a:rPr lang="en-US" sz="1500" dirty="0"/>
                        <a:t>Immediately following the 2 x 10mL EDTA tubes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Whole Blood</a:t>
                      </a:r>
                    </a:p>
                    <a:p>
                      <a:pPr algn="ctr"/>
                      <a:r>
                        <a:rPr lang="en-US" sz="1500" dirty="0"/>
                        <a:t>(for Genetic Testing)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1 x EDTA (Lavender-Top) Blood</a:t>
                      </a:r>
                    </a:p>
                    <a:p>
                      <a:pPr algn="ctr"/>
                      <a:r>
                        <a:rPr lang="en-US" sz="1500" dirty="0"/>
                        <a:t>Collection Tube (3 ml)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Whole Blood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1 x EDTA (Lavender-Top) Blood</a:t>
                      </a:r>
                    </a:p>
                    <a:p>
                      <a:pPr algn="ctr"/>
                      <a:r>
                        <a:rPr lang="en-US" sz="1500" dirty="0"/>
                        <a:t>Collection Tube (3 ml)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Frozen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0699770"/>
                  </a:ext>
                </a:extLst>
              </a:tr>
            </a:tbl>
          </a:graphicData>
        </a:graphic>
      </p:graphicFrame>
      <p:sp>
        <p:nvSpPr>
          <p:cNvPr id="5" name="TextBox 4">
            <a:extLst>
              <a:ext uri="{FF2B5EF4-FFF2-40B4-BE49-F238E27FC236}">
                <a16:creationId xmlns:a16="http://schemas.microsoft.com/office/drawing/2014/main" id="{B855F157-C4D4-0A11-318A-2DF887409424}"/>
              </a:ext>
            </a:extLst>
          </p:cNvPr>
          <p:cNvSpPr txBox="1"/>
          <p:nvPr/>
        </p:nvSpPr>
        <p:spPr>
          <a:xfrm>
            <a:off x="378883" y="4676279"/>
            <a:ext cx="8386233" cy="671915"/>
          </a:xfrm>
          <a:prstGeom prst="rect">
            <a:avLst/>
          </a:prstGeom>
          <a:noFill/>
        </p:spPr>
        <p:txBody>
          <a:bodyPr wrap="square">
            <a:spAutoFit/>
          </a:bodyPr>
          <a:lstStyle/>
          <a:p>
            <a:pPr marL="0" marR="0" algn="ctr">
              <a:lnSpc>
                <a:spcPct val="107000"/>
              </a:lnSpc>
              <a:spcBef>
                <a:spcPts val="0"/>
              </a:spcBef>
              <a:spcAft>
                <a:spcPts val="0"/>
              </a:spcAft>
            </a:pPr>
            <a:r>
              <a:rPr lang="en-US" sz="18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Genetic Testing is now done primarily through Invitae. This kit should only be ordered and used for rare cases that are approved by FBS study management.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8723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10238"/>
            <a:ext cx="8229600" cy="1143000"/>
          </a:xfrm>
        </p:spPr>
        <p:txBody>
          <a:bodyPr>
            <a:normAutofit/>
          </a:bodyPr>
          <a:lstStyle/>
          <a:p>
            <a:pPr algn="ctr"/>
            <a:r>
              <a:rPr lang="en-US" sz="5000" b="1" dirty="0"/>
              <a:t>Saliva Kit</a:t>
            </a:r>
          </a:p>
        </p:txBody>
      </p:sp>
      <p:graphicFrame>
        <p:nvGraphicFramePr>
          <p:cNvPr id="3" name="Table 12">
            <a:extLst>
              <a:ext uri="{FF2B5EF4-FFF2-40B4-BE49-F238E27FC236}">
                <a16:creationId xmlns:a16="http://schemas.microsoft.com/office/drawing/2014/main" id="{3339F9E1-B6C9-C1CD-3964-F469695A6ECB}"/>
              </a:ext>
            </a:extLst>
          </p:cNvPr>
          <p:cNvGraphicFramePr>
            <a:graphicFrameLocks noGrp="1"/>
          </p:cNvGraphicFramePr>
          <p:nvPr>
            <p:extLst>
              <p:ext uri="{D42A27DB-BD31-4B8C-83A1-F6EECF244321}">
                <p14:modId xmlns:p14="http://schemas.microsoft.com/office/powerpoint/2010/main" val="1080222888"/>
              </p:ext>
            </p:extLst>
          </p:nvPr>
        </p:nvGraphicFramePr>
        <p:xfrm>
          <a:off x="0" y="2311815"/>
          <a:ext cx="9144003" cy="2234370"/>
        </p:xfrm>
        <a:graphic>
          <a:graphicData uri="http://schemas.openxmlformats.org/drawingml/2006/table">
            <a:tbl>
              <a:tblPr firstRow="1" bandRow="1">
                <a:tableStyleId>{5C22544A-7EE6-4342-B048-85BDC9FD1C3A}</a:tableStyleId>
              </a:tblPr>
              <a:tblGrid>
                <a:gridCol w="1525115">
                  <a:extLst>
                    <a:ext uri="{9D8B030D-6E8A-4147-A177-3AD203B41FA5}">
                      <a16:colId xmlns:a16="http://schemas.microsoft.com/office/drawing/2014/main" val="4086229187"/>
                    </a:ext>
                  </a:extLst>
                </a:gridCol>
                <a:gridCol w="1628373">
                  <a:extLst>
                    <a:ext uri="{9D8B030D-6E8A-4147-A177-3AD203B41FA5}">
                      <a16:colId xmlns:a16="http://schemas.microsoft.com/office/drawing/2014/main" val="1145486616"/>
                    </a:ext>
                  </a:extLst>
                </a:gridCol>
                <a:gridCol w="1291517">
                  <a:extLst>
                    <a:ext uri="{9D8B030D-6E8A-4147-A177-3AD203B41FA5}">
                      <a16:colId xmlns:a16="http://schemas.microsoft.com/office/drawing/2014/main" val="2170187961"/>
                    </a:ext>
                  </a:extLst>
                </a:gridCol>
                <a:gridCol w="1075580">
                  <a:extLst>
                    <a:ext uri="{9D8B030D-6E8A-4147-A177-3AD203B41FA5}">
                      <a16:colId xmlns:a16="http://schemas.microsoft.com/office/drawing/2014/main" val="4089170543"/>
                    </a:ext>
                  </a:extLst>
                </a:gridCol>
                <a:gridCol w="969080">
                  <a:extLst>
                    <a:ext uri="{9D8B030D-6E8A-4147-A177-3AD203B41FA5}">
                      <a16:colId xmlns:a16="http://schemas.microsoft.com/office/drawing/2014/main" val="2397492429"/>
                    </a:ext>
                  </a:extLst>
                </a:gridCol>
                <a:gridCol w="1375873">
                  <a:extLst>
                    <a:ext uri="{9D8B030D-6E8A-4147-A177-3AD203B41FA5}">
                      <a16:colId xmlns:a16="http://schemas.microsoft.com/office/drawing/2014/main" val="2151924245"/>
                    </a:ext>
                  </a:extLst>
                </a:gridCol>
                <a:gridCol w="1278465">
                  <a:extLst>
                    <a:ext uri="{9D8B030D-6E8A-4147-A177-3AD203B41FA5}">
                      <a16:colId xmlns:a16="http://schemas.microsoft.com/office/drawing/2014/main" val="3133123820"/>
                    </a:ext>
                  </a:extLst>
                </a:gridCol>
              </a:tblGrid>
              <a:tr h="702948">
                <a:tc>
                  <a:txBody>
                    <a:bodyPr/>
                    <a:lstStyle/>
                    <a:p>
                      <a:pPr algn="ctr"/>
                      <a:r>
                        <a:rPr lang="en-US" sz="1500" dirty="0"/>
                        <a:t>Draw Order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500" dirty="0"/>
                        <a:t>Sample Collected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500" dirty="0"/>
                        <a:t>Collection Tube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500" dirty="0"/>
                        <a:t>Site Processing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500" dirty="0"/>
                        <a:t>Sample Shipped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500" dirty="0"/>
                        <a:t>Shipment Tube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500" dirty="0"/>
                        <a:t>Shipment Temperature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extLst>
                  <a:ext uri="{0D108BD9-81ED-4DB2-BD59-A6C34878D82A}">
                    <a16:rowId xmlns:a16="http://schemas.microsoft.com/office/drawing/2014/main" val="790027947"/>
                  </a:ext>
                </a:extLst>
              </a:tr>
              <a:tr h="1531422">
                <a:tc>
                  <a:txBody>
                    <a:bodyPr/>
                    <a:lstStyle/>
                    <a:p>
                      <a:pPr algn="ctr"/>
                      <a:r>
                        <a:rPr lang="en-US" sz="1500"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Saliva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err="1"/>
                        <a:t>Oragene</a:t>
                      </a:r>
                      <a:r>
                        <a:rPr lang="en-US" sz="1500" dirty="0"/>
                        <a:t> Saliva Tube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Saliva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err="1"/>
                        <a:t>Oragene</a:t>
                      </a:r>
                      <a:r>
                        <a:rPr lang="en-US" sz="1500" dirty="0"/>
                        <a:t> Saliva Tube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Ambient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0699770"/>
                  </a:ext>
                </a:extLst>
              </a:tr>
            </a:tbl>
          </a:graphicData>
        </a:graphic>
      </p:graphicFrame>
    </p:spTree>
    <p:extLst>
      <p:ext uri="{BB962C8B-B14F-4D97-AF65-F5344CB8AC3E}">
        <p14:creationId xmlns:p14="http://schemas.microsoft.com/office/powerpoint/2010/main" val="4070387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799" y="607106"/>
            <a:ext cx="7772400" cy="2387600"/>
          </a:xfrm>
        </p:spPr>
        <p:txBody>
          <a:bodyPr/>
          <a:lstStyle/>
          <a:p>
            <a:r>
              <a:rPr lang="en-US" b="1" dirty="0"/>
              <a:t>Specimen Labels</a:t>
            </a:r>
          </a:p>
        </p:txBody>
      </p:sp>
    </p:spTree>
    <p:extLst>
      <p:ext uri="{BB962C8B-B14F-4D97-AF65-F5344CB8AC3E}">
        <p14:creationId xmlns:p14="http://schemas.microsoft.com/office/powerpoint/2010/main" val="1973207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49580"/>
            <a:ext cx="8229600" cy="1143000"/>
          </a:xfrm>
        </p:spPr>
        <p:txBody>
          <a:bodyPr>
            <a:normAutofit/>
          </a:bodyPr>
          <a:lstStyle/>
          <a:p>
            <a:pPr algn="ctr"/>
            <a:r>
              <a:rPr lang="en-US" sz="5000" b="1" dirty="0">
                <a:solidFill>
                  <a:schemeClr val="tx1"/>
                </a:solidFill>
              </a:rPr>
              <a:t>Label Type Summary</a:t>
            </a:r>
          </a:p>
        </p:txBody>
      </p:sp>
      <p:sp>
        <p:nvSpPr>
          <p:cNvPr id="5" name="TextBox 4">
            <a:extLst>
              <a:ext uri="{FF2B5EF4-FFF2-40B4-BE49-F238E27FC236}">
                <a16:creationId xmlns:a16="http://schemas.microsoft.com/office/drawing/2014/main" id="{D50C5632-4691-6D24-1E69-79486F9C5AFA}"/>
              </a:ext>
            </a:extLst>
          </p:cNvPr>
          <p:cNvSpPr txBox="1"/>
          <p:nvPr/>
        </p:nvSpPr>
        <p:spPr>
          <a:xfrm>
            <a:off x="753291" y="1905506"/>
            <a:ext cx="4924697" cy="3046988"/>
          </a:xfrm>
          <a:prstGeom prst="rect">
            <a:avLst/>
          </a:prstGeom>
          <a:noFill/>
        </p:spPr>
        <p:txBody>
          <a:bodyPr wrap="square">
            <a:spAutoFit/>
          </a:bodyPr>
          <a:lstStyle/>
          <a:p>
            <a:pPr marL="342900" indent="-342900">
              <a:buFont typeface="+mj-lt"/>
              <a:buAutoNum type="arabicPeriod"/>
            </a:pPr>
            <a:r>
              <a:rPr lang="en-US" sz="2400" dirty="0"/>
              <a:t>Kit Number Label</a:t>
            </a:r>
          </a:p>
          <a:p>
            <a:pPr marL="342900" indent="-342900">
              <a:buFont typeface="+mj-lt"/>
              <a:buAutoNum type="arabicPeriod"/>
            </a:pPr>
            <a:endParaRPr lang="en-US" sz="2400" dirty="0"/>
          </a:p>
          <a:p>
            <a:pPr marL="342900" indent="-342900">
              <a:buFont typeface="+mj-lt"/>
              <a:buAutoNum type="arabicPeriod"/>
            </a:pPr>
            <a:r>
              <a:rPr lang="en-US" sz="2400" dirty="0"/>
              <a:t>Site ID, Family ID, and Individual ID Label</a:t>
            </a:r>
          </a:p>
          <a:p>
            <a:pPr marL="342900" indent="-342900">
              <a:buFont typeface="+mj-lt"/>
              <a:buAutoNum type="arabicPeriod"/>
            </a:pPr>
            <a:endParaRPr lang="en-US" sz="2400" dirty="0"/>
          </a:p>
          <a:p>
            <a:pPr marL="342900" indent="-342900">
              <a:buFont typeface="+mj-lt"/>
              <a:buAutoNum type="arabicPeriod"/>
            </a:pPr>
            <a:r>
              <a:rPr lang="en-US" sz="2400" dirty="0"/>
              <a:t>Collection Tube Label</a:t>
            </a:r>
          </a:p>
          <a:p>
            <a:pPr marL="342900" indent="-342900">
              <a:buFont typeface="+mj-lt"/>
              <a:buAutoNum type="arabicPeriod"/>
            </a:pPr>
            <a:endParaRPr lang="en-US" sz="2400" dirty="0"/>
          </a:p>
          <a:p>
            <a:pPr marL="342900" indent="-342900">
              <a:buFont typeface="+mj-lt"/>
              <a:buAutoNum type="arabicPeriod"/>
            </a:pPr>
            <a:r>
              <a:rPr lang="en-US" sz="2400" dirty="0"/>
              <a:t>Cryovial Label</a:t>
            </a:r>
          </a:p>
        </p:txBody>
      </p:sp>
      <p:sp>
        <p:nvSpPr>
          <p:cNvPr id="8" name="Right Brace 7">
            <a:extLst>
              <a:ext uri="{FF2B5EF4-FFF2-40B4-BE49-F238E27FC236}">
                <a16:creationId xmlns:a16="http://schemas.microsoft.com/office/drawing/2014/main" id="{D1D7D848-9D4D-2682-C458-1008402C8942}"/>
              </a:ext>
            </a:extLst>
          </p:cNvPr>
          <p:cNvSpPr/>
          <p:nvPr/>
        </p:nvSpPr>
        <p:spPr>
          <a:xfrm>
            <a:off x="3718560" y="3657600"/>
            <a:ext cx="566057" cy="1419497"/>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EC0E8170-89CD-ADE6-DFAA-3082FBEA4263}"/>
              </a:ext>
            </a:extLst>
          </p:cNvPr>
          <p:cNvSpPr txBox="1"/>
          <p:nvPr/>
        </p:nvSpPr>
        <p:spPr>
          <a:xfrm>
            <a:off x="4284618" y="4136515"/>
            <a:ext cx="3326674" cy="461665"/>
          </a:xfrm>
          <a:prstGeom prst="rect">
            <a:avLst/>
          </a:prstGeom>
          <a:noFill/>
        </p:spPr>
        <p:txBody>
          <a:bodyPr wrap="square">
            <a:spAutoFit/>
          </a:bodyPr>
          <a:lstStyle/>
          <a:p>
            <a:r>
              <a:rPr lang="en-US" sz="2400" dirty="0">
                <a:solidFill>
                  <a:schemeClr val="accent1"/>
                </a:solidFill>
              </a:rPr>
              <a:t>Differ by specimen type</a:t>
            </a:r>
          </a:p>
        </p:txBody>
      </p:sp>
    </p:spTree>
    <p:extLst>
      <p:ext uri="{BB962C8B-B14F-4D97-AF65-F5344CB8AC3E}">
        <p14:creationId xmlns:p14="http://schemas.microsoft.com/office/powerpoint/2010/main" val="2463575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0"/>
            <a:ext cx="7886700" cy="1325563"/>
          </a:xfrm>
        </p:spPr>
        <p:txBody>
          <a:bodyPr>
            <a:normAutofit/>
          </a:bodyPr>
          <a:lstStyle/>
          <a:p>
            <a:r>
              <a:rPr lang="en-US" sz="5000" b="1" dirty="0"/>
              <a:t>Kit Number Labels</a:t>
            </a:r>
          </a:p>
        </p:txBody>
      </p:sp>
      <p:sp>
        <p:nvSpPr>
          <p:cNvPr id="17" name="Content Placeholder 16"/>
          <p:cNvSpPr>
            <a:spLocks noGrp="1"/>
          </p:cNvSpPr>
          <p:nvPr>
            <p:ph sz="half" idx="2"/>
          </p:nvPr>
        </p:nvSpPr>
        <p:spPr>
          <a:xfrm>
            <a:off x="3943350" y="1742721"/>
            <a:ext cx="4897432" cy="3664629"/>
          </a:xfrm>
        </p:spPr>
        <p:txBody>
          <a:bodyPr>
            <a:noAutofit/>
          </a:bodyPr>
          <a:lstStyle/>
          <a:p>
            <a:r>
              <a:rPr lang="en-US" sz="2400" dirty="0"/>
              <a:t>Used to track patient samples and provide quality assurance </a:t>
            </a:r>
          </a:p>
          <a:p>
            <a:r>
              <a:rPr lang="en-US" sz="2400" dirty="0">
                <a:latin typeface="Calibri" panose="020F0502020204030204" pitchFamily="34" charset="0"/>
                <a:ea typeface="Calibri" panose="020F0502020204030204" pitchFamily="34" charset="0"/>
              </a:rPr>
              <a:t>Tie t</a:t>
            </a:r>
            <a:r>
              <a:rPr lang="en-US" sz="2400" dirty="0">
                <a:effectLst/>
                <a:latin typeface="Calibri" panose="020F0502020204030204" pitchFamily="34" charset="0"/>
                <a:ea typeface="Calibri" panose="020F0502020204030204" pitchFamily="34" charset="0"/>
              </a:rPr>
              <a:t>ogether all specimens collected from one participant at one visit.</a:t>
            </a:r>
            <a:endParaRPr lang="en-US" sz="2400" dirty="0"/>
          </a:p>
          <a:p>
            <a:r>
              <a:rPr lang="en-US" sz="2400" dirty="0"/>
              <a:t>Will be placed on the following locations:</a:t>
            </a:r>
          </a:p>
          <a:p>
            <a:pPr marL="914400" lvl="1" indent="-457200">
              <a:buFont typeface="+mj-lt"/>
              <a:buAutoNum type="arabicPeriod"/>
            </a:pPr>
            <a:r>
              <a:rPr lang="en-US" sz="2000" dirty="0"/>
              <a:t>Biological Sample and Shipment Notification Form </a:t>
            </a:r>
          </a:p>
          <a:p>
            <a:pPr marL="914400" lvl="1" indent="-457200">
              <a:buFont typeface="+mj-lt"/>
              <a:buAutoNum type="arabicPeriod"/>
            </a:pPr>
            <a:r>
              <a:rPr lang="en-US" sz="2000" dirty="0"/>
              <a:t>Outside cryobox that houses aliquot tubes during storage and shipment</a:t>
            </a:r>
          </a:p>
        </p:txBody>
      </p:sp>
      <p:sp>
        <p:nvSpPr>
          <p:cNvPr id="4" name="Rectangle 3"/>
          <p:cNvSpPr/>
          <p:nvPr/>
        </p:nvSpPr>
        <p:spPr>
          <a:xfrm>
            <a:off x="113824" y="5007240"/>
            <a:ext cx="3810000" cy="400110"/>
          </a:xfrm>
          <a:prstGeom prst="rect">
            <a:avLst/>
          </a:prstGeom>
        </p:spPr>
        <p:txBody>
          <a:bodyPr wrap="square">
            <a:spAutoFit/>
          </a:bodyPr>
          <a:lstStyle/>
          <a:p>
            <a:pPr lvl="1" algn="ctr">
              <a:spcBef>
                <a:spcPct val="20000"/>
              </a:spcBef>
            </a:pPr>
            <a:r>
              <a:rPr lang="en-US" sz="2000" b="1" i="1" dirty="0">
                <a:solidFill>
                  <a:prstClr val="black"/>
                </a:solidFill>
              </a:rPr>
              <a:t>Provided by NCRAD in the kits</a:t>
            </a:r>
          </a:p>
        </p:txBody>
      </p:sp>
      <p:pic>
        <p:nvPicPr>
          <p:cNvPr id="5" name="Picture 4">
            <a:extLst>
              <a:ext uri="{FF2B5EF4-FFF2-40B4-BE49-F238E27FC236}">
                <a16:creationId xmlns:a16="http://schemas.microsoft.com/office/drawing/2014/main" id="{B84500E4-DDDF-2CE1-F6FD-E3FFEA6A2425}"/>
              </a:ext>
            </a:extLst>
          </p:cNvPr>
          <p:cNvPicPr>
            <a:picLocks noChangeAspect="1"/>
          </p:cNvPicPr>
          <p:nvPr/>
        </p:nvPicPr>
        <p:blipFill>
          <a:blip r:embed="rId3"/>
          <a:stretch>
            <a:fillRect/>
          </a:stretch>
        </p:blipFill>
        <p:spPr>
          <a:xfrm>
            <a:off x="864824" y="1968942"/>
            <a:ext cx="2692534" cy="2710484"/>
          </a:xfrm>
          <a:prstGeom prst="rect">
            <a:avLst/>
          </a:prstGeom>
          <a:ln>
            <a:solidFill>
              <a:schemeClr val="accent6"/>
            </a:solidFill>
          </a:ln>
        </p:spPr>
      </p:pic>
    </p:spTree>
    <p:extLst>
      <p:ext uri="{BB962C8B-B14F-4D97-AF65-F5344CB8AC3E}">
        <p14:creationId xmlns:p14="http://schemas.microsoft.com/office/powerpoint/2010/main" val="3557111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7717"/>
            <a:ext cx="9144000" cy="1325563"/>
          </a:xfrm>
        </p:spPr>
        <p:txBody>
          <a:bodyPr>
            <a:noAutofit/>
          </a:bodyPr>
          <a:lstStyle/>
          <a:p>
            <a:r>
              <a:rPr lang="en-US" sz="5000" b="1" dirty="0"/>
              <a:t>Site, Family, and Individual ID Label</a:t>
            </a:r>
          </a:p>
        </p:txBody>
      </p:sp>
      <p:sp>
        <p:nvSpPr>
          <p:cNvPr id="3" name="Content Placeholder 2"/>
          <p:cNvSpPr>
            <a:spLocks noGrp="1"/>
          </p:cNvSpPr>
          <p:nvPr>
            <p:ph idx="1"/>
          </p:nvPr>
        </p:nvSpPr>
        <p:spPr>
          <a:xfrm>
            <a:off x="3753394" y="1756961"/>
            <a:ext cx="5162006" cy="4103914"/>
          </a:xfrm>
        </p:spPr>
        <p:txBody>
          <a:bodyPr>
            <a:normAutofit/>
          </a:bodyPr>
          <a:lstStyle/>
          <a:p>
            <a:r>
              <a:rPr lang="en-US" sz="2400" dirty="0"/>
              <a:t>Participants will be identified by their site, Family, and Individual ID</a:t>
            </a:r>
          </a:p>
          <a:p>
            <a:r>
              <a:rPr lang="en-US" sz="2400" dirty="0"/>
              <a:t>Sites will be responsible for handwriting this onto the provided labels</a:t>
            </a:r>
          </a:p>
          <a:p>
            <a:pPr lvl="1"/>
            <a:r>
              <a:rPr lang="en-US" sz="2400" dirty="0"/>
              <a:t>Must use fine point permanent marker </a:t>
            </a:r>
          </a:p>
          <a:p>
            <a:pPr lvl="1"/>
            <a:r>
              <a:rPr lang="en-US" sz="2400" dirty="0"/>
              <a:t>Each site will receive 4 markers in initial kit supply</a:t>
            </a:r>
          </a:p>
          <a:p>
            <a:r>
              <a:rPr lang="en-US" sz="2700" dirty="0"/>
              <a:t>Place one label on each blood collection tube.</a:t>
            </a:r>
          </a:p>
          <a:p>
            <a:endParaRPr lang="en-US" dirty="0"/>
          </a:p>
          <a:p>
            <a:pPr lvl="2"/>
            <a:endParaRPr lang="en-US" dirty="0"/>
          </a:p>
          <a:p>
            <a:pPr lvl="2"/>
            <a:endParaRPr lang="en-US" dirty="0"/>
          </a:p>
        </p:txBody>
      </p:sp>
      <p:pic>
        <p:nvPicPr>
          <p:cNvPr id="4" name="Picture 3">
            <a:extLst>
              <a:ext uri="{FF2B5EF4-FFF2-40B4-BE49-F238E27FC236}">
                <a16:creationId xmlns:a16="http://schemas.microsoft.com/office/drawing/2014/main" id="{13F27E56-8513-8FA2-F766-954B59227C88}"/>
              </a:ext>
            </a:extLst>
          </p:cNvPr>
          <p:cNvPicPr>
            <a:picLocks noChangeAspect="1"/>
          </p:cNvPicPr>
          <p:nvPr/>
        </p:nvPicPr>
        <p:blipFill>
          <a:blip r:embed="rId3"/>
          <a:stretch>
            <a:fillRect/>
          </a:stretch>
        </p:blipFill>
        <p:spPr>
          <a:xfrm>
            <a:off x="323850" y="2278533"/>
            <a:ext cx="3133468" cy="3154568"/>
          </a:xfrm>
          <a:prstGeom prst="rect">
            <a:avLst/>
          </a:prstGeom>
          <a:ln>
            <a:solidFill>
              <a:schemeClr val="accent6"/>
            </a:solidFill>
          </a:ln>
        </p:spPr>
      </p:pic>
    </p:spTree>
    <p:extLst>
      <p:ext uri="{BB962C8B-B14F-4D97-AF65-F5344CB8AC3E}">
        <p14:creationId xmlns:p14="http://schemas.microsoft.com/office/powerpoint/2010/main" val="3958298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4C4790-1B46-2114-453D-839120D82856}"/>
              </a:ext>
            </a:extLst>
          </p:cNvPr>
          <p:cNvPicPr>
            <a:picLocks noChangeAspect="1"/>
          </p:cNvPicPr>
          <p:nvPr/>
        </p:nvPicPr>
        <p:blipFill>
          <a:blip r:embed="rId3"/>
          <a:stretch>
            <a:fillRect/>
          </a:stretch>
        </p:blipFill>
        <p:spPr>
          <a:xfrm>
            <a:off x="113002" y="1746164"/>
            <a:ext cx="3383571" cy="3361238"/>
          </a:xfrm>
          <a:prstGeom prst="rect">
            <a:avLst/>
          </a:prstGeom>
          <a:ln>
            <a:solidFill>
              <a:schemeClr val="accent6"/>
            </a:solidFill>
          </a:ln>
        </p:spPr>
      </p:pic>
      <p:sp>
        <p:nvSpPr>
          <p:cNvPr id="2" name="Title 1"/>
          <p:cNvSpPr>
            <a:spLocks noGrp="1"/>
          </p:cNvSpPr>
          <p:nvPr>
            <p:ph type="title"/>
          </p:nvPr>
        </p:nvSpPr>
        <p:spPr>
          <a:xfrm>
            <a:off x="0" y="0"/>
            <a:ext cx="9144000" cy="1325563"/>
          </a:xfrm>
        </p:spPr>
        <p:txBody>
          <a:bodyPr>
            <a:noAutofit/>
          </a:bodyPr>
          <a:lstStyle/>
          <a:p>
            <a:r>
              <a:rPr lang="en-US" sz="5000" b="1" dirty="0"/>
              <a:t>Collection Tube Labels</a:t>
            </a:r>
          </a:p>
        </p:txBody>
      </p:sp>
      <p:sp>
        <p:nvSpPr>
          <p:cNvPr id="12" name="TextBox 11">
            <a:extLst>
              <a:ext uri="{FF2B5EF4-FFF2-40B4-BE49-F238E27FC236}">
                <a16:creationId xmlns:a16="http://schemas.microsoft.com/office/drawing/2014/main" id="{64E32ABA-A7E0-A52F-AE64-DAD1DC080A39}"/>
              </a:ext>
            </a:extLst>
          </p:cNvPr>
          <p:cNvSpPr txBox="1"/>
          <p:nvPr/>
        </p:nvSpPr>
        <p:spPr>
          <a:xfrm>
            <a:off x="1439091" y="5375586"/>
            <a:ext cx="6006738" cy="461665"/>
          </a:xfrm>
          <a:prstGeom prst="rect">
            <a:avLst/>
          </a:prstGeom>
          <a:noFill/>
        </p:spPr>
        <p:txBody>
          <a:bodyPr wrap="square">
            <a:spAutoFit/>
          </a:bodyPr>
          <a:lstStyle/>
          <a:p>
            <a:r>
              <a:rPr lang="en-US" sz="2400" dirty="0"/>
              <a:t>Place one label on each blood collection tube.</a:t>
            </a:r>
          </a:p>
        </p:txBody>
      </p:sp>
      <p:sp>
        <p:nvSpPr>
          <p:cNvPr id="10" name="TextBox 9">
            <a:extLst>
              <a:ext uri="{FF2B5EF4-FFF2-40B4-BE49-F238E27FC236}">
                <a16:creationId xmlns:a16="http://schemas.microsoft.com/office/drawing/2014/main" id="{F67F72D5-C246-E397-57F8-F209ED266AE8}"/>
              </a:ext>
            </a:extLst>
          </p:cNvPr>
          <p:cNvSpPr txBox="1"/>
          <p:nvPr/>
        </p:nvSpPr>
        <p:spPr>
          <a:xfrm>
            <a:off x="3719966" y="3363944"/>
            <a:ext cx="5563064" cy="461665"/>
          </a:xfrm>
          <a:prstGeom prst="rect">
            <a:avLst/>
          </a:prstGeom>
          <a:noFill/>
        </p:spPr>
        <p:txBody>
          <a:bodyPr wrap="square" rtlCol="0">
            <a:spAutoFit/>
          </a:bodyPr>
          <a:lstStyle/>
          <a:p>
            <a:r>
              <a:rPr lang="en-US" sz="2400" dirty="0"/>
              <a:t>Specimen Barcode (unique for each tube)</a:t>
            </a:r>
          </a:p>
        </p:txBody>
      </p:sp>
      <p:sp>
        <p:nvSpPr>
          <p:cNvPr id="15" name="TextBox 14">
            <a:extLst>
              <a:ext uri="{FF2B5EF4-FFF2-40B4-BE49-F238E27FC236}">
                <a16:creationId xmlns:a16="http://schemas.microsoft.com/office/drawing/2014/main" id="{AC7C4C11-98BF-38C8-CC38-191502F2B8AC}"/>
              </a:ext>
            </a:extLst>
          </p:cNvPr>
          <p:cNvSpPr txBox="1"/>
          <p:nvPr/>
        </p:nvSpPr>
        <p:spPr>
          <a:xfrm>
            <a:off x="3719966" y="1880933"/>
            <a:ext cx="3894610" cy="492443"/>
          </a:xfrm>
          <a:prstGeom prst="rect">
            <a:avLst/>
          </a:prstGeom>
          <a:noFill/>
        </p:spPr>
        <p:txBody>
          <a:bodyPr wrap="square" rtlCol="0">
            <a:spAutoFit/>
          </a:bodyPr>
          <a:lstStyle/>
          <a:p>
            <a:r>
              <a:rPr lang="en-US" sz="2600" dirty="0"/>
              <a:t>Study Name</a:t>
            </a:r>
          </a:p>
        </p:txBody>
      </p:sp>
      <p:sp>
        <p:nvSpPr>
          <p:cNvPr id="16" name="TextBox 15">
            <a:extLst>
              <a:ext uri="{FF2B5EF4-FFF2-40B4-BE49-F238E27FC236}">
                <a16:creationId xmlns:a16="http://schemas.microsoft.com/office/drawing/2014/main" id="{6C65D265-0539-7F1E-582E-EBC4CE4A5151}"/>
              </a:ext>
            </a:extLst>
          </p:cNvPr>
          <p:cNvSpPr txBox="1"/>
          <p:nvPr/>
        </p:nvSpPr>
        <p:spPr>
          <a:xfrm>
            <a:off x="3719966" y="3818218"/>
            <a:ext cx="3225338" cy="461665"/>
          </a:xfrm>
          <a:prstGeom prst="rect">
            <a:avLst/>
          </a:prstGeom>
          <a:noFill/>
        </p:spPr>
        <p:txBody>
          <a:bodyPr wrap="square" rtlCol="0">
            <a:spAutoFit/>
          </a:bodyPr>
          <a:lstStyle/>
          <a:p>
            <a:r>
              <a:rPr lang="en-US" sz="2400" dirty="0"/>
              <a:t>Sample Type</a:t>
            </a:r>
          </a:p>
        </p:txBody>
      </p:sp>
      <p:sp>
        <p:nvSpPr>
          <p:cNvPr id="17" name="TextBox 16">
            <a:extLst>
              <a:ext uri="{FF2B5EF4-FFF2-40B4-BE49-F238E27FC236}">
                <a16:creationId xmlns:a16="http://schemas.microsoft.com/office/drawing/2014/main" id="{AFB05683-569C-C4A9-0E62-BC479AEC7A07}"/>
              </a:ext>
            </a:extLst>
          </p:cNvPr>
          <p:cNvSpPr txBox="1"/>
          <p:nvPr/>
        </p:nvSpPr>
        <p:spPr>
          <a:xfrm>
            <a:off x="3719966" y="2880604"/>
            <a:ext cx="4756332" cy="461665"/>
          </a:xfrm>
          <a:prstGeom prst="rect">
            <a:avLst/>
          </a:prstGeom>
          <a:noFill/>
        </p:spPr>
        <p:txBody>
          <a:bodyPr wrap="square" rtlCol="0">
            <a:spAutoFit/>
          </a:bodyPr>
          <a:lstStyle/>
          <a:p>
            <a:r>
              <a:rPr lang="en-US" sz="2400" dirty="0"/>
              <a:t>Kit # (unique to the subject and visit)</a:t>
            </a:r>
          </a:p>
        </p:txBody>
      </p:sp>
      <p:cxnSp>
        <p:nvCxnSpPr>
          <p:cNvPr id="19" name="Straight Arrow Connector 18">
            <a:extLst>
              <a:ext uri="{FF2B5EF4-FFF2-40B4-BE49-F238E27FC236}">
                <a16:creationId xmlns:a16="http://schemas.microsoft.com/office/drawing/2014/main" id="{69A1C1DF-C95E-CE1B-8B7C-90597E7630D1}"/>
              </a:ext>
            </a:extLst>
          </p:cNvPr>
          <p:cNvCxnSpPr>
            <a:cxnSpLocks/>
          </p:cNvCxnSpPr>
          <p:nvPr/>
        </p:nvCxnSpPr>
        <p:spPr>
          <a:xfrm flipH="1" flipV="1">
            <a:off x="2239264" y="2163730"/>
            <a:ext cx="1463040"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34FD397-9088-57BA-3EFE-5D13419E5ECE}"/>
              </a:ext>
            </a:extLst>
          </p:cNvPr>
          <p:cNvCxnSpPr>
            <a:cxnSpLocks/>
          </p:cNvCxnSpPr>
          <p:nvPr/>
        </p:nvCxnSpPr>
        <p:spPr>
          <a:xfrm flipH="1">
            <a:off x="2838450" y="3136769"/>
            <a:ext cx="86385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E3F10D5-0B4A-2965-3857-0B650C09A857}"/>
              </a:ext>
            </a:extLst>
          </p:cNvPr>
          <p:cNvCxnSpPr>
            <a:cxnSpLocks/>
          </p:cNvCxnSpPr>
          <p:nvPr/>
        </p:nvCxnSpPr>
        <p:spPr>
          <a:xfrm flipH="1">
            <a:off x="2838450" y="3596877"/>
            <a:ext cx="86385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DD72296-AB85-80A2-C572-6DBD4B8C2713}"/>
              </a:ext>
            </a:extLst>
          </p:cNvPr>
          <p:cNvCxnSpPr>
            <a:cxnSpLocks/>
          </p:cNvCxnSpPr>
          <p:nvPr/>
        </p:nvCxnSpPr>
        <p:spPr>
          <a:xfrm flipH="1">
            <a:off x="2409825" y="4066375"/>
            <a:ext cx="129247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0F7CFC6-826F-C2C3-6A22-6A34C2980092}"/>
              </a:ext>
            </a:extLst>
          </p:cNvPr>
          <p:cNvCxnSpPr>
            <a:cxnSpLocks/>
          </p:cNvCxnSpPr>
          <p:nvPr/>
        </p:nvCxnSpPr>
        <p:spPr>
          <a:xfrm flipH="1">
            <a:off x="2605024" y="4560072"/>
            <a:ext cx="109728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281B229-BF41-C70C-C397-833807CA6DFD}"/>
              </a:ext>
            </a:extLst>
          </p:cNvPr>
          <p:cNvSpPr txBox="1"/>
          <p:nvPr/>
        </p:nvSpPr>
        <p:spPr>
          <a:xfrm>
            <a:off x="3719966" y="4329234"/>
            <a:ext cx="3225338" cy="461665"/>
          </a:xfrm>
          <a:prstGeom prst="rect">
            <a:avLst/>
          </a:prstGeom>
          <a:noFill/>
        </p:spPr>
        <p:txBody>
          <a:bodyPr wrap="square" rtlCol="0">
            <a:spAutoFit/>
          </a:bodyPr>
          <a:lstStyle/>
          <a:p>
            <a:r>
              <a:rPr lang="en-US" sz="2400" dirty="0"/>
              <a:t>Collection Container</a:t>
            </a:r>
          </a:p>
        </p:txBody>
      </p:sp>
      <p:sp>
        <p:nvSpPr>
          <p:cNvPr id="5" name="TextBox 4">
            <a:extLst>
              <a:ext uri="{FF2B5EF4-FFF2-40B4-BE49-F238E27FC236}">
                <a16:creationId xmlns:a16="http://schemas.microsoft.com/office/drawing/2014/main" id="{4E664510-7875-9B15-DD8D-F81401FD2F12}"/>
              </a:ext>
            </a:extLst>
          </p:cNvPr>
          <p:cNvSpPr txBox="1"/>
          <p:nvPr/>
        </p:nvSpPr>
        <p:spPr>
          <a:xfrm>
            <a:off x="3719965" y="2401600"/>
            <a:ext cx="4549391" cy="492443"/>
          </a:xfrm>
          <a:prstGeom prst="rect">
            <a:avLst/>
          </a:prstGeom>
          <a:noFill/>
        </p:spPr>
        <p:txBody>
          <a:bodyPr wrap="square" rtlCol="0">
            <a:spAutoFit/>
          </a:bodyPr>
          <a:lstStyle/>
          <a:p>
            <a:r>
              <a:rPr lang="en-US" sz="2600" dirty="0"/>
              <a:t>Collection Tube Designation</a:t>
            </a:r>
          </a:p>
        </p:txBody>
      </p:sp>
      <p:cxnSp>
        <p:nvCxnSpPr>
          <p:cNvPr id="6" name="Straight Arrow Connector 5">
            <a:extLst>
              <a:ext uri="{FF2B5EF4-FFF2-40B4-BE49-F238E27FC236}">
                <a16:creationId xmlns:a16="http://schemas.microsoft.com/office/drawing/2014/main" id="{4FB6BB43-69F2-8982-DB12-563B45E88755}"/>
              </a:ext>
            </a:extLst>
          </p:cNvPr>
          <p:cNvCxnSpPr>
            <a:cxnSpLocks/>
          </p:cNvCxnSpPr>
          <p:nvPr/>
        </p:nvCxnSpPr>
        <p:spPr>
          <a:xfrm flipH="1">
            <a:off x="2605024" y="2654581"/>
            <a:ext cx="109728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6131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Autofit/>
          </a:bodyPr>
          <a:lstStyle/>
          <a:p>
            <a:r>
              <a:rPr lang="en-US" sz="5000" b="1" dirty="0"/>
              <a:t>Collection Tube Labels</a:t>
            </a:r>
          </a:p>
        </p:txBody>
      </p:sp>
      <p:sp>
        <p:nvSpPr>
          <p:cNvPr id="6" name="TextBox 5">
            <a:extLst>
              <a:ext uri="{FF2B5EF4-FFF2-40B4-BE49-F238E27FC236}">
                <a16:creationId xmlns:a16="http://schemas.microsoft.com/office/drawing/2014/main" id="{877146BC-8BD1-0E1A-BAE8-DD6EB6A415F5}"/>
              </a:ext>
            </a:extLst>
          </p:cNvPr>
          <p:cNvSpPr txBox="1"/>
          <p:nvPr/>
        </p:nvSpPr>
        <p:spPr>
          <a:xfrm>
            <a:off x="591065" y="4616889"/>
            <a:ext cx="7961869" cy="1477328"/>
          </a:xfrm>
          <a:prstGeom prst="rect">
            <a:avLst/>
          </a:prstGeom>
          <a:noFill/>
        </p:spPr>
        <p:txBody>
          <a:bodyPr wrap="square" rtlCol="0">
            <a:spAutoFit/>
          </a:bodyPr>
          <a:lstStyle/>
          <a:p>
            <a:pPr algn="ctr"/>
            <a:r>
              <a:rPr lang="en-US" dirty="0"/>
              <a:t>Every combination of Sample Type and Collection Tube that you may encounter. </a:t>
            </a:r>
          </a:p>
          <a:p>
            <a:pPr algn="ctr"/>
            <a:endParaRPr lang="en-US" dirty="0"/>
          </a:p>
          <a:p>
            <a:pPr algn="ctr"/>
            <a:r>
              <a:rPr lang="en-US" dirty="0"/>
              <a:t>Look to the </a:t>
            </a:r>
            <a:r>
              <a:rPr lang="en-US" b="1" dirty="0"/>
              <a:t>Sample Type</a:t>
            </a:r>
            <a:r>
              <a:rPr lang="en-US" dirty="0"/>
              <a:t> &amp; </a:t>
            </a:r>
            <a:r>
              <a:rPr lang="en-US" b="1" dirty="0"/>
              <a:t>Collection Tube </a:t>
            </a:r>
            <a:r>
              <a:rPr lang="en-US" dirty="0"/>
              <a:t>lines to determine what tube / cryovial the label should be placed on</a:t>
            </a:r>
          </a:p>
          <a:p>
            <a:pPr algn="ctr"/>
            <a:endParaRPr lang="en-US" dirty="0"/>
          </a:p>
        </p:txBody>
      </p:sp>
      <p:pic>
        <p:nvPicPr>
          <p:cNvPr id="7" name="Picture 6">
            <a:extLst>
              <a:ext uri="{FF2B5EF4-FFF2-40B4-BE49-F238E27FC236}">
                <a16:creationId xmlns:a16="http://schemas.microsoft.com/office/drawing/2014/main" id="{75704B09-944B-EF13-2645-E0A2AEC20DF1}"/>
              </a:ext>
            </a:extLst>
          </p:cNvPr>
          <p:cNvPicPr>
            <a:picLocks noChangeAspect="1"/>
          </p:cNvPicPr>
          <p:nvPr/>
        </p:nvPicPr>
        <p:blipFill>
          <a:blip r:embed="rId3"/>
          <a:stretch>
            <a:fillRect/>
          </a:stretch>
        </p:blipFill>
        <p:spPr>
          <a:xfrm>
            <a:off x="2373093" y="1676059"/>
            <a:ext cx="2153713" cy="2124997"/>
          </a:xfrm>
          <a:prstGeom prst="rect">
            <a:avLst/>
          </a:prstGeom>
          <a:ln>
            <a:solidFill>
              <a:schemeClr val="accent6"/>
            </a:solidFill>
          </a:ln>
        </p:spPr>
      </p:pic>
      <p:pic>
        <p:nvPicPr>
          <p:cNvPr id="8" name="Picture 7">
            <a:extLst>
              <a:ext uri="{FF2B5EF4-FFF2-40B4-BE49-F238E27FC236}">
                <a16:creationId xmlns:a16="http://schemas.microsoft.com/office/drawing/2014/main" id="{23A82AB4-800C-B693-89A8-3C03BEEB002C}"/>
              </a:ext>
            </a:extLst>
          </p:cNvPr>
          <p:cNvPicPr>
            <a:picLocks noChangeAspect="1"/>
          </p:cNvPicPr>
          <p:nvPr/>
        </p:nvPicPr>
        <p:blipFill>
          <a:blip r:embed="rId4"/>
          <a:stretch>
            <a:fillRect/>
          </a:stretch>
        </p:blipFill>
        <p:spPr>
          <a:xfrm>
            <a:off x="149839" y="1676059"/>
            <a:ext cx="2124997" cy="2124997"/>
          </a:xfrm>
          <a:prstGeom prst="rect">
            <a:avLst/>
          </a:prstGeom>
          <a:ln>
            <a:solidFill>
              <a:schemeClr val="accent6"/>
            </a:solidFill>
          </a:ln>
        </p:spPr>
      </p:pic>
      <p:pic>
        <p:nvPicPr>
          <p:cNvPr id="9" name="Picture 8">
            <a:extLst>
              <a:ext uri="{FF2B5EF4-FFF2-40B4-BE49-F238E27FC236}">
                <a16:creationId xmlns:a16="http://schemas.microsoft.com/office/drawing/2014/main" id="{F46289AC-9579-F706-9DFD-24CBFE8520C3}"/>
              </a:ext>
            </a:extLst>
          </p:cNvPr>
          <p:cNvPicPr>
            <a:picLocks noChangeAspect="1"/>
          </p:cNvPicPr>
          <p:nvPr/>
        </p:nvPicPr>
        <p:blipFill>
          <a:blip r:embed="rId5"/>
          <a:stretch>
            <a:fillRect/>
          </a:stretch>
        </p:blipFill>
        <p:spPr>
          <a:xfrm>
            <a:off x="6862579" y="1675322"/>
            <a:ext cx="2089342" cy="2124997"/>
          </a:xfrm>
          <a:prstGeom prst="rect">
            <a:avLst/>
          </a:prstGeom>
          <a:ln>
            <a:solidFill>
              <a:schemeClr val="accent6"/>
            </a:solidFill>
          </a:ln>
        </p:spPr>
      </p:pic>
      <p:pic>
        <p:nvPicPr>
          <p:cNvPr id="11" name="Picture 10">
            <a:extLst>
              <a:ext uri="{FF2B5EF4-FFF2-40B4-BE49-F238E27FC236}">
                <a16:creationId xmlns:a16="http://schemas.microsoft.com/office/drawing/2014/main" id="{C3A5BF57-87FB-59AF-30EB-7230453E0103}"/>
              </a:ext>
            </a:extLst>
          </p:cNvPr>
          <p:cNvPicPr>
            <a:picLocks noChangeAspect="1"/>
          </p:cNvPicPr>
          <p:nvPr/>
        </p:nvPicPr>
        <p:blipFill>
          <a:blip r:embed="rId6"/>
          <a:stretch>
            <a:fillRect/>
          </a:stretch>
        </p:blipFill>
        <p:spPr>
          <a:xfrm>
            <a:off x="4625063" y="1675322"/>
            <a:ext cx="2139259" cy="2124996"/>
          </a:xfrm>
          <a:prstGeom prst="rect">
            <a:avLst/>
          </a:prstGeom>
          <a:ln>
            <a:solidFill>
              <a:schemeClr val="accent6"/>
            </a:solidFill>
          </a:ln>
        </p:spPr>
      </p:pic>
    </p:spTree>
    <p:extLst>
      <p:ext uri="{BB962C8B-B14F-4D97-AF65-F5344CB8AC3E}">
        <p14:creationId xmlns:p14="http://schemas.microsoft.com/office/powerpoint/2010/main" val="1886041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15350" cy="1325563"/>
          </a:xfrm>
        </p:spPr>
        <p:txBody>
          <a:bodyPr/>
          <a:lstStyle/>
          <a:p>
            <a:r>
              <a:rPr lang="en-US" b="1" dirty="0"/>
              <a:t>Specimen Labels: </a:t>
            </a:r>
            <a:r>
              <a:rPr lang="en-US" dirty="0"/>
              <a:t>Blood Collection Tubes</a:t>
            </a:r>
          </a:p>
        </p:txBody>
      </p:sp>
      <p:sp>
        <p:nvSpPr>
          <p:cNvPr id="3" name="Content Placeholder 2"/>
          <p:cNvSpPr>
            <a:spLocks noGrp="1"/>
          </p:cNvSpPr>
          <p:nvPr>
            <p:ph idx="1"/>
          </p:nvPr>
        </p:nvSpPr>
        <p:spPr>
          <a:xfrm>
            <a:off x="0" y="2966649"/>
            <a:ext cx="9144000" cy="1373934"/>
          </a:xfrm>
        </p:spPr>
        <p:txBody>
          <a:bodyPr>
            <a:noAutofit/>
          </a:bodyPr>
          <a:lstStyle/>
          <a:p>
            <a:r>
              <a:rPr lang="en-US" sz="2000" dirty="0"/>
              <a:t>All PBMC, EDTA, and PAXGene™ collection tubes will have two labels: </a:t>
            </a:r>
          </a:p>
          <a:p>
            <a:pPr lvl="1"/>
            <a:r>
              <a:rPr lang="en-US" sz="2000" dirty="0"/>
              <a:t>Label 1: Collection Tube Label </a:t>
            </a:r>
          </a:p>
          <a:p>
            <a:pPr lvl="1"/>
            <a:r>
              <a:rPr lang="en-US" sz="2000" dirty="0"/>
              <a:t>Label 2: Site, Family, and Individual ID Label </a:t>
            </a:r>
          </a:p>
        </p:txBody>
      </p:sp>
      <p:sp>
        <p:nvSpPr>
          <p:cNvPr id="23" name="TextBox 22"/>
          <p:cNvSpPr txBox="1"/>
          <p:nvPr/>
        </p:nvSpPr>
        <p:spPr>
          <a:xfrm>
            <a:off x="1079224" y="4198881"/>
            <a:ext cx="800219" cy="323165"/>
          </a:xfrm>
          <a:prstGeom prst="rect">
            <a:avLst/>
          </a:prstGeom>
          <a:noFill/>
        </p:spPr>
        <p:txBody>
          <a:bodyPr wrap="none" rtlCol="0">
            <a:spAutoFit/>
          </a:bodyPr>
          <a:lstStyle/>
          <a:p>
            <a:r>
              <a:rPr lang="en-US" sz="1500" b="1" dirty="0">
                <a:solidFill>
                  <a:srgbClr val="C00000"/>
                </a:solidFill>
              </a:rPr>
              <a:t>Label 1:</a:t>
            </a:r>
          </a:p>
        </p:txBody>
      </p:sp>
      <p:sp>
        <p:nvSpPr>
          <p:cNvPr id="13" name="TextBox 12">
            <a:extLst>
              <a:ext uri="{FF2B5EF4-FFF2-40B4-BE49-F238E27FC236}">
                <a16:creationId xmlns:a16="http://schemas.microsoft.com/office/drawing/2014/main" id="{FB125910-F25F-D4F2-8CB9-881B1F970162}"/>
              </a:ext>
            </a:extLst>
          </p:cNvPr>
          <p:cNvSpPr txBox="1"/>
          <p:nvPr/>
        </p:nvSpPr>
        <p:spPr>
          <a:xfrm>
            <a:off x="0" y="982114"/>
            <a:ext cx="9144000" cy="1938992"/>
          </a:xfrm>
          <a:prstGeom prst="rect">
            <a:avLst/>
          </a:prstGeom>
          <a:noFill/>
        </p:spPr>
        <p:txBody>
          <a:bodyPr wrap="square">
            <a:spAutoFit/>
          </a:bodyPr>
          <a:lstStyle/>
          <a:p>
            <a:pPr marL="342900" indent="-342900">
              <a:buFont typeface="Arial" panose="020B0604020202020204" pitchFamily="34" charset="0"/>
              <a:buChar char="•"/>
            </a:pPr>
            <a:r>
              <a:rPr lang="en-US" sz="2000" dirty="0"/>
              <a:t>Each collection tube will contain two labels: the Collection Tube Label and the Site ID, Family ID, and Individual ID Label. Be sure to place labels in the same configuration consistently among tubes. </a:t>
            </a:r>
          </a:p>
          <a:p>
            <a:pPr marL="342900" indent="-342900">
              <a:buFont typeface="Arial" panose="020B0604020202020204" pitchFamily="34" charset="0"/>
              <a:buChar char="•"/>
            </a:pPr>
            <a:r>
              <a:rPr lang="en-US" sz="2000" dirty="0"/>
              <a:t>The Collection Tube label should be placed at the top of the tube, with the left-hand barcode label near the cap of the tube.</a:t>
            </a:r>
          </a:p>
          <a:p>
            <a:pPr marL="342900" indent="-342900">
              <a:buFont typeface="Arial" panose="020B0604020202020204" pitchFamily="34" charset="0"/>
              <a:buChar char="•"/>
            </a:pPr>
            <a:r>
              <a:rPr lang="en-US" sz="2000" dirty="0"/>
              <a:t>The handwritten Site ID/Family ID/Individual ID Labels near the bottom of the tube.</a:t>
            </a:r>
          </a:p>
        </p:txBody>
      </p:sp>
      <p:sp>
        <p:nvSpPr>
          <p:cNvPr id="20" name="TextBox 19">
            <a:extLst>
              <a:ext uri="{FF2B5EF4-FFF2-40B4-BE49-F238E27FC236}">
                <a16:creationId xmlns:a16="http://schemas.microsoft.com/office/drawing/2014/main" id="{67B8B952-541A-99BA-5B8E-F4C6B16507C6}"/>
              </a:ext>
            </a:extLst>
          </p:cNvPr>
          <p:cNvSpPr txBox="1"/>
          <p:nvPr/>
        </p:nvSpPr>
        <p:spPr>
          <a:xfrm>
            <a:off x="3150876" y="4190685"/>
            <a:ext cx="800219" cy="323165"/>
          </a:xfrm>
          <a:prstGeom prst="rect">
            <a:avLst/>
          </a:prstGeom>
          <a:noFill/>
        </p:spPr>
        <p:txBody>
          <a:bodyPr wrap="none" rtlCol="0">
            <a:spAutoFit/>
          </a:bodyPr>
          <a:lstStyle/>
          <a:p>
            <a:r>
              <a:rPr lang="en-US" sz="1500" b="1" dirty="0">
                <a:solidFill>
                  <a:srgbClr val="C00000"/>
                </a:solidFill>
              </a:rPr>
              <a:t>Label 2:</a:t>
            </a:r>
          </a:p>
        </p:txBody>
      </p:sp>
      <p:pic>
        <p:nvPicPr>
          <p:cNvPr id="5" name="Picture 4">
            <a:extLst>
              <a:ext uri="{FF2B5EF4-FFF2-40B4-BE49-F238E27FC236}">
                <a16:creationId xmlns:a16="http://schemas.microsoft.com/office/drawing/2014/main" id="{5EDEABD9-0624-1BF8-86E4-B437CE19E6EA}"/>
              </a:ext>
            </a:extLst>
          </p:cNvPr>
          <p:cNvPicPr>
            <a:picLocks noChangeAspect="1"/>
          </p:cNvPicPr>
          <p:nvPr/>
        </p:nvPicPr>
        <p:blipFill>
          <a:blip r:embed="rId3"/>
          <a:stretch>
            <a:fillRect/>
          </a:stretch>
        </p:blipFill>
        <p:spPr>
          <a:xfrm>
            <a:off x="703299" y="4522046"/>
            <a:ext cx="1546216" cy="1541062"/>
          </a:xfrm>
          <a:prstGeom prst="rect">
            <a:avLst/>
          </a:prstGeom>
          <a:ln>
            <a:solidFill>
              <a:schemeClr val="accent6"/>
            </a:solidFill>
          </a:ln>
        </p:spPr>
      </p:pic>
      <p:pic>
        <p:nvPicPr>
          <p:cNvPr id="8" name="Picture 7">
            <a:extLst>
              <a:ext uri="{FF2B5EF4-FFF2-40B4-BE49-F238E27FC236}">
                <a16:creationId xmlns:a16="http://schemas.microsoft.com/office/drawing/2014/main" id="{CF90287C-1457-B805-A558-3E44636D71A9}"/>
              </a:ext>
            </a:extLst>
          </p:cNvPr>
          <p:cNvPicPr>
            <a:picLocks noChangeAspect="1"/>
          </p:cNvPicPr>
          <p:nvPr/>
        </p:nvPicPr>
        <p:blipFill>
          <a:blip r:embed="rId4"/>
          <a:stretch>
            <a:fillRect/>
          </a:stretch>
        </p:blipFill>
        <p:spPr>
          <a:xfrm>
            <a:off x="2777877" y="4522046"/>
            <a:ext cx="1546216" cy="1556628"/>
          </a:xfrm>
          <a:prstGeom prst="rect">
            <a:avLst/>
          </a:prstGeom>
          <a:ln>
            <a:solidFill>
              <a:schemeClr val="accent6"/>
            </a:solidFill>
          </a:ln>
        </p:spPr>
      </p:pic>
    </p:spTree>
    <p:extLst>
      <p:ext uri="{BB962C8B-B14F-4D97-AF65-F5344CB8AC3E}">
        <p14:creationId xmlns:p14="http://schemas.microsoft.com/office/powerpoint/2010/main" val="151221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57200"/>
            <a:ext cx="8229600" cy="1143000"/>
          </a:xfrm>
        </p:spPr>
        <p:txBody>
          <a:bodyPr>
            <a:normAutofit/>
          </a:bodyPr>
          <a:lstStyle/>
          <a:p>
            <a:pPr algn="ctr"/>
            <a:r>
              <a:rPr lang="en-US" sz="5000" b="1" dirty="0"/>
              <a:t>Training Overview: </a:t>
            </a:r>
          </a:p>
        </p:txBody>
      </p:sp>
      <p:sp>
        <p:nvSpPr>
          <p:cNvPr id="3" name="Content Placeholder 2"/>
          <p:cNvSpPr>
            <a:spLocks noGrp="1"/>
          </p:cNvSpPr>
          <p:nvPr>
            <p:ph idx="1"/>
          </p:nvPr>
        </p:nvSpPr>
        <p:spPr>
          <a:xfrm>
            <a:off x="730250" y="1789338"/>
            <a:ext cx="7430770" cy="4527641"/>
          </a:xfrm>
        </p:spPr>
        <p:txBody>
          <a:bodyPr>
            <a:normAutofit/>
          </a:bodyPr>
          <a:lstStyle/>
          <a:p>
            <a:r>
              <a:rPr lang="en-US" sz="2400" dirty="0"/>
              <a:t>Specimen Collection Schedule </a:t>
            </a:r>
          </a:p>
          <a:p>
            <a:r>
              <a:rPr lang="en-US" sz="2400" dirty="0"/>
              <a:t>Kit Request Module</a:t>
            </a:r>
          </a:p>
          <a:p>
            <a:r>
              <a:rPr lang="en-US" sz="2400" dirty="0"/>
              <a:t>Specimen Labels</a:t>
            </a:r>
          </a:p>
          <a:p>
            <a:r>
              <a:rPr lang="en-US" sz="2400" dirty="0"/>
              <a:t>Handling/Processing Study Specimens</a:t>
            </a:r>
          </a:p>
          <a:p>
            <a:r>
              <a:rPr lang="en-US" sz="2400" dirty="0"/>
              <a:t>Sample Shipping</a:t>
            </a:r>
          </a:p>
          <a:p>
            <a:r>
              <a:rPr lang="en-US" sz="2400" dirty="0"/>
              <a:t>NCRAD Website</a:t>
            </a:r>
          </a:p>
          <a:p>
            <a:r>
              <a:rPr lang="en-US" sz="2400" dirty="0"/>
              <a:t>Questions?</a:t>
            </a:r>
          </a:p>
          <a:p>
            <a:pPr marL="0" indent="0">
              <a:buNone/>
            </a:pPr>
            <a:endParaRPr lang="en-US" dirty="0"/>
          </a:p>
        </p:txBody>
      </p:sp>
    </p:spTree>
    <p:extLst>
      <p:ext uri="{BB962C8B-B14F-4D97-AF65-F5344CB8AC3E}">
        <p14:creationId xmlns:p14="http://schemas.microsoft.com/office/powerpoint/2010/main" val="2316731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421A5EA8-C171-AF6C-26F0-10AF09C9BAA1}"/>
              </a:ext>
            </a:extLst>
          </p:cNvPr>
          <p:cNvPicPr>
            <a:picLocks noChangeAspect="1"/>
          </p:cNvPicPr>
          <p:nvPr/>
        </p:nvPicPr>
        <p:blipFill>
          <a:blip r:embed="rId3"/>
          <a:stretch>
            <a:fillRect/>
          </a:stretch>
        </p:blipFill>
        <p:spPr>
          <a:xfrm rot="5400000">
            <a:off x="5051754" y="2865381"/>
            <a:ext cx="848784" cy="863269"/>
          </a:xfrm>
          <a:prstGeom prst="rect">
            <a:avLst/>
          </a:prstGeom>
          <a:ln>
            <a:solidFill>
              <a:schemeClr val="accent6"/>
            </a:solidFill>
          </a:ln>
        </p:spPr>
      </p:pic>
      <p:pic>
        <p:nvPicPr>
          <p:cNvPr id="31" name="Picture 30">
            <a:extLst>
              <a:ext uri="{FF2B5EF4-FFF2-40B4-BE49-F238E27FC236}">
                <a16:creationId xmlns:a16="http://schemas.microsoft.com/office/drawing/2014/main" id="{7846B1B7-9633-CE19-81C1-6841BBC4F562}"/>
              </a:ext>
            </a:extLst>
          </p:cNvPr>
          <p:cNvPicPr>
            <a:picLocks noChangeAspect="1"/>
          </p:cNvPicPr>
          <p:nvPr/>
        </p:nvPicPr>
        <p:blipFill>
          <a:blip r:embed="rId4"/>
          <a:stretch>
            <a:fillRect/>
          </a:stretch>
        </p:blipFill>
        <p:spPr>
          <a:xfrm rot="5400000">
            <a:off x="3596777" y="2882748"/>
            <a:ext cx="870242" cy="858638"/>
          </a:xfrm>
          <a:prstGeom prst="rect">
            <a:avLst/>
          </a:prstGeom>
          <a:ln>
            <a:solidFill>
              <a:schemeClr val="accent6"/>
            </a:solidFill>
          </a:ln>
        </p:spPr>
      </p:pic>
      <p:pic>
        <p:nvPicPr>
          <p:cNvPr id="29" name="Picture 28">
            <a:extLst>
              <a:ext uri="{FF2B5EF4-FFF2-40B4-BE49-F238E27FC236}">
                <a16:creationId xmlns:a16="http://schemas.microsoft.com/office/drawing/2014/main" id="{E9FE8641-8D33-A547-9FFF-2D45AC67B0D6}"/>
              </a:ext>
            </a:extLst>
          </p:cNvPr>
          <p:cNvPicPr>
            <a:picLocks noChangeAspect="1"/>
          </p:cNvPicPr>
          <p:nvPr/>
        </p:nvPicPr>
        <p:blipFill>
          <a:blip r:embed="rId5"/>
          <a:stretch>
            <a:fillRect/>
          </a:stretch>
        </p:blipFill>
        <p:spPr>
          <a:xfrm rot="5400000">
            <a:off x="2010454" y="2872623"/>
            <a:ext cx="860695" cy="860695"/>
          </a:xfrm>
          <a:prstGeom prst="rect">
            <a:avLst/>
          </a:prstGeom>
          <a:ln>
            <a:solidFill>
              <a:schemeClr val="accent6"/>
            </a:solidFill>
          </a:ln>
        </p:spPr>
      </p:pic>
      <p:pic>
        <p:nvPicPr>
          <p:cNvPr id="21" name="Picture 20">
            <a:extLst>
              <a:ext uri="{FF2B5EF4-FFF2-40B4-BE49-F238E27FC236}">
                <a16:creationId xmlns:a16="http://schemas.microsoft.com/office/drawing/2014/main" id="{10F56577-2E05-E496-E986-4C645213755A}"/>
              </a:ext>
            </a:extLst>
          </p:cNvPr>
          <p:cNvPicPr>
            <a:picLocks noChangeAspect="1"/>
          </p:cNvPicPr>
          <p:nvPr/>
        </p:nvPicPr>
        <p:blipFill>
          <a:blip r:embed="rId5"/>
          <a:stretch>
            <a:fillRect/>
          </a:stretch>
        </p:blipFill>
        <p:spPr>
          <a:xfrm>
            <a:off x="167855" y="3315612"/>
            <a:ext cx="1648771" cy="1648771"/>
          </a:xfrm>
          <a:prstGeom prst="rect">
            <a:avLst/>
          </a:prstGeom>
          <a:ln>
            <a:solidFill>
              <a:schemeClr val="accent6"/>
            </a:solidFill>
          </a:ln>
        </p:spPr>
      </p:pic>
      <p:pic>
        <p:nvPicPr>
          <p:cNvPr id="9" name="Picture 8">
            <a:extLst>
              <a:ext uri="{FF2B5EF4-FFF2-40B4-BE49-F238E27FC236}">
                <a16:creationId xmlns:a16="http://schemas.microsoft.com/office/drawing/2014/main" id="{416E2075-1009-9133-AF7E-D392F3249617}"/>
              </a:ext>
            </a:extLst>
          </p:cNvPr>
          <p:cNvPicPr>
            <a:picLocks noChangeAspect="1"/>
          </p:cNvPicPr>
          <p:nvPr/>
        </p:nvPicPr>
        <p:blipFill>
          <a:blip r:embed="rId6"/>
          <a:stretch>
            <a:fillRect/>
          </a:stretch>
        </p:blipFill>
        <p:spPr>
          <a:xfrm rot="5400000">
            <a:off x="6813392" y="3464537"/>
            <a:ext cx="678736" cy="674211"/>
          </a:xfrm>
          <a:prstGeom prst="rect">
            <a:avLst/>
          </a:prstGeom>
          <a:ln>
            <a:solidFill>
              <a:schemeClr val="accent6"/>
            </a:solidFill>
          </a:ln>
        </p:spPr>
      </p:pic>
      <p:pic>
        <p:nvPicPr>
          <p:cNvPr id="10" name="Picture 9">
            <a:extLst>
              <a:ext uri="{FF2B5EF4-FFF2-40B4-BE49-F238E27FC236}">
                <a16:creationId xmlns:a16="http://schemas.microsoft.com/office/drawing/2014/main" id="{C52CAB01-858C-0AEE-2B10-40D929BBD728}"/>
              </a:ext>
            </a:extLst>
          </p:cNvPr>
          <p:cNvPicPr>
            <a:picLocks noChangeAspect="1"/>
          </p:cNvPicPr>
          <p:nvPr/>
        </p:nvPicPr>
        <p:blipFill>
          <a:blip r:embed="rId7"/>
          <a:stretch>
            <a:fillRect/>
          </a:stretch>
        </p:blipFill>
        <p:spPr>
          <a:xfrm rot="5400000">
            <a:off x="6787199" y="4523366"/>
            <a:ext cx="731123" cy="674210"/>
          </a:xfrm>
          <a:prstGeom prst="rect">
            <a:avLst/>
          </a:prstGeom>
          <a:ln w="6350">
            <a:solidFill>
              <a:schemeClr val="accent6"/>
            </a:solidFill>
          </a:ln>
        </p:spPr>
      </p:pic>
      <p:pic>
        <p:nvPicPr>
          <p:cNvPr id="17" name="Picture 16">
            <a:extLst>
              <a:ext uri="{FF2B5EF4-FFF2-40B4-BE49-F238E27FC236}">
                <a16:creationId xmlns:a16="http://schemas.microsoft.com/office/drawing/2014/main" id="{93271D1E-E3D9-D1F4-9231-25C9526C085A}"/>
              </a:ext>
            </a:extLst>
          </p:cNvPr>
          <p:cNvPicPr>
            <a:picLocks noChangeAspect="1"/>
          </p:cNvPicPr>
          <p:nvPr/>
        </p:nvPicPr>
        <p:blipFill>
          <a:blip r:embed="rId7"/>
          <a:stretch>
            <a:fillRect/>
          </a:stretch>
        </p:blipFill>
        <p:spPr>
          <a:xfrm rot="5400000">
            <a:off x="4999790" y="4092361"/>
            <a:ext cx="944763" cy="871219"/>
          </a:xfrm>
          <a:prstGeom prst="rect">
            <a:avLst/>
          </a:prstGeom>
          <a:ln w="6350">
            <a:solidFill>
              <a:schemeClr val="accent6"/>
            </a:solidFill>
          </a:ln>
        </p:spPr>
      </p:pic>
      <p:pic>
        <p:nvPicPr>
          <p:cNvPr id="16" name="Picture 15">
            <a:extLst>
              <a:ext uri="{FF2B5EF4-FFF2-40B4-BE49-F238E27FC236}">
                <a16:creationId xmlns:a16="http://schemas.microsoft.com/office/drawing/2014/main" id="{905C07A9-B44B-22E7-D272-EE5CE6D8DCDA}"/>
              </a:ext>
            </a:extLst>
          </p:cNvPr>
          <p:cNvPicPr>
            <a:picLocks noChangeAspect="1"/>
          </p:cNvPicPr>
          <p:nvPr/>
        </p:nvPicPr>
        <p:blipFill>
          <a:blip r:embed="rId7"/>
          <a:stretch>
            <a:fillRect/>
          </a:stretch>
        </p:blipFill>
        <p:spPr>
          <a:xfrm rot="5400000">
            <a:off x="3557989" y="4042180"/>
            <a:ext cx="944763" cy="871219"/>
          </a:xfrm>
          <a:prstGeom prst="rect">
            <a:avLst/>
          </a:prstGeom>
          <a:ln w="6350">
            <a:solidFill>
              <a:schemeClr val="accent6"/>
            </a:solidFill>
          </a:ln>
        </p:spPr>
      </p:pic>
      <p:sp>
        <p:nvSpPr>
          <p:cNvPr id="2" name="Rectangle: Top Corners Rounded 1">
            <a:extLst>
              <a:ext uri="{FF2B5EF4-FFF2-40B4-BE49-F238E27FC236}">
                <a16:creationId xmlns:a16="http://schemas.microsoft.com/office/drawing/2014/main" id="{A76BDDA1-29A2-DFC0-A044-DE3B62BF4E88}"/>
              </a:ext>
            </a:extLst>
          </p:cNvPr>
          <p:cNvSpPr/>
          <p:nvPr/>
        </p:nvSpPr>
        <p:spPr>
          <a:xfrm rot="10800000">
            <a:off x="3593247" y="1637073"/>
            <a:ext cx="874467" cy="3974810"/>
          </a:xfrm>
          <a:prstGeom prst="round2SameRect">
            <a:avLst>
              <a:gd name="adj1" fmla="val 50000"/>
              <a:gd name="adj2" fmla="val 0"/>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Magnetic Disk 2">
            <a:extLst>
              <a:ext uri="{FF2B5EF4-FFF2-40B4-BE49-F238E27FC236}">
                <a16:creationId xmlns:a16="http://schemas.microsoft.com/office/drawing/2014/main" id="{EB3F8C9B-4D66-26B2-1AF0-3C312C66EC15}"/>
              </a:ext>
            </a:extLst>
          </p:cNvPr>
          <p:cNvSpPr/>
          <p:nvPr/>
        </p:nvSpPr>
        <p:spPr>
          <a:xfrm>
            <a:off x="3520671" y="685658"/>
            <a:ext cx="1010544" cy="1301175"/>
          </a:xfrm>
          <a:prstGeom prst="flowChartMagneticDisk">
            <a:avLst/>
          </a:prstGeom>
          <a:solidFill>
            <a:srgbClr val="A1459E"/>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A13369C-6C36-88DA-E7F7-DDFA253588CD}"/>
              </a:ext>
            </a:extLst>
          </p:cNvPr>
          <p:cNvPicPr>
            <a:picLocks noChangeAspect="1"/>
          </p:cNvPicPr>
          <p:nvPr/>
        </p:nvPicPr>
        <p:blipFill>
          <a:blip r:embed="rId7"/>
          <a:stretch>
            <a:fillRect/>
          </a:stretch>
        </p:blipFill>
        <p:spPr>
          <a:xfrm rot="5400000">
            <a:off x="1965397" y="4062220"/>
            <a:ext cx="944763" cy="871219"/>
          </a:xfrm>
          <a:prstGeom prst="rect">
            <a:avLst/>
          </a:prstGeom>
          <a:ln w="6350">
            <a:solidFill>
              <a:schemeClr val="accent6"/>
            </a:solidFill>
          </a:ln>
        </p:spPr>
      </p:pic>
      <p:sp>
        <p:nvSpPr>
          <p:cNvPr id="25" name="Rectangle: Top Corners Rounded 24">
            <a:extLst>
              <a:ext uri="{FF2B5EF4-FFF2-40B4-BE49-F238E27FC236}">
                <a16:creationId xmlns:a16="http://schemas.microsoft.com/office/drawing/2014/main" id="{0DAC6E56-BE9A-6E47-BB4B-07AF857A1527}"/>
              </a:ext>
            </a:extLst>
          </p:cNvPr>
          <p:cNvSpPr/>
          <p:nvPr/>
        </p:nvSpPr>
        <p:spPr>
          <a:xfrm rot="10800000">
            <a:off x="5034599" y="1637073"/>
            <a:ext cx="874467" cy="3974810"/>
          </a:xfrm>
          <a:prstGeom prst="round2SameRect">
            <a:avLst>
              <a:gd name="adj1" fmla="val 50000"/>
              <a:gd name="adj2" fmla="val 0"/>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gnetic Disk 25">
            <a:extLst>
              <a:ext uri="{FF2B5EF4-FFF2-40B4-BE49-F238E27FC236}">
                <a16:creationId xmlns:a16="http://schemas.microsoft.com/office/drawing/2014/main" id="{AB5AB5B7-FED9-960D-957C-A4BE2E872795}"/>
              </a:ext>
            </a:extLst>
          </p:cNvPr>
          <p:cNvSpPr/>
          <p:nvPr/>
        </p:nvSpPr>
        <p:spPr>
          <a:xfrm>
            <a:off x="4962023" y="685658"/>
            <a:ext cx="1010544" cy="1301175"/>
          </a:xfrm>
          <a:prstGeom prst="flowChartMagneticDisk">
            <a:avLst/>
          </a:prstGeom>
          <a:solidFill>
            <a:srgbClr val="FFB7B9"/>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Top Corners Rounded 26">
            <a:extLst>
              <a:ext uri="{FF2B5EF4-FFF2-40B4-BE49-F238E27FC236}">
                <a16:creationId xmlns:a16="http://schemas.microsoft.com/office/drawing/2014/main" id="{7B8E4606-716E-F549-C05F-0B538E7CF494}"/>
              </a:ext>
            </a:extLst>
          </p:cNvPr>
          <p:cNvSpPr/>
          <p:nvPr/>
        </p:nvSpPr>
        <p:spPr>
          <a:xfrm rot="10800000">
            <a:off x="1998921" y="1621219"/>
            <a:ext cx="874467" cy="3974810"/>
          </a:xfrm>
          <a:prstGeom prst="round2SameRect">
            <a:avLst>
              <a:gd name="adj1" fmla="val 50000"/>
              <a:gd name="adj2" fmla="val 0"/>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gnetic Disk 27">
            <a:extLst>
              <a:ext uri="{FF2B5EF4-FFF2-40B4-BE49-F238E27FC236}">
                <a16:creationId xmlns:a16="http://schemas.microsoft.com/office/drawing/2014/main" id="{357C47AA-3704-2A85-37ED-313A23071431}"/>
              </a:ext>
            </a:extLst>
          </p:cNvPr>
          <p:cNvSpPr/>
          <p:nvPr/>
        </p:nvSpPr>
        <p:spPr>
          <a:xfrm>
            <a:off x="1926345" y="669804"/>
            <a:ext cx="1010544" cy="1301175"/>
          </a:xfrm>
          <a:prstGeom prst="flowChartMagneticDisk">
            <a:avLst/>
          </a:prstGeom>
          <a:solidFill>
            <a:schemeClr val="accent3">
              <a:lumMod val="7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itle 1">
            <a:extLst>
              <a:ext uri="{FF2B5EF4-FFF2-40B4-BE49-F238E27FC236}">
                <a16:creationId xmlns:a16="http://schemas.microsoft.com/office/drawing/2014/main" id="{6B8A631A-26C1-0587-7610-7C689BCCD3AE}"/>
              </a:ext>
            </a:extLst>
          </p:cNvPr>
          <p:cNvSpPr>
            <a:spLocks noGrp="1"/>
          </p:cNvSpPr>
          <p:nvPr>
            <p:ph type="title"/>
          </p:nvPr>
        </p:nvSpPr>
        <p:spPr>
          <a:xfrm>
            <a:off x="0" y="-192946"/>
            <a:ext cx="8515350" cy="831832"/>
          </a:xfrm>
        </p:spPr>
        <p:txBody>
          <a:bodyPr/>
          <a:lstStyle/>
          <a:p>
            <a:r>
              <a:rPr lang="en-US" b="1" dirty="0"/>
              <a:t>Specimen Labels: </a:t>
            </a:r>
            <a:r>
              <a:rPr lang="en-US" dirty="0"/>
              <a:t>Blood Collection Tubes</a:t>
            </a:r>
          </a:p>
        </p:txBody>
      </p:sp>
      <p:sp>
        <p:nvSpPr>
          <p:cNvPr id="46" name="TextBox 45">
            <a:extLst>
              <a:ext uri="{FF2B5EF4-FFF2-40B4-BE49-F238E27FC236}">
                <a16:creationId xmlns:a16="http://schemas.microsoft.com/office/drawing/2014/main" id="{205F3E0C-177D-DF13-0843-3787B0433D0D}"/>
              </a:ext>
            </a:extLst>
          </p:cNvPr>
          <p:cNvSpPr txBox="1"/>
          <p:nvPr/>
        </p:nvSpPr>
        <p:spPr>
          <a:xfrm>
            <a:off x="3295405" y="5608091"/>
            <a:ext cx="1452032" cy="738664"/>
          </a:xfrm>
          <a:prstGeom prst="rect">
            <a:avLst/>
          </a:prstGeom>
          <a:noFill/>
        </p:spPr>
        <p:txBody>
          <a:bodyPr wrap="square">
            <a:spAutoFit/>
          </a:bodyPr>
          <a:lstStyle/>
          <a:p>
            <a:pPr algn="ctr"/>
            <a:r>
              <a:rPr lang="en-US" sz="1400" dirty="0"/>
              <a:t>2 x 10mL EDTA Lavender-Top Tubes</a:t>
            </a:r>
          </a:p>
        </p:txBody>
      </p:sp>
      <p:sp>
        <p:nvSpPr>
          <p:cNvPr id="52" name="TextBox 51">
            <a:extLst>
              <a:ext uri="{FF2B5EF4-FFF2-40B4-BE49-F238E27FC236}">
                <a16:creationId xmlns:a16="http://schemas.microsoft.com/office/drawing/2014/main" id="{89F6454B-02D6-E9E0-1B8B-C5E42743F363}"/>
              </a:ext>
            </a:extLst>
          </p:cNvPr>
          <p:cNvSpPr txBox="1"/>
          <p:nvPr/>
        </p:nvSpPr>
        <p:spPr>
          <a:xfrm>
            <a:off x="4866022" y="5643984"/>
            <a:ext cx="1280838" cy="738664"/>
          </a:xfrm>
          <a:prstGeom prst="rect">
            <a:avLst/>
          </a:prstGeom>
          <a:noFill/>
        </p:spPr>
        <p:txBody>
          <a:bodyPr wrap="square">
            <a:spAutoFit/>
          </a:bodyPr>
          <a:lstStyle/>
          <a:p>
            <a:pPr algn="ctr"/>
            <a:r>
              <a:rPr lang="en-US" sz="1400" dirty="0"/>
              <a:t>1 x 10mL RNA PAXGene    Tube</a:t>
            </a:r>
          </a:p>
        </p:txBody>
      </p:sp>
      <p:sp>
        <p:nvSpPr>
          <p:cNvPr id="54" name="TextBox 53">
            <a:extLst>
              <a:ext uri="{FF2B5EF4-FFF2-40B4-BE49-F238E27FC236}">
                <a16:creationId xmlns:a16="http://schemas.microsoft.com/office/drawing/2014/main" id="{B9DF27CE-B107-C57B-DA31-DD4DB239A1D8}"/>
              </a:ext>
            </a:extLst>
          </p:cNvPr>
          <p:cNvSpPr txBox="1"/>
          <p:nvPr/>
        </p:nvSpPr>
        <p:spPr>
          <a:xfrm>
            <a:off x="1740772" y="5608091"/>
            <a:ext cx="1482057" cy="738664"/>
          </a:xfrm>
          <a:prstGeom prst="rect">
            <a:avLst/>
          </a:prstGeom>
          <a:noFill/>
        </p:spPr>
        <p:txBody>
          <a:bodyPr wrap="square">
            <a:spAutoFit/>
          </a:bodyPr>
          <a:lstStyle/>
          <a:p>
            <a:pPr algn="ctr"/>
            <a:r>
              <a:rPr lang="en-US" sz="1400" dirty="0"/>
              <a:t>2 x 10mL Sodium Heparin (NaHep) PBMC Tubes</a:t>
            </a:r>
          </a:p>
        </p:txBody>
      </p:sp>
      <p:sp>
        <p:nvSpPr>
          <p:cNvPr id="5" name="Oval 4" descr="A circle around the left most barcode on a Collection &amp; Aliquot Tube Label. The left most barcode is closest to the tube cap. ">
            <a:extLst>
              <a:ext uri="{FF2B5EF4-FFF2-40B4-BE49-F238E27FC236}">
                <a16:creationId xmlns:a16="http://schemas.microsoft.com/office/drawing/2014/main" id="{CFDA6DD5-DAF8-3878-3414-AF5108AE8974}"/>
              </a:ext>
            </a:extLst>
          </p:cNvPr>
          <p:cNvSpPr/>
          <p:nvPr/>
        </p:nvSpPr>
        <p:spPr>
          <a:xfrm>
            <a:off x="2606532" y="2839097"/>
            <a:ext cx="297438" cy="30415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a:extLst>
              <a:ext uri="{FF2B5EF4-FFF2-40B4-BE49-F238E27FC236}">
                <a16:creationId xmlns:a16="http://schemas.microsoft.com/office/drawing/2014/main" id="{14089D01-C2CF-3D3C-20ED-C4C2FBC82655}"/>
              </a:ext>
            </a:extLst>
          </p:cNvPr>
          <p:cNvSpPr txBox="1"/>
          <p:nvPr/>
        </p:nvSpPr>
        <p:spPr>
          <a:xfrm>
            <a:off x="107878" y="1284498"/>
            <a:ext cx="1280708" cy="1754326"/>
          </a:xfrm>
          <a:prstGeom prst="rect">
            <a:avLst/>
          </a:prstGeom>
          <a:noFill/>
          <a:ln>
            <a:noFill/>
          </a:ln>
        </p:spPr>
        <p:txBody>
          <a:bodyPr wrap="square" rtlCol="0">
            <a:spAutoFit/>
          </a:bodyPr>
          <a:lstStyle/>
          <a:p>
            <a:pPr algn="ctr"/>
            <a:r>
              <a:rPr lang="en-US" dirty="0"/>
              <a:t>Please ensure the left-hand barcode is near the cap</a:t>
            </a:r>
          </a:p>
        </p:txBody>
      </p:sp>
      <p:cxnSp>
        <p:nvCxnSpPr>
          <p:cNvPr id="7" name="Connector: Curved 6">
            <a:extLst>
              <a:ext uri="{FF2B5EF4-FFF2-40B4-BE49-F238E27FC236}">
                <a16:creationId xmlns:a16="http://schemas.microsoft.com/office/drawing/2014/main" id="{28C6D136-73E8-2390-E7B3-2ED68971FAC4}"/>
              </a:ext>
            </a:extLst>
          </p:cNvPr>
          <p:cNvCxnSpPr>
            <a:cxnSpLocks/>
            <a:stCxn id="8" idx="0"/>
            <a:endCxn id="5" idx="2"/>
          </p:cNvCxnSpPr>
          <p:nvPr/>
        </p:nvCxnSpPr>
        <p:spPr>
          <a:xfrm rot="5400000" flipH="1" flipV="1">
            <a:off x="1344728" y="2041168"/>
            <a:ext cx="311797" cy="2211811"/>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descr="A circle around the left most barcode on a Collection &amp; Aliquot Tube Label. The left most barcode is closest to the tube cap. ">
            <a:extLst>
              <a:ext uri="{FF2B5EF4-FFF2-40B4-BE49-F238E27FC236}">
                <a16:creationId xmlns:a16="http://schemas.microsoft.com/office/drawing/2014/main" id="{3E0B819C-E4C7-0167-C8B8-67955616A63A}"/>
              </a:ext>
            </a:extLst>
          </p:cNvPr>
          <p:cNvSpPr/>
          <p:nvPr/>
        </p:nvSpPr>
        <p:spPr>
          <a:xfrm>
            <a:off x="166121" y="3302971"/>
            <a:ext cx="45720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Top Corners Rounded 10">
            <a:extLst>
              <a:ext uri="{FF2B5EF4-FFF2-40B4-BE49-F238E27FC236}">
                <a16:creationId xmlns:a16="http://schemas.microsoft.com/office/drawing/2014/main" id="{7CE44A7B-7135-9DAF-C3C6-B8456E22E18F}"/>
              </a:ext>
            </a:extLst>
          </p:cNvPr>
          <p:cNvSpPr/>
          <p:nvPr/>
        </p:nvSpPr>
        <p:spPr>
          <a:xfrm rot="10800000">
            <a:off x="6808213" y="2682301"/>
            <a:ext cx="681655" cy="2931731"/>
          </a:xfrm>
          <a:prstGeom prst="round2SameRect">
            <a:avLst>
              <a:gd name="adj1" fmla="val 50000"/>
              <a:gd name="adj2" fmla="val 0"/>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gnetic Disk 11">
            <a:extLst>
              <a:ext uri="{FF2B5EF4-FFF2-40B4-BE49-F238E27FC236}">
                <a16:creationId xmlns:a16="http://schemas.microsoft.com/office/drawing/2014/main" id="{C8F2D7D2-C592-62DE-CC62-6AE0B04833A1}"/>
              </a:ext>
            </a:extLst>
          </p:cNvPr>
          <p:cNvSpPr/>
          <p:nvPr/>
        </p:nvSpPr>
        <p:spPr>
          <a:xfrm>
            <a:off x="6704597" y="2117318"/>
            <a:ext cx="874468" cy="989904"/>
          </a:xfrm>
          <a:prstGeom prst="flowChartMagneticDisk">
            <a:avLst/>
          </a:prstGeom>
          <a:solidFill>
            <a:srgbClr val="A1459E"/>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317E431-4481-9863-DE0B-709DC944D181}"/>
              </a:ext>
            </a:extLst>
          </p:cNvPr>
          <p:cNvSpPr txBox="1"/>
          <p:nvPr/>
        </p:nvSpPr>
        <p:spPr>
          <a:xfrm>
            <a:off x="6434021" y="5592237"/>
            <a:ext cx="1452032" cy="738664"/>
          </a:xfrm>
          <a:prstGeom prst="rect">
            <a:avLst/>
          </a:prstGeom>
          <a:noFill/>
        </p:spPr>
        <p:txBody>
          <a:bodyPr wrap="square">
            <a:spAutoFit/>
          </a:bodyPr>
          <a:lstStyle/>
          <a:p>
            <a:pPr algn="ctr"/>
            <a:r>
              <a:rPr lang="en-US" sz="1400" dirty="0"/>
              <a:t>*1 x 3mL EDTA Lavender-Top Tube</a:t>
            </a:r>
          </a:p>
        </p:txBody>
      </p:sp>
      <p:sp>
        <p:nvSpPr>
          <p:cNvPr id="14" name="TextBox 13">
            <a:extLst>
              <a:ext uri="{FF2B5EF4-FFF2-40B4-BE49-F238E27FC236}">
                <a16:creationId xmlns:a16="http://schemas.microsoft.com/office/drawing/2014/main" id="{A0D9409E-ED72-438A-7638-9E919877FBE6}"/>
              </a:ext>
            </a:extLst>
          </p:cNvPr>
          <p:cNvSpPr txBox="1"/>
          <p:nvPr/>
        </p:nvSpPr>
        <p:spPr>
          <a:xfrm>
            <a:off x="7700483" y="3548296"/>
            <a:ext cx="1302488" cy="2059795"/>
          </a:xfrm>
          <a:prstGeom prst="rect">
            <a:avLst/>
          </a:prstGeom>
          <a:noFill/>
        </p:spPr>
        <p:txBody>
          <a:bodyPr wrap="square">
            <a:spAutoFit/>
          </a:bodyPr>
          <a:lstStyle/>
          <a:p>
            <a:pPr marL="0" marR="0" algn="ctr">
              <a:lnSpc>
                <a:spcPct val="107000"/>
              </a:lnSpc>
              <a:spcBef>
                <a:spcPts val="0"/>
              </a:spcBef>
              <a:spcAft>
                <a:spcPts val="0"/>
              </a:spcAft>
            </a:pP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*Genetic Testing is now done primarily through Invitae. This tube should only be ordered and used for rare cases that are approved by FBS study management.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51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15350" cy="1325563"/>
          </a:xfrm>
        </p:spPr>
        <p:txBody>
          <a:bodyPr/>
          <a:lstStyle/>
          <a:p>
            <a:r>
              <a:rPr lang="en-US" b="1" dirty="0"/>
              <a:t>Specimen Labels: </a:t>
            </a:r>
            <a:r>
              <a:rPr lang="en-US" dirty="0"/>
              <a:t>PBMC Collection Tubes</a:t>
            </a:r>
          </a:p>
        </p:txBody>
      </p:sp>
      <p:sp>
        <p:nvSpPr>
          <p:cNvPr id="7" name="TextBox 6">
            <a:extLst>
              <a:ext uri="{FF2B5EF4-FFF2-40B4-BE49-F238E27FC236}">
                <a16:creationId xmlns:a16="http://schemas.microsoft.com/office/drawing/2014/main" id="{8BF91205-2062-9323-21DD-0C241E3E4673}"/>
              </a:ext>
            </a:extLst>
          </p:cNvPr>
          <p:cNvSpPr txBox="1"/>
          <p:nvPr/>
        </p:nvSpPr>
        <p:spPr>
          <a:xfrm>
            <a:off x="496933" y="1325563"/>
            <a:ext cx="8018417" cy="1569660"/>
          </a:xfrm>
          <a:prstGeom prst="rect">
            <a:avLst/>
          </a:prstGeom>
          <a:noFill/>
        </p:spPr>
        <p:txBody>
          <a:bodyPr wrap="square">
            <a:spAutoFit/>
          </a:bodyPr>
          <a:lstStyle/>
          <a:p>
            <a:r>
              <a:rPr lang="en-US" sz="2400" dirty="0"/>
              <a:t>For Sodium Heparin tubes, please align the Collection Tube Label and Site ID/Family ID/Individual ID Label with the manufacturer’s label on the tube so that the buffy coat is visible to the NCRAD laboratory staff during processing.</a:t>
            </a:r>
          </a:p>
        </p:txBody>
      </p:sp>
      <p:pic>
        <p:nvPicPr>
          <p:cNvPr id="8" name="Picture 7" descr="A filled Sodium Heparin tube showing that labels should be placed so that there is an unobstructed view of one side of the tube.">
            <a:extLst>
              <a:ext uri="{FF2B5EF4-FFF2-40B4-BE49-F238E27FC236}">
                <a16:creationId xmlns:a16="http://schemas.microsoft.com/office/drawing/2014/main" id="{763C3A70-7A58-FECA-B4B9-9ACF52574DCA}"/>
              </a:ext>
            </a:extLst>
          </p:cNvPr>
          <p:cNvPicPr>
            <a:picLocks noChangeAspect="1"/>
          </p:cNvPicPr>
          <p:nvPr/>
        </p:nvPicPr>
        <p:blipFill rotWithShape="1">
          <a:blip r:embed="rId3"/>
          <a:srcRect l="2284" t="2262" r="1283"/>
          <a:stretch/>
        </p:blipFill>
        <p:spPr bwMode="auto">
          <a:xfrm>
            <a:off x="1392555" y="3331708"/>
            <a:ext cx="5730240" cy="2737485"/>
          </a:xfrm>
          <a:prstGeom prst="rect">
            <a:avLst/>
          </a:prstGeom>
          <a:ln>
            <a:solidFill>
              <a:schemeClr val="accent6"/>
            </a:solidFill>
          </a:ln>
          <a:extLst>
            <a:ext uri="{53640926-AAD7-44D8-BBD7-CCE9431645EC}">
              <a14:shadowObscured xmlns:a14="http://schemas.microsoft.com/office/drawing/2010/main"/>
            </a:ext>
          </a:extLst>
        </p:spPr>
      </p:pic>
      <p:sp>
        <p:nvSpPr>
          <p:cNvPr id="9" name="Oval 8">
            <a:extLst>
              <a:ext uri="{FF2B5EF4-FFF2-40B4-BE49-F238E27FC236}">
                <a16:creationId xmlns:a16="http://schemas.microsoft.com/office/drawing/2014/main" id="{EA2339E2-DB60-D3C5-4C2B-A29EC8C00F63}"/>
              </a:ext>
            </a:extLst>
          </p:cNvPr>
          <p:cNvSpPr/>
          <p:nvPr/>
        </p:nvSpPr>
        <p:spPr>
          <a:xfrm>
            <a:off x="4685211" y="3901440"/>
            <a:ext cx="269966" cy="188105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55933C2-6929-ED61-06F3-8C97441AC364}"/>
              </a:ext>
            </a:extLst>
          </p:cNvPr>
          <p:cNvSpPr txBox="1"/>
          <p:nvPr/>
        </p:nvSpPr>
        <p:spPr>
          <a:xfrm>
            <a:off x="5225144" y="3500121"/>
            <a:ext cx="1897651" cy="1200329"/>
          </a:xfrm>
          <a:prstGeom prst="rect">
            <a:avLst/>
          </a:prstGeom>
          <a:noFill/>
        </p:spPr>
        <p:txBody>
          <a:bodyPr wrap="square" rtlCol="0">
            <a:spAutoFit/>
          </a:bodyPr>
          <a:lstStyle/>
          <a:p>
            <a:r>
              <a:rPr lang="en-US" dirty="0">
                <a:solidFill>
                  <a:srgbClr val="C00000"/>
                </a:solidFill>
              </a:rPr>
              <a:t>Clear, visible line of sight to the sample vertically down the tube</a:t>
            </a:r>
          </a:p>
        </p:txBody>
      </p:sp>
      <p:cxnSp>
        <p:nvCxnSpPr>
          <p:cNvPr id="12" name="Straight Arrow Connector 11">
            <a:extLst>
              <a:ext uri="{FF2B5EF4-FFF2-40B4-BE49-F238E27FC236}">
                <a16:creationId xmlns:a16="http://schemas.microsoft.com/office/drawing/2014/main" id="{5E5D260F-097E-3715-2D4E-DC342A994BDF}"/>
              </a:ext>
            </a:extLst>
          </p:cNvPr>
          <p:cNvCxnSpPr>
            <a:cxnSpLocks/>
            <a:stCxn id="10" idx="1"/>
            <a:endCxn id="9" idx="7"/>
          </p:cNvCxnSpPr>
          <p:nvPr/>
        </p:nvCxnSpPr>
        <p:spPr>
          <a:xfrm flipH="1">
            <a:off x="4915641" y="4100286"/>
            <a:ext cx="309503" cy="766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998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81" y="26127"/>
            <a:ext cx="7794171" cy="1325563"/>
          </a:xfrm>
        </p:spPr>
        <p:txBody>
          <a:bodyPr>
            <a:noAutofit/>
          </a:bodyPr>
          <a:lstStyle/>
          <a:p>
            <a:r>
              <a:rPr lang="en-US" sz="5000" b="1" dirty="0"/>
              <a:t>Cryovial Tube Labels</a:t>
            </a:r>
          </a:p>
        </p:txBody>
      </p:sp>
      <p:sp>
        <p:nvSpPr>
          <p:cNvPr id="15" name="TextBox 14">
            <a:extLst>
              <a:ext uri="{FF2B5EF4-FFF2-40B4-BE49-F238E27FC236}">
                <a16:creationId xmlns:a16="http://schemas.microsoft.com/office/drawing/2014/main" id="{FA7B397E-2FDA-D3A2-AEF7-C37228C443DA}"/>
              </a:ext>
            </a:extLst>
          </p:cNvPr>
          <p:cNvSpPr txBox="1"/>
          <p:nvPr/>
        </p:nvSpPr>
        <p:spPr>
          <a:xfrm>
            <a:off x="3504125" y="1711443"/>
            <a:ext cx="4720044" cy="3724096"/>
          </a:xfrm>
          <a:prstGeom prst="rect">
            <a:avLst/>
          </a:prstGeom>
          <a:noFill/>
        </p:spPr>
        <p:txBody>
          <a:bodyPr wrap="square">
            <a:spAutoFit/>
          </a:bodyPr>
          <a:lstStyle/>
          <a:p>
            <a:pPr marL="342900" indent="-342900">
              <a:buFont typeface="Arial" panose="020B0604020202020204" pitchFamily="34" charset="0"/>
              <a:buChar char="•"/>
            </a:pPr>
            <a:r>
              <a:rPr lang="en-US" sz="2400" dirty="0"/>
              <a:t>Place one Cryovial Label on each blood aliquot cryovial. Note: these are only applicable to Blood Kits A &amp; C. </a:t>
            </a:r>
          </a:p>
          <a:p>
            <a:pPr marL="800100" lvl="1" indent="-342900">
              <a:buFont typeface="Arial" panose="020B0604020202020204" pitchFamily="34" charset="0"/>
              <a:buChar char="•"/>
            </a:pPr>
            <a:r>
              <a:rPr lang="en-US" sz="2200" i="1" dirty="0"/>
              <a:t>Remember Blood Kit C is for PCM Trials only. </a:t>
            </a:r>
          </a:p>
          <a:p>
            <a:pPr marL="342900" indent="-342900">
              <a:buFont typeface="Arial" panose="020B0604020202020204" pitchFamily="34" charset="0"/>
              <a:buChar char="•"/>
            </a:pPr>
            <a:r>
              <a:rPr lang="en-US" sz="2400" dirty="0"/>
              <a:t>Specimen type is indicated on the label. </a:t>
            </a:r>
          </a:p>
          <a:p>
            <a:pPr marL="800100" lvl="1" indent="-342900">
              <a:buFont typeface="Arial" panose="020B0604020202020204" pitchFamily="34" charset="0"/>
              <a:buChar char="•"/>
            </a:pPr>
            <a:r>
              <a:rPr lang="en-US" sz="2400" dirty="0"/>
              <a:t>PLA = Plasma</a:t>
            </a:r>
          </a:p>
          <a:p>
            <a:pPr marL="800100" lvl="1" indent="-342900">
              <a:buFont typeface="Arial" panose="020B0604020202020204" pitchFamily="34" charset="0"/>
              <a:buChar char="•"/>
            </a:pPr>
            <a:r>
              <a:rPr lang="en-US" sz="2400" dirty="0"/>
              <a:t>BUF = Buffy Coat</a:t>
            </a:r>
          </a:p>
        </p:txBody>
      </p:sp>
      <p:sp>
        <p:nvSpPr>
          <p:cNvPr id="6" name="Rectangle 5">
            <a:extLst>
              <a:ext uri="{FF2B5EF4-FFF2-40B4-BE49-F238E27FC236}">
                <a16:creationId xmlns:a16="http://schemas.microsoft.com/office/drawing/2014/main" id="{50CE1046-D4B7-A83C-444F-B7FFFC56F2B2}"/>
              </a:ext>
            </a:extLst>
          </p:cNvPr>
          <p:cNvSpPr/>
          <p:nvPr/>
        </p:nvSpPr>
        <p:spPr>
          <a:xfrm>
            <a:off x="1010008" y="1913641"/>
            <a:ext cx="1371600" cy="13716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Calibri" panose="020F0502020204030204"/>
                <a:ea typeface="+mn-ea"/>
                <a:cs typeface="+mn-cs"/>
              </a:rPr>
              <a:t>FBS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Calibri" panose="020F0502020204030204"/>
                <a:ea typeface="+mn-ea"/>
                <a:cs typeface="+mn-cs"/>
              </a:rPr>
              <a:t>1000001</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Calibri" panose="020F0502020204030204"/>
                <a:ea typeface="+mn-ea"/>
                <a:cs typeface="+mn-cs"/>
              </a:rPr>
              <a:t>PLA</a:t>
            </a:r>
          </a:p>
        </p:txBody>
      </p:sp>
      <p:sp>
        <p:nvSpPr>
          <p:cNvPr id="7" name="Rectangle 6">
            <a:extLst>
              <a:ext uri="{FF2B5EF4-FFF2-40B4-BE49-F238E27FC236}">
                <a16:creationId xmlns:a16="http://schemas.microsoft.com/office/drawing/2014/main" id="{EA93C5D2-353B-DE6E-349E-51C47B70DE98}"/>
              </a:ext>
            </a:extLst>
          </p:cNvPr>
          <p:cNvSpPr/>
          <p:nvPr/>
        </p:nvSpPr>
        <p:spPr>
          <a:xfrm>
            <a:off x="998030" y="3781639"/>
            <a:ext cx="1371600" cy="13716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Calibri" panose="020F0502020204030204"/>
                <a:ea typeface="+mn-ea"/>
                <a:cs typeface="+mn-cs"/>
              </a:rPr>
              <a:t>FBS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Calibri" panose="020F0502020204030204"/>
                <a:ea typeface="+mn-ea"/>
                <a:cs typeface="+mn-cs"/>
              </a:rPr>
              <a:t>1000001</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Calibri" panose="020F0502020204030204"/>
                <a:ea typeface="+mn-ea"/>
                <a:cs typeface="+mn-cs"/>
              </a:rPr>
              <a:t>BUF</a:t>
            </a:r>
          </a:p>
        </p:txBody>
      </p:sp>
    </p:spTree>
    <p:extLst>
      <p:ext uri="{BB962C8B-B14F-4D97-AF65-F5344CB8AC3E}">
        <p14:creationId xmlns:p14="http://schemas.microsoft.com/office/powerpoint/2010/main" val="2111618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15350" cy="1325563"/>
          </a:xfrm>
        </p:spPr>
        <p:txBody>
          <a:bodyPr/>
          <a:lstStyle/>
          <a:p>
            <a:r>
              <a:rPr lang="en-US" b="1" dirty="0"/>
              <a:t>Specimen Labels: </a:t>
            </a:r>
            <a:r>
              <a:rPr lang="en-US" dirty="0"/>
              <a:t>Labeling Guidelines</a:t>
            </a:r>
          </a:p>
        </p:txBody>
      </p:sp>
      <p:sp>
        <p:nvSpPr>
          <p:cNvPr id="6" name="TextBox 5">
            <a:extLst>
              <a:ext uri="{FF2B5EF4-FFF2-40B4-BE49-F238E27FC236}">
                <a16:creationId xmlns:a16="http://schemas.microsoft.com/office/drawing/2014/main" id="{AE0605C3-A507-BBEC-EDAE-ABD05CD2A27F}"/>
              </a:ext>
            </a:extLst>
          </p:cNvPr>
          <p:cNvSpPr txBox="1"/>
          <p:nvPr/>
        </p:nvSpPr>
        <p:spPr>
          <a:xfrm>
            <a:off x="82731" y="1305341"/>
            <a:ext cx="8978537" cy="4478149"/>
          </a:xfrm>
          <a:prstGeom prst="rect">
            <a:avLst/>
          </a:prstGeom>
          <a:noFill/>
        </p:spPr>
        <p:txBody>
          <a:bodyPr wrap="square">
            <a:spAutoFit/>
          </a:bodyPr>
          <a:lstStyle/>
          <a:p>
            <a:pPr marL="285750" indent="-285750">
              <a:buFont typeface="Arial" panose="020B0604020202020204" pitchFamily="34" charset="0"/>
              <a:buChar char="•"/>
            </a:pPr>
            <a:r>
              <a:rPr lang="en-US" sz="1900" dirty="0"/>
              <a:t>Place Collection Tube and Aliquot Labels on ALL collection tubes and cryovials BEFORE sample collection. This should help to ensure the label properly adheres to the tube before exposure to moisture or different temperatures.</a:t>
            </a:r>
          </a:p>
          <a:p>
            <a:pPr marL="285750" indent="-285750">
              <a:buFont typeface="Arial" panose="020B0604020202020204" pitchFamily="34" charset="0"/>
              <a:buChar char="•"/>
            </a:pPr>
            <a:endParaRPr lang="en-US" sz="1900" dirty="0"/>
          </a:p>
          <a:p>
            <a:pPr marL="285750" indent="-285750">
              <a:buFont typeface="Arial" panose="020B0604020202020204" pitchFamily="34" charset="0"/>
              <a:buChar char="•"/>
            </a:pPr>
            <a:r>
              <a:rPr lang="en-US" sz="1900" dirty="0"/>
              <a:t>Using a fine point permanent marker, fill-in and place the Site ID/Family ID/Individual ID Labels on the Collection Tubes BEFORE sample collection. These labels are placed on collection tubes in addition to the Collection Tube Label.</a:t>
            </a:r>
          </a:p>
          <a:p>
            <a:pPr marL="285750" indent="-285750">
              <a:buFont typeface="Arial" panose="020B0604020202020204" pitchFamily="34" charset="0"/>
              <a:buChar char="•"/>
            </a:pPr>
            <a:endParaRPr lang="en-US" sz="1900" dirty="0"/>
          </a:p>
          <a:p>
            <a:pPr marL="285750" indent="-285750">
              <a:buFont typeface="Arial" panose="020B0604020202020204" pitchFamily="34" charset="0"/>
              <a:buChar char="•"/>
            </a:pPr>
            <a:r>
              <a:rPr lang="en-US" sz="1900" dirty="0"/>
              <a:t>The Collection Tube Labels contain two 2D barcodes. Place the left-hand barcode toward the tube cap.</a:t>
            </a:r>
          </a:p>
          <a:p>
            <a:pPr marL="285750" indent="-285750">
              <a:buFont typeface="Arial" panose="020B0604020202020204" pitchFamily="34" charset="0"/>
              <a:buChar char="•"/>
            </a:pPr>
            <a:endParaRPr lang="en-US" sz="1900" dirty="0"/>
          </a:p>
          <a:p>
            <a:pPr marL="285750" indent="-285750">
              <a:buFont typeface="Arial" panose="020B0604020202020204" pitchFamily="34" charset="0"/>
              <a:buChar char="•"/>
            </a:pPr>
            <a:r>
              <a:rPr lang="en-US" sz="1900" dirty="0"/>
              <a:t>Place label horizontally on the tube (wrapped around sideways if the tube is upright). </a:t>
            </a:r>
          </a:p>
          <a:p>
            <a:pPr marL="285750" indent="-285750">
              <a:buFont typeface="Arial" panose="020B0604020202020204" pitchFamily="34" charset="0"/>
              <a:buChar char="•"/>
            </a:pPr>
            <a:endParaRPr lang="en-US" sz="1900" dirty="0"/>
          </a:p>
          <a:p>
            <a:pPr marL="285750" indent="-285750">
              <a:buFont typeface="Arial" panose="020B0604020202020204" pitchFamily="34" charset="0"/>
              <a:buChar char="•"/>
            </a:pPr>
            <a:r>
              <a:rPr lang="en-US" sz="1900" dirty="0"/>
              <a:t>Take a moment to ensure the label is completely adhered to each tube. It may be helpful to roll the tube between your fingers after applying the label.</a:t>
            </a:r>
          </a:p>
        </p:txBody>
      </p:sp>
    </p:spTree>
    <p:extLst>
      <p:ext uri="{BB962C8B-B14F-4D97-AF65-F5344CB8AC3E}">
        <p14:creationId xmlns:p14="http://schemas.microsoft.com/office/powerpoint/2010/main" val="3784160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57349" y="942880"/>
            <a:ext cx="5829300" cy="2845347"/>
          </a:xfrm>
        </p:spPr>
        <p:txBody>
          <a:bodyPr>
            <a:normAutofit/>
          </a:bodyPr>
          <a:lstStyle/>
          <a:p>
            <a:r>
              <a:rPr lang="en-US" b="1" dirty="0"/>
              <a:t>Labeling Breakdown by Kit Type</a:t>
            </a:r>
          </a:p>
        </p:txBody>
      </p:sp>
    </p:spTree>
    <p:extLst>
      <p:ext uri="{BB962C8B-B14F-4D97-AF65-F5344CB8AC3E}">
        <p14:creationId xmlns:p14="http://schemas.microsoft.com/office/powerpoint/2010/main" val="1891617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AD659AC-E6E6-9065-FF94-5083068125AF}"/>
              </a:ext>
            </a:extLst>
          </p:cNvPr>
          <p:cNvPicPr>
            <a:picLocks noChangeAspect="1"/>
          </p:cNvPicPr>
          <p:nvPr/>
        </p:nvPicPr>
        <p:blipFill>
          <a:blip r:embed="rId3"/>
          <a:stretch>
            <a:fillRect/>
          </a:stretch>
        </p:blipFill>
        <p:spPr>
          <a:xfrm>
            <a:off x="3646076" y="4952975"/>
            <a:ext cx="1246493" cy="1246493"/>
          </a:xfrm>
          <a:prstGeom prst="rect">
            <a:avLst/>
          </a:prstGeom>
          <a:ln>
            <a:solidFill>
              <a:schemeClr val="accent6"/>
            </a:solidFill>
          </a:ln>
        </p:spPr>
      </p:pic>
      <p:pic>
        <p:nvPicPr>
          <p:cNvPr id="11" name="Picture 10">
            <a:extLst>
              <a:ext uri="{FF2B5EF4-FFF2-40B4-BE49-F238E27FC236}">
                <a16:creationId xmlns:a16="http://schemas.microsoft.com/office/drawing/2014/main" id="{BBB36BA6-4264-0E3F-052C-CEA5A3A4D95A}"/>
              </a:ext>
            </a:extLst>
          </p:cNvPr>
          <p:cNvPicPr>
            <a:picLocks noChangeAspect="1"/>
          </p:cNvPicPr>
          <p:nvPr/>
        </p:nvPicPr>
        <p:blipFill>
          <a:blip r:embed="rId4"/>
          <a:stretch>
            <a:fillRect/>
          </a:stretch>
        </p:blipFill>
        <p:spPr>
          <a:xfrm>
            <a:off x="7286486" y="3686303"/>
            <a:ext cx="1323875" cy="1346467"/>
          </a:xfrm>
          <a:prstGeom prst="rect">
            <a:avLst/>
          </a:prstGeom>
          <a:ln>
            <a:solidFill>
              <a:schemeClr val="accent6"/>
            </a:solidFill>
          </a:ln>
        </p:spPr>
      </p:pic>
      <p:pic>
        <p:nvPicPr>
          <p:cNvPr id="6" name="Picture 5">
            <a:extLst>
              <a:ext uri="{FF2B5EF4-FFF2-40B4-BE49-F238E27FC236}">
                <a16:creationId xmlns:a16="http://schemas.microsoft.com/office/drawing/2014/main" id="{2E65053A-5FE3-4146-2460-BB5A8400EE30}"/>
              </a:ext>
            </a:extLst>
          </p:cNvPr>
          <p:cNvPicPr>
            <a:picLocks noChangeAspect="1"/>
          </p:cNvPicPr>
          <p:nvPr/>
        </p:nvPicPr>
        <p:blipFill>
          <a:blip r:embed="rId5"/>
          <a:stretch>
            <a:fillRect/>
          </a:stretch>
        </p:blipFill>
        <p:spPr>
          <a:xfrm>
            <a:off x="3612755" y="3484294"/>
            <a:ext cx="1299745" cy="1282415"/>
          </a:xfrm>
          <a:prstGeom prst="rect">
            <a:avLst/>
          </a:prstGeom>
          <a:ln>
            <a:solidFill>
              <a:schemeClr val="accent6"/>
            </a:solidFill>
          </a:ln>
        </p:spPr>
      </p:pic>
      <p:sp>
        <p:nvSpPr>
          <p:cNvPr id="13" name="Title 12"/>
          <p:cNvSpPr>
            <a:spLocks noGrp="1"/>
          </p:cNvSpPr>
          <p:nvPr>
            <p:ph type="title"/>
          </p:nvPr>
        </p:nvSpPr>
        <p:spPr>
          <a:xfrm>
            <a:off x="305840" y="231353"/>
            <a:ext cx="8532320" cy="994172"/>
          </a:xfrm>
        </p:spPr>
        <p:txBody>
          <a:bodyPr>
            <a:normAutofit fontScale="90000"/>
          </a:bodyPr>
          <a:lstStyle/>
          <a:p>
            <a:pPr algn="ctr"/>
            <a:r>
              <a:rPr lang="en-US" b="1" dirty="0"/>
              <a:t>Kit A: PBMC, Plasma/Buffy Coat, &amp; RNA Labels</a:t>
            </a:r>
          </a:p>
        </p:txBody>
      </p:sp>
      <p:sp>
        <p:nvSpPr>
          <p:cNvPr id="30" name="TextBox 29">
            <a:extLst>
              <a:ext uri="{FF2B5EF4-FFF2-40B4-BE49-F238E27FC236}">
                <a16:creationId xmlns:a16="http://schemas.microsoft.com/office/drawing/2014/main" id="{B2A9CCAA-448F-CA34-CD6D-C7F7315EF5D7}"/>
              </a:ext>
            </a:extLst>
          </p:cNvPr>
          <p:cNvSpPr txBox="1"/>
          <p:nvPr/>
        </p:nvSpPr>
        <p:spPr>
          <a:xfrm>
            <a:off x="-757570" y="-738137"/>
            <a:ext cx="1116727" cy="300082"/>
          </a:xfrm>
          <a:prstGeom prst="rect">
            <a:avLst/>
          </a:prstGeom>
          <a:noFill/>
        </p:spPr>
        <p:txBody>
          <a:bodyPr wrap="square" rtlCol="0">
            <a:spAutoFit/>
          </a:bodyPr>
          <a:lstStyle/>
          <a:p>
            <a:endParaRPr lang="en-US" sz="1350" dirty="0"/>
          </a:p>
        </p:txBody>
      </p:sp>
      <p:sp>
        <p:nvSpPr>
          <p:cNvPr id="69" name="TextBox 68">
            <a:extLst>
              <a:ext uri="{FF2B5EF4-FFF2-40B4-BE49-F238E27FC236}">
                <a16:creationId xmlns:a16="http://schemas.microsoft.com/office/drawing/2014/main" id="{E12E372E-4C18-11FA-48FE-38459D49FF17}"/>
              </a:ext>
            </a:extLst>
          </p:cNvPr>
          <p:cNvSpPr txBox="1"/>
          <p:nvPr/>
        </p:nvSpPr>
        <p:spPr>
          <a:xfrm>
            <a:off x="4932250" y="5004067"/>
            <a:ext cx="1612241" cy="1246495"/>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0" dirty="0">
                <a:solidFill>
                  <a:prstClr val="black"/>
                </a:solidFill>
              </a:rPr>
              <a:t>2</a:t>
            </a:r>
            <a:r>
              <a:rPr kumimoji="0" lang="en-US" sz="1500" b="0" i="0" u="none" strike="noStrike" kern="0" cap="none" spc="0" normalizeH="0" baseline="0" noProof="0" dirty="0">
                <a:ln>
                  <a:noFill/>
                </a:ln>
                <a:solidFill>
                  <a:prstClr val="black"/>
                </a:solidFill>
                <a:effectLst/>
                <a:uLnTx/>
                <a:uFillTx/>
              </a:rPr>
              <a:t> x PBMC Sodium Heparin (Green-Top) Tubes 10ml</a:t>
            </a:r>
          </a:p>
        </p:txBody>
      </p:sp>
      <p:cxnSp>
        <p:nvCxnSpPr>
          <p:cNvPr id="70" name="Straight Connector 69">
            <a:extLst>
              <a:ext uri="{FF2B5EF4-FFF2-40B4-BE49-F238E27FC236}">
                <a16:creationId xmlns:a16="http://schemas.microsoft.com/office/drawing/2014/main" id="{C5AD8344-DBC5-579A-B5B1-4D595BD8C856}"/>
              </a:ext>
            </a:extLst>
          </p:cNvPr>
          <p:cNvCxnSpPr>
            <a:cxnSpLocks/>
          </p:cNvCxnSpPr>
          <p:nvPr/>
        </p:nvCxnSpPr>
        <p:spPr>
          <a:xfrm>
            <a:off x="3480803" y="1344176"/>
            <a:ext cx="0" cy="4572000"/>
          </a:xfrm>
          <a:prstGeom prst="line">
            <a:avLst/>
          </a:prstGeom>
          <a:noFill/>
          <a:ln w="6350" cap="flat" cmpd="sng" algn="ctr">
            <a:solidFill>
              <a:sysClr val="windowText" lastClr="000000"/>
            </a:solidFill>
            <a:prstDash val="solid"/>
            <a:miter lim="800000"/>
          </a:ln>
          <a:effectLst/>
        </p:spPr>
      </p:cxnSp>
      <p:sp>
        <p:nvSpPr>
          <p:cNvPr id="71" name="TextBox 70">
            <a:extLst>
              <a:ext uri="{FF2B5EF4-FFF2-40B4-BE49-F238E27FC236}">
                <a16:creationId xmlns:a16="http://schemas.microsoft.com/office/drawing/2014/main" id="{57B3420F-136F-2E99-8C9F-4E6A881AE851}"/>
              </a:ext>
            </a:extLst>
          </p:cNvPr>
          <p:cNvSpPr txBox="1"/>
          <p:nvPr/>
        </p:nvSpPr>
        <p:spPr>
          <a:xfrm>
            <a:off x="0" y="3467034"/>
            <a:ext cx="4288468"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prstClr val="black"/>
                </a:solidFill>
                <a:effectLst/>
                <a:uLnTx/>
                <a:uFillTx/>
              </a:rPr>
              <a:t>Cryovial Labels</a:t>
            </a:r>
          </a:p>
        </p:txBody>
      </p:sp>
      <p:sp>
        <p:nvSpPr>
          <p:cNvPr id="74" name="TextBox 73">
            <a:extLst>
              <a:ext uri="{FF2B5EF4-FFF2-40B4-BE49-F238E27FC236}">
                <a16:creationId xmlns:a16="http://schemas.microsoft.com/office/drawing/2014/main" id="{6826D794-F855-0066-1747-7E538D02C826}"/>
              </a:ext>
            </a:extLst>
          </p:cNvPr>
          <p:cNvSpPr txBox="1"/>
          <p:nvPr/>
        </p:nvSpPr>
        <p:spPr>
          <a:xfrm>
            <a:off x="-5322" y="1169465"/>
            <a:ext cx="424956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prstClr val="black"/>
                </a:solidFill>
                <a:effectLst/>
                <a:uLnTx/>
                <a:uFillTx/>
              </a:rPr>
              <a:t>Kit Number Labels</a:t>
            </a:r>
          </a:p>
        </p:txBody>
      </p:sp>
      <p:sp>
        <p:nvSpPr>
          <p:cNvPr id="75" name="TextBox 74">
            <a:extLst>
              <a:ext uri="{FF2B5EF4-FFF2-40B4-BE49-F238E27FC236}">
                <a16:creationId xmlns:a16="http://schemas.microsoft.com/office/drawing/2014/main" id="{73937A73-8FFC-F068-E03C-FC09C67BDF59}"/>
              </a:ext>
            </a:extLst>
          </p:cNvPr>
          <p:cNvSpPr txBox="1"/>
          <p:nvPr/>
        </p:nvSpPr>
        <p:spPr>
          <a:xfrm>
            <a:off x="1294580" y="1593903"/>
            <a:ext cx="2336125" cy="1938992"/>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0" cap="none" spc="0" normalizeH="0" baseline="0" noProof="0" dirty="0">
                <a:ln>
                  <a:noFill/>
                </a:ln>
                <a:solidFill>
                  <a:prstClr val="black"/>
                </a:solidFill>
                <a:effectLst/>
                <a:uLnTx/>
                <a:uFillTx/>
              </a:rPr>
              <a:t>1 x placed on the Sample Form</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0" cap="none" spc="0" normalizeH="0" baseline="0" noProof="0" dirty="0">
                <a:ln>
                  <a:noFill/>
                </a:ln>
                <a:solidFill>
                  <a:prstClr val="black"/>
                </a:solidFill>
                <a:effectLst/>
                <a:uLnTx/>
                <a:uFillTx/>
              </a:rPr>
              <a:t>1 x placed on the outside of the cryobox that houses aliquot tubes during storage and shipment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0" dirty="0">
                <a:solidFill>
                  <a:prstClr val="black"/>
                </a:solidFill>
              </a:rPr>
              <a:t>3</a:t>
            </a:r>
            <a:r>
              <a:rPr kumimoji="0" lang="en-US" sz="1500" b="0" i="0" u="none" strike="noStrike" kern="0" cap="none" spc="0" normalizeH="0" baseline="0" noProof="0" dirty="0">
                <a:ln>
                  <a:noFill/>
                </a:ln>
                <a:solidFill>
                  <a:prstClr val="black"/>
                </a:solidFill>
                <a:effectLst/>
                <a:uLnTx/>
                <a:uFillTx/>
              </a:rPr>
              <a:t> x extra </a:t>
            </a:r>
            <a:r>
              <a:rPr kumimoji="0" lang="en-US" sz="1000" b="0" i="1" u="none" strike="noStrike" kern="0" cap="none" spc="0" normalizeH="0" baseline="0" noProof="0" dirty="0">
                <a:ln>
                  <a:noFill/>
                </a:ln>
                <a:solidFill>
                  <a:prstClr val="black"/>
                </a:solidFill>
                <a:effectLst/>
                <a:uLnTx/>
                <a:uFillTx/>
              </a:rPr>
              <a:t>(dispose if not used)</a:t>
            </a:r>
          </a:p>
        </p:txBody>
      </p:sp>
      <p:sp>
        <p:nvSpPr>
          <p:cNvPr id="76" name="TextBox 75">
            <a:extLst>
              <a:ext uri="{FF2B5EF4-FFF2-40B4-BE49-F238E27FC236}">
                <a16:creationId xmlns:a16="http://schemas.microsoft.com/office/drawing/2014/main" id="{DDA19126-1D43-44C0-0DB9-E7E533B270A2}"/>
              </a:ext>
            </a:extLst>
          </p:cNvPr>
          <p:cNvSpPr txBox="1"/>
          <p:nvPr/>
        </p:nvSpPr>
        <p:spPr>
          <a:xfrm>
            <a:off x="3482264" y="3035804"/>
            <a:ext cx="4810086"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prstClr val="black"/>
                </a:solidFill>
                <a:effectLst/>
                <a:uLnTx/>
                <a:uFillTx/>
              </a:rPr>
              <a:t>Collection Tube Labels</a:t>
            </a:r>
          </a:p>
        </p:txBody>
      </p:sp>
      <p:sp>
        <p:nvSpPr>
          <p:cNvPr id="86" name="TextBox 85">
            <a:extLst>
              <a:ext uri="{FF2B5EF4-FFF2-40B4-BE49-F238E27FC236}">
                <a16:creationId xmlns:a16="http://schemas.microsoft.com/office/drawing/2014/main" id="{4D1296A0-DFB3-26B3-2C0B-824E8442CCBA}"/>
              </a:ext>
            </a:extLst>
          </p:cNvPr>
          <p:cNvSpPr txBox="1"/>
          <p:nvPr/>
        </p:nvSpPr>
        <p:spPr>
          <a:xfrm>
            <a:off x="1366642" y="3946838"/>
            <a:ext cx="2037398" cy="1015663"/>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0" cap="none" spc="0" normalizeH="0" baseline="0" noProof="0" dirty="0">
                <a:ln>
                  <a:noFill/>
                </a:ln>
                <a:solidFill>
                  <a:prstClr val="black"/>
                </a:solidFill>
                <a:effectLst/>
                <a:uLnTx/>
                <a:uFillTx/>
              </a:rPr>
              <a:t>20 x Micronic tubes - 2ml PURPLE cap</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0" cap="none" spc="0" normalizeH="0" baseline="0" noProof="0" dirty="0">
                <a:ln>
                  <a:noFill/>
                </a:ln>
                <a:solidFill>
                  <a:prstClr val="black"/>
                </a:solidFill>
                <a:effectLst/>
                <a:uLnTx/>
                <a:uFillTx/>
              </a:rPr>
              <a:t>1 x Micronic tube - 2ml BLUE cap</a:t>
            </a:r>
          </a:p>
        </p:txBody>
      </p:sp>
      <p:sp>
        <p:nvSpPr>
          <p:cNvPr id="87" name="TextBox 86">
            <a:extLst>
              <a:ext uri="{FF2B5EF4-FFF2-40B4-BE49-F238E27FC236}">
                <a16:creationId xmlns:a16="http://schemas.microsoft.com/office/drawing/2014/main" id="{EF04F7D2-3806-9B23-D12F-429CCBA24A24}"/>
              </a:ext>
            </a:extLst>
          </p:cNvPr>
          <p:cNvSpPr txBox="1"/>
          <p:nvPr/>
        </p:nvSpPr>
        <p:spPr>
          <a:xfrm>
            <a:off x="1415694" y="5387241"/>
            <a:ext cx="2102254" cy="553998"/>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0" cap="none" spc="0" normalizeH="0" baseline="0" noProof="0" dirty="0">
                <a:ln>
                  <a:noFill/>
                </a:ln>
                <a:solidFill>
                  <a:prstClr val="black"/>
                </a:solidFill>
                <a:effectLst/>
                <a:uLnTx/>
                <a:uFillTx/>
              </a:rPr>
              <a:t>2 x Micronic tubes - 2ml GREY cap</a:t>
            </a:r>
          </a:p>
        </p:txBody>
      </p:sp>
      <p:sp>
        <p:nvSpPr>
          <p:cNvPr id="90" name="TextBox 89">
            <a:extLst>
              <a:ext uri="{FF2B5EF4-FFF2-40B4-BE49-F238E27FC236}">
                <a16:creationId xmlns:a16="http://schemas.microsoft.com/office/drawing/2014/main" id="{42F10F5C-BBCE-30D6-D781-4E8810B86D83}"/>
              </a:ext>
            </a:extLst>
          </p:cNvPr>
          <p:cNvSpPr txBox="1"/>
          <p:nvPr/>
        </p:nvSpPr>
        <p:spPr>
          <a:xfrm>
            <a:off x="4892572" y="3508204"/>
            <a:ext cx="1714674" cy="1246495"/>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0" cap="none" spc="0" normalizeH="0" baseline="0" noProof="0" dirty="0">
                <a:ln>
                  <a:noFill/>
                </a:ln>
                <a:solidFill>
                  <a:prstClr val="black"/>
                </a:solidFill>
                <a:effectLst/>
                <a:uLnTx/>
                <a:uFillTx/>
              </a:rPr>
              <a:t>2 x  EDTA (Lavender-Top) Blood Collection Tube (10 ml)</a:t>
            </a:r>
          </a:p>
        </p:txBody>
      </p:sp>
      <p:sp>
        <p:nvSpPr>
          <p:cNvPr id="92" name="TextBox 91">
            <a:extLst>
              <a:ext uri="{FF2B5EF4-FFF2-40B4-BE49-F238E27FC236}">
                <a16:creationId xmlns:a16="http://schemas.microsoft.com/office/drawing/2014/main" id="{3A467BBC-C17E-869D-87A7-1FD2C099E97D}"/>
              </a:ext>
            </a:extLst>
          </p:cNvPr>
          <p:cNvSpPr txBox="1"/>
          <p:nvPr/>
        </p:nvSpPr>
        <p:spPr>
          <a:xfrm>
            <a:off x="3515204" y="1211689"/>
            <a:ext cx="4777145"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prstClr val="black"/>
                </a:solidFill>
                <a:effectLst/>
                <a:uLnTx/>
                <a:uFillTx/>
              </a:rPr>
              <a:t>Site ID, Family ID, and Individual ID Labels</a:t>
            </a:r>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59D5E278-9727-9B52-3D9C-22969D52778D}"/>
                  </a:ext>
                </a:extLst>
              </p:cNvPr>
              <p:cNvSpPr txBox="1"/>
              <p:nvPr/>
            </p:nvSpPr>
            <p:spPr>
              <a:xfrm>
                <a:off x="4825313" y="1674230"/>
                <a:ext cx="4183024" cy="1481496"/>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0" cap="none" spc="0" normalizeH="0" baseline="0" noProof="0" dirty="0">
                    <a:ln>
                      <a:noFill/>
                    </a:ln>
                    <a:solidFill>
                      <a:prstClr val="black"/>
                    </a:solidFill>
                    <a:effectLst/>
                    <a:uLnTx/>
                    <a:uFillTx/>
                  </a:rPr>
                  <a:t>2 x  EDTA (Lavender-Top) Blood Collection Tube (10 ml)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0" dirty="0">
                    <a:solidFill>
                      <a:prstClr val="black"/>
                    </a:solidFill>
                  </a:rPr>
                  <a:t>2</a:t>
                </a:r>
                <a:r>
                  <a:rPr kumimoji="0" lang="en-US" sz="1500" b="0" i="0" u="none" strike="noStrike" kern="0" cap="none" spc="0" normalizeH="0" baseline="0" noProof="0" dirty="0">
                    <a:ln>
                      <a:noFill/>
                    </a:ln>
                    <a:solidFill>
                      <a:prstClr val="black"/>
                    </a:solidFill>
                    <a:effectLst/>
                    <a:uLnTx/>
                    <a:uFillTx/>
                  </a:rPr>
                  <a:t> x PBMC Sodium Heparin (Green-Top) Tubes 10ml</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0" cap="none" spc="0" normalizeH="0" baseline="0" noProof="0" dirty="0">
                    <a:ln>
                      <a:noFill/>
                    </a:ln>
                    <a:solidFill>
                      <a:prstClr val="black"/>
                    </a:solidFill>
                    <a:effectLst/>
                    <a:uLnTx/>
                    <a:uFillTx/>
                  </a:rPr>
                  <a:t>1 x RNA </a:t>
                </a:r>
                <a14:m>
                  <m:oMath xmlns:m="http://schemas.openxmlformats.org/officeDocument/2006/math">
                    <m:sSup>
                      <m:sSupPr>
                        <m:ctrlPr>
                          <a:rPr kumimoji="0" lang="en-US" sz="1500" b="0" i="1" u="none" strike="noStrike" kern="0" cap="none" spc="0" normalizeH="0" baseline="0" noProof="0" smtClean="0">
                            <a:ln>
                              <a:noFill/>
                            </a:ln>
                            <a:solidFill>
                              <a:prstClr val="black"/>
                            </a:solidFill>
                            <a:effectLst/>
                            <a:uLnTx/>
                            <a:uFillTx/>
                            <a:latin typeface="Cambria Math" panose="02040503050406030204" pitchFamily="18" charset="0"/>
                          </a:rPr>
                        </m:ctrlPr>
                      </m:sSupPr>
                      <m:e>
                        <m:r>
                          <m:rPr>
                            <m:sty m:val="p"/>
                          </m:rPr>
                          <a:rPr kumimoji="0" lang="en-US" sz="1500" b="0" i="0" u="none" strike="noStrike" kern="0" cap="none" spc="0" normalizeH="0" baseline="0" noProof="0" smtClean="0">
                            <a:ln>
                              <a:noFill/>
                            </a:ln>
                            <a:solidFill>
                              <a:prstClr val="black"/>
                            </a:solidFill>
                            <a:effectLst/>
                            <a:uLnTx/>
                            <a:uFillTx/>
                            <a:latin typeface="Cambria Math" panose="02040503050406030204" pitchFamily="18" charset="0"/>
                          </a:rPr>
                          <m:t>PAXgene</m:t>
                        </m:r>
                      </m:e>
                      <m:sup>
                        <m:r>
                          <m:rPr>
                            <m:sty m:val="p"/>
                          </m:rPr>
                          <a:rPr kumimoji="0" lang="en-US" sz="1500" b="0" i="0" u="none" strike="noStrike" kern="0" cap="none" spc="0" normalizeH="0" baseline="0" noProof="0" smtClean="0">
                            <a:ln>
                              <a:noFill/>
                            </a:ln>
                            <a:solidFill>
                              <a:prstClr val="black"/>
                            </a:solidFill>
                            <a:effectLst/>
                            <a:uLnTx/>
                            <a:uFillTx/>
                            <a:latin typeface="Cambria Math" panose="02040503050406030204" pitchFamily="18" charset="0"/>
                          </a:rPr>
                          <m:t>TM</m:t>
                        </m:r>
                      </m:sup>
                    </m:sSup>
                  </m:oMath>
                </a14:m>
                <a:r>
                  <a:rPr kumimoji="0" lang="en-US" sz="1500" b="0" i="0" u="none" strike="noStrike" kern="0" cap="none" spc="0" normalizeH="0" baseline="0" noProof="0" dirty="0">
                    <a:ln>
                      <a:noFill/>
                    </a:ln>
                    <a:solidFill>
                      <a:prstClr val="black"/>
                    </a:solidFill>
                    <a:effectLst/>
                    <a:uLnTx/>
                    <a:uFillTx/>
                  </a:rPr>
                  <a:t> (Red-Top) Tubes 2.5 ml</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0" dirty="0">
                    <a:solidFill>
                      <a:prstClr val="black"/>
                    </a:solidFill>
                  </a:rPr>
                  <a:t>1</a:t>
                </a:r>
                <a:r>
                  <a:rPr kumimoji="0" lang="en-US" sz="1500" b="0" i="0" u="none" strike="noStrike" kern="0" cap="none" spc="0" normalizeH="0" baseline="0" noProof="0" dirty="0">
                    <a:ln>
                      <a:noFill/>
                    </a:ln>
                    <a:solidFill>
                      <a:prstClr val="black"/>
                    </a:solidFill>
                    <a:effectLst/>
                    <a:uLnTx/>
                    <a:uFillTx/>
                  </a:rPr>
                  <a:t> x extra</a:t>
                </a:r>
              </a:p>
            </p:txBody>
          </p:sp>
        </mc:Choice>
        <mc:Fallback xmlns="">
          <p:sp>
            <p:nvSpPr>
              <p:cNvPr id="93" name="TextBox 92">
                <a:extLst>
                  <a:ext uri="{FF2B5EF4-FFF2-40B4-BE49-F238E27FC236}">
                    <a16:creationId xmlns:a16="http://schemas.microsoft.com/office/drawing/2014/main" id="{59D5E278-9727-9B52-3D9C-22969D52778D}"/>
                  </a:ext>
                </a:extLst>
              </p:cNvPr>
              <p:cNvSpPr txBox="1">
                <a:spLocks noRot="1" noChangeAspect="1" noMove="1" noResize="1" noEditPoints="1" noAdjustHandles="1" noChangeArrowheads="1" noChangeShapeType="1" noTextEdit="1"/>
              </p:cNvSpPr>
              <p:nvPr/>
            </p:nvSpPr>
            <p:spPr>
              <a:xfrm>
                <a:off x="4825313" y="1674230"/>
                <a:ext cx="4183024" cy="1481496"/>
              </a:xfrm>
              <a:prstGeom prst="rect">
                <a:avLst/>
              </a:prstGeom>
              <a:blipFill>
                <a:blip r:embed="rId7"/>
                <a:stretch>
                  <a:fillRect l="-437" t="-1235" r="-875" b="-3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52F42DB2-9A1A-5002-C961-7FFB7DDD6806}"/>
                  </a:ext>
                </a:extLst>
              </p:cNvPr>
              <p:cNvSpPr txBox="1"/>
              <p:nvPr/>
            </p:nvSpPr>
            <p:spPr>
              <a:xfrm>
                <a:off x="7105311" y="4992741"/>
                <a:ext cx="2050797" cy="788999"/>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0" cap="none" spc="0" normalizeH="0" baseline="0" noProof="0" dirty="0">
                    <a:ln>
                      <a:noFill/>
                    </a:ln>
                    <a:solidFill>
                      <a:prstClr val="black"/>
                    </a:solidFill>
                    <a:effectLst/>
                    <a:uLnTx/>
                    <a:uFillTx/>
                  </a:rPr>
                  <a:t>1 x RNA </a:t>
                </a:r>
                <a14:m>
                  <m:oMath xmlns:m="http://schemas.openxmlformats.org/officeDocument/2006/math">
                    <m:sSup>
                      <m:sSupPr>
                        <m:ctrlPr>
                          <a:rPr kumimoji="0" lang="en-US" sz="1500" b="0" i="1" u="none" strike="noStrike" kern="0" cap="none" spc="0" normalizeH="0" baseline="0" noProof="0" smtClean="0">
                            <a:ln>
                              <a:noFill/>
                            </a:ln>
                            <a:solidFill>
                              <a:prstClr val="black"/>
                            </a:solidFill>
                            <a:effectLst/>
                            <a:uLnTx/>
                            <a:uFillTx/>
                            <a:latin typeface="Cambria Math" panose="02040503050406030204" pitchFamily="18" charset="0"/>
                          </a:rPr>
                        </m:ctrlPr>
                      </m:sSupPr>
                      <m:e>
                        <m:r>
                          <m:rPr>
                            <m:sty m:val="p"/>
                          </m:rPr>
                          <a:rPr kumimoji="0" lang="en-US" sz="1500" b="0" i="0" u="none" strike="noStrike" kern="0" cap="none" spc="0" normalizeH="0" baseline="0" noProof="0" smtClean="0">
                            <a:ln>
                              <a:noFill/>
                            </a:ln>
                            <a:solidFill>
                              <a:prstClr val="black"/>
                            </a:solidFill>
                            <a:effectLst/>
                            <a:uLnTx/>
                            <a:uFillTx/>
                            <a:latin typeface="Cambria Math" panose="02040503050406030204" pitchFamily="18" charset="0"/>
                          </a:rPr>
                          <m:t>PAXgene</m:t>
                        </m:r>
                      </m:e>
                      <m:sup>
                        <m:r>
                          <m:rPr>
                            <m:sty m:val="p"/>
                          </m:rPr>
                          <a:rPr kumimoji="0" lang="en-US" sz="1500" b="0" i="0" u="none" strike="noStrike" kern="0" cap="none" spc="0" normalizeH="0" baseline="0" noProof="0" smtClean="0">
                            <a:ln>
                              <a:noFill/>
                            </a:ln>
                            <a:solidFill>
                              <a:prstClr val="black"/>
                            </a:solidFill>
                            <a:effectLst/>
                            <a:uLnTx/>
                            <a:uFillTx/>
                            <a:latin typeface="Cambria Math" panose="02040503050406030204" pitchFamily="18" charset="0"/>
                          </a:rPr>
                          <m:t>TM</m:t>
                        </m:r>
                      </m:sup>
                    </m:sSup>
                  </m:oMath>
                </a14:m>
                <a:r>
                  <a:rPr kumimoji="0" lang="en-US" sz="1500" b="0" i="0" u="none" strike="noStrike" kern="0" cap="none" spc="0" normalizeH="0" baseline="0" noProof="0" dirty="0">
                    <a:ln>
                      <a:noFill/>
                    </a:ln>
                    <a:solidFill>
                      <a:prstClr val="black"/>
                    </a:solidFill>
                    <a:effectLst/>
                    <a:uLnTx/>
                    <a:uFillTx/>
                  </a:rPr>
                  <a:t> (Red-Top) Tubes 2.5 ml</a:t>
                </a:r>
              </a:p>
            </p:txBody>
          </p:sp>
        </mc:Choice>
        <mc:Fallback xmlns="">
          <p:sp>
            <p:nvSpPr>
              <p:cNvPr id="96" name="TextBox 95">
                <a:extLst>
                  <a:ext uri="{FF2B5EF4-FFF2-40B4-BE49-F238E27FC236}">
                    <a16:creationId xmlns:a16="http://schemas.microsoft.com/office/drawing/2014/main" id="{52F42DB2-9A1A-5002-C961-7FFB7DDD6806}"/>
                  </a:ext>
                </a:extLst>
              </p:cNvPr>
              <p:cNvSpPr txBox="1">
                <a:spLocks noRot="1" noChangeAspect="1" noMove="1" noResize="1" noEditPoints="1" noAdjustHandles="1" noChangeArrowheads="1" noChangeShapeType="1" noTextEdit="1"/>
              </p:cNvSpPr>
              <p:nvPr/>
            </p:nvSpPr>
            <p:spPr>
              <a:xfrm>
                <a:off x="7105311" y="4992741"/>
                <a:ext cx="2050797" cy="788999"/>
              </a:xfrm>
              <a:prstGeom prst="rect">
                <a:avLst/>
              </a:prstGeom>
              <a:blipFill>
                <a:blip r:embed="rId8"/>
                <a:stretch>
                  <a:fillRect l="-893" t="-1550" b="-8527"/>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EB18FD66-458B-6D2B-8E90-DFB0C4A9D69D}"/>
              </a:ext>
            </a:extLst>
          </p:cNvPr>
          <p:cNvPicPr>
            <a:picLocks noChangeAspect="1"/>
          </p:cNvPicPr>
          <p:nvPr/>
        </p:nvPicPr>
        <p:blipFill>
          <a:blip r:embed="rId9"/>
          <a:stretch>
            <a:fillRect/>
          </a:stretch>
        </p:blipFill>
        <p:spPr>
          <a:xfrm>
            <a:off x="360466" y="5280439"/>
            <a:ext cx="851760" cy="858116"/>
          </a:xfrm>
          <a:prstGeom prst="rect">
            <a:avLst/>
          </a:prstGeom>
          <a:ln>
            <a:solidFill>
              <a:schemeClr val="accent6"/>
            </a:solidFill>
          </a:ln>
        </p:spPr>
      </p:pic>
      <p:pic>
        <p:nvPicPr>
          <p:cNvPr id="5" name="Picture 4">
            <a:extLst>
              <a:ext uri="{FF2B5EF4-FFF2-40B4-BE49-F238E27FC236}">
                <a16:creationId xmlns:a16="http://schemas.microsoft.com/office/drawing/2014/main" id="{5B712821-C610-6278-E1F9-FA52EFD7D81D}"/>
              </a:ext>
            </a:extLst>
          </p:cNvPr>
          <p:cNvPicPr>
            <a:picLocks noChangeAspect="1"/>
          </p:cNvPicPr>
          <p:nvPr/>
        </p:nvPicPr>
        <p:blipFill>
          <a:blip r:embed="rId10"/>
          <a:stretch>
            <a:fillRect/>
          </a:stretch>
        </p:blipFill>
        <p:spPr>
          <a:xfrm>
            <a:off x="347706" y="3967931"/>
            <a:ext cx="864520" cy="858116"/>
          </a:xfrm>
          <a:prstGeom prst="rect">
            <a:avLst/>
          </a:prstGeom>
          <a:ln>
            <a:solidFill>
              <a:schemeClr val="accent6"/>
            </a:solidFill>
          </a:ln>
        </p:spPr>
      </p:pic>
      <p:pic>
        <p:nvPicPr>
          <p:cNvPr id="2" name="Picture 1">
            <a:extLst>
              <a:ext uri="{FF2B5EF4-FFF2-40B4-BE49-F238E27FC236}">
                <a16:creationId xmlns:a16="http://schemas.microsoft.com/office/drawing/2014/main" id="{ED0980CA-7BC6-4A40-9AD0-5EA7ABCECB33}"/>
              </a:ext>
            </a:extLst>
          </p:cNvPr>
          <p:cNvPicPr>
            <a:picLocks noChangeAspect="1"/>
          </p:cNvPicPr>
          <p:nvPr/>
        </p:nvPicPr>
        <p:blipFill>
          <a:blip r:embed="rId11"/>
          <a:stretch>
            <a:fillRect/>
          </a:stretch>
        </p:blipFill>
        <p:spPr>
          <a:xfrm>
            <a:off x="3602974" y="1739732"/>
            <a:ext cx="1222339" cy="1230570"/>
          </a:xfrm>
          <a:prstGeom prst="rect">
            <a:avLst/>
          </a:prstGeom>
          <a:ln>
            <a:solidFill>
              <a:schemeClr val="accent6"/>
            </a:solidFill>
          </a:ln>
        </p:spPr>
      </p:pic>
      <p:pic>
        <p:nvPicPr>
          <p:cNvPr id="4" name="Picture 3">
            <a:extLst>
              <a:ext uri="{FF2B5EF4-FFF2-40B4-BE49-F238E27FC236}">
                <a16:creationId xmlns:a16="http://schemas.microsoft.com/office/drawing/2014/main" id="{3C44B60B-9682-A4E2-825E-292A44C6FC3D}"/>
              </a:ext>
            </a:extLst>
          </p:cNvPr>
          <p:cNvPicPr>
            <a:picLocks noChangeAspect="1"/>
          </p:cNvPicPr>
          <p:nvPr/>
        </p:nvPicPr>
        <p:blipFill>
          <a:blip r:embed="rId12"/>
          <a:stretch>
            <a:fillRect/>
          </a:stretch>
        </p:blipFill>
        <p:spPr>
          <a:xfrm>
            <a:off x="100837" y="1735862"/>
            <a:ext cx="1193743" cy="1234440"/>
          </a:xfrm>
          <a:prstGeom prst="rect">
            <a:avLst/>
          </a:prstGeom>
          <a:ln>
            <a:solidFill>
              <a:schemeClr val="accent6"/>
            </a:solidFill>
          </a:ln>
        </p:spPr>
      </p:pic>
    </p:spTree>
    <p:extLst>
      <p:ext uri="{BB962C8B-B14F-4D97-AF65-F5344CB8AC3E}">
        <p14:creationId xmlns:p14="http://schemas.microsoft.com/office/powerpoint/2010/main" val="388786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3550F9-ED15-E9D1-9D90-FBAF571E4189}"/>
              </a:ext>
            </a:extLst>
          </p:cNvPr>
          <p:cNvPicPr>
            <a:picLocks noChangeAspect="1"/>
          </p:cNvPicPr>
          <p:nvPr/>
        </p:nvPicPr>
        <p:blipFill>
          <a:blip r:embed="rId3"/>
          <a:stretch>
            <a:fillRect/>
          </a:stretch>
        </p:blipFill>
        <p:spPr>
          <a:xfrm>
            <a:off x="5482858" y="1722492"/>
            <a:ext cx="1370734" cy="1370734"/>
          </a:xfrm>
          <a:prstGeom prst="rect">
            <a:avLst/>
          </a:prstGeom>
          <a:ln>
            <a:solidFill>
              <a:schemeClr val="accent6"/>
            </a:solidFill>
          </a:ln>
        </p:spPr>
      </p:pic>
      <p:pic>
        <p:nvPicPr>
          <p:cNvPr id="8" name="Picture 7">
            <a:extLst>
              <a:ext uri="{FF2B5EF4-FFF2-40B4-BE49-F238E27FC236}">
                <a16:creationId xmlns:a16="http://schemas.microsoft.com/office/drawing/2014/main" id="{0074877F-3292-42C5-9C7D-3DF73764A7E0}"/>
              </a:ext>
            </a:extLst>
          </p:cNvPr>
          <p:cNvPicPr>
            <a:picLocks noChangeAspect="1"/>
          </p:cNvPicPr>
          <p:nvPr/>
        </p:nvPicPr>
        <p:blipFill>
          <a:blip r:embed="rId4"/>
          <a:stretch>
            <a:fillRect/>
          </a:stretch>
        </p:blipFill>
        <p:spPr>
          <a:xfrm>
            <a:off x="5493710" y="4862272"/>
            <a:ext cx="1359882" cy="1383088"/>
          </a:xfrm>
          <a:prstGeom prst="rect">
            <a:avLst/>
          </a:prstGeom>
          <a:ln>
            <a:solidFill>
              <a:schemeClr val="accent6"/>
            </a:solidFill>
          </a:ln>
        </p:spPr>
      </p:pic>
      <p:pic>
        <p:nvPicPr>
          <p:cNvPr id="9" name="Picture 8">
            <a:extLst>
              <a:ext uri="{FF2B5EF4-FFF2-40B4-BE49-F238E27FC236}">
                <a16:creationId xmlns:a16="http://schemas.microsoft.com/office/drawing/2014/main" id="{29C3BF94-4EE1-80B1-6531-316B8C889A80}"/>
              </a:ext>
            </a:extLst>
          </p:cNvPr>
          <p:cNvPicPr>
            <a:picLocks noChangeAspect="1"/>
          </p:cNvPicPr>
          <p:nvPr/>
        </p:nvPicPr>
        <p:blipFill>
          <a:blip r:embed="rId5"/>
          <a:stretch>
            <a:fillRect/>
          </a:stretch>
        </p:blipFill>
        <p:spPr>
          <a:xfrm>
            <a:off x="5493710" y="3262093"/>
            <a:ext cx="1389258" cy="1370734"/>
          </a:xfrm>
          <a:prstGeom prst="rect">
            <a:avLst/>
          </a:prstGeom>
          <a:ln>
            <a:solidFill>
              <a:schemeClr val="accent6"/>
            </a:solidFill>
          </a:ln>
        </p:spPr>
      </p:pic>
      <p:sp>
        <p:nvSpPr>
          <p:cNvPr id="13" name="Title 12"/>
          <p:cNvSpPr>
            <a:spLocks noGrp="1"/>
          </p:cNvSpPr>
          <p:nvPr>
            <p:ph type="title"/>
          </p:nvPr>
        </p:nvSpPr>
        <p:spPr>
          <a:xfrm>
            <a:off x="305840" y="215292"/>
            <a:ext cx="8532320" cy="994172"/>
          </a:xfrm>
        </p:spPr>
        <p:txBody>
          <a:bodyPr>
            <a:normAutofit/>
          </a:bodyPr>
          <a:lstStyle/>
          <a:p>
            <a:pPr algn="ctr"/>
            <a:r>
              <a:rPr lang="en-US" b="1" dirty="0"/>
              <a:t>Kit B: PBMC, DNA, &amp; RNA Labels</a:t>
            </a:r>
          </a:p>
        </p:txBody>
      </p:sp>
      <p:sp>
        <p:nvSpPr>
          <p:cNvPr id="16" name="TextBox 15">
            <a:extLst>
              <a:ext uri="{FF2B5EF4-FFF2-40B4-BE49-F238E27FC236}">
                <a16:creationId xmlns:a16="http://schemas.microsoft.com/office/drawing/2014/main" id="{B3ED64FA-8228-77F5-8062-EBF8D0C8F6F8}"/>
              </a:ext>
            </a:extLst>
          </p:cNvPr>
          <p:cNvSpPr txBox="1"/>
          <p:nvPr/>
        </p:nvSpPr>
        <p:spPr>
          <a:xfrm>
            <a:off x="6798781" y="1988505"/>
            <a:ext cx="2436624" cy="923330"/>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0" dirty="0">
                <a:solidFill>
                  <a:prstClr val="black"/>
                </a:solidFill>
              </a:rPr>
              <a:t>2</a:t>
            </a:r>
            <a:r>
              <a:rPr kumimoji="0" lang="en-US" sz="1800" b="0" i="0" u="none" strike="noStrike" kern="0" cap="none" spc="0" normalizeH="0" baseline="0" noProof="0" dirty="0">
                <a:ln>
                  <a:noFill/>
                </a:ln>
                <a:solidFill>
                  <a:prstClr val="black"/>
                </a:solidFill>
                <a:effectLst/>
                <a:uLnTx/>
                <a:uFillTx/>
              </a:rPr>
              <a:t> x PBMC Sodium Heparin (Green-Top) Tubes 10ml</a:t>
            </a:r>
          </a:p>
        </p:txBody>
      </p:sp>
      <p:cxnSp>
        <p:nvCxnSpPr>
          <p:cNvPr id="17" name="Straight Connector 16">
            <a:extLst>
              <a:ext uri="{FF2B5EF4-FFF2-40B4-BE49-F238E27FC236}">
                <a16:creationId xmlns:a16="http://schemas.microsoft.com/office/drawing/2014/main" id="{2819FACF-32D0-8D76-7F56-C07728D2D6FF}"/>
              </a:ext>
            </a:extLst>
          </p:cNvPr>
          <p:cNvCxnSpPr>
            <a:cxnSpLocks/>
          </p:cNvCxnSpPr>
          <p:nvPr/>
        </p:nvCxnSpPr>
        <p:spPr>
          <a:xfrm>
            <a:off x="5287047" y="1342256"/>
            <a:ext cx="0" cy="4572000"/>
          </a:xfrm>
          <a:prstGeom prst="line">
            <a:avLst/>
          </a:prstGeom>
          <a:noFill/>
          <a:ln w="6350" cap="flat" cmpd="sng" algn="ctr">
            <a:solidFill>
              <a:sysClr val="windowText" lastClr="000000"/>
            </a:solidFill>
            <a:prstDash val="solid"/>
            <a:miter lim="800000"/>
          </a:ln>
          <a:effectLst/>
        </p:spPr>
      </p:cxnSp>
      <p:sp>
        <p:nvSpPr>
          <p:cNvPr id="20" name="TextBox 19">
            <a:extLst>
              <a:ext uri="{FF2B5EF4-FFF2-40B4-BE49-F238E27FC236}">
                <a16:creationId xmlns:a16="http://schemas.microsoft.com/office/drawing/2014/main" id="{08A61308-8083-9F6C-B5A4-480A49190CD0}"/>
              </a:ext>
            </a:extLst>
          </p:cNvPr>
          <p:cNvSpPr txBox="1"/>
          <p:nvPr/>
        </p:nvSpPr>
        <p:spPr>
          <a:xfrm>
            <a:off x="-20947" y="1342256"/>
            <a:ext cx="5269091"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prstClr val="black"/>
                </a:solidFill>
                <a:effectLst/>
                <a:uLnTx/>
                <a:uFillTx/>
              </a:rPr>
              <a:t>Kit Number Labels</a:t>
            </a:r>
          </a:p>
        </p:txBody>
      </p:sp>
      <p:sp>
        <p:nvSpPr>
          <p:cNvPr id="22" name="TextBox 21">
            <a:extLst>
              <a:ext uri="{FF2B5EF4-FFF2-40B4-BE49-F238E27FC236}">
                <a16:creationId xmlns:a16="http://schemas.microsoft.com/office/drawing/2014/main" id="{7545BFCB-5FB6-8860-A0B4-C028616B1A61}"/>
              </a:ext>
            </a:extLst>
          </p:cNvPr>
          <p:cNvSpPr txBox="1"/>
          <p:nvPr/>
        </p:nvSpPr>
        <p:spPr>
          <a:xfrm>
            <a:off x="1508105" y="2027437"/>
            <a:ext cx="3558980" cy="646331"/>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rPr>
              <a:t>1 x placed on the Sample Form</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0" dirty="0">
                <a:solidFill>
                  <a:prstClr val="black"/>
                </a:solidFill>
              </a:rPr>
              <a:t>4</a:t>
            </a:r>
            <a:r>
              <a:rPr kumimoji="0" lang="en-US" sz="1800" b="0" i="0" u="none" strike="noStrike" kern="0" cap="none" spc="0" normalizeH="0" baseline="0" noProof="0" dirty="0">
                <a:ln>
                  <a:noFill/>
                </a:ln>
                <a:solidFill>
                  <a:prstClr val="black"/>
                </a:solidFill>
                <a:effectLst/>
                <a:uLnTx/>
                <a:uFillTx/>
              </a:rPr>
              <a:t> x extra </a:t>
            </a:r>
            <a:r>
              <a:rPr kumimoji="0" lang="en-US" sz="1200" b="0" i="1" u="none" strike="noStrike" kern="0" cap="none" spc="0" normalizeH="0" baseline="0" noProof="0" dirty="0">
                <a:ln>
                  <a:noFill/>
                </a:ln>
                <a:solidFill>
                  <a:prstClr val="black"/>
                </a:solidFill>
                <a:effectLst/>
                <a:uLnTx/>
                <a:uFillTx/>
              </a:rPr>
              <a:t>(dispose if not used)</a:t>
            </a:r>
            <a:endParaRPr kumimoji="0" lang="en-US" sz="1200" b="0" i="0" u="none" strike="noStrike" kern="0" cap="none" spc="0" normalizeH="0" baseline="0" noProof="0" dirty="0">
              <a:ln>
                <a:noFill/>
              </a:ln>
              <a:solidFill>
                <a:prstClr val="black"/>
              </a:solidFill>
              <a:effectLst/>
              <a:uLnTx/>
              <a:uFillTx/>
            </a:endParaRPr>
          </a:p>
        </p:txBody>
      </p:sp>
      <p:sp>
        <p:nvSpPr>
          <p:cNvPr id="23" name="TextBox 22">
            <a:extLst>
              <a:ext uri="{FF2B5EF4-FFF2-40B4-BE49-F238E27FC236}">
                <a16:creationId xmlns:a16="http://schemas.microsoft.com/office/drawing/2014/main" id="{3DCCB1F2-ED2E-3E1A-A942-ABB744E957FA}"/>
              </a:ext>
            </a:extLst>
          </p:cNvPr>
          <p:cNvSpPr txBox="1"/>
          <p:nvPr/>
        </p:nvSpPr>
        <p:spPr>
          <a:xfrm>
            <a:off x="5507011" y="1309928"/>
            <a:ext cx="366902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prstClr val="black"/>
                </a:solidFill>
                <a:effectLst/>
                <a:uLnTx/>
                <a:uFillTx/>
              </a:rPr>
              <a:t>Collection Tube Labels</a:t>
            </a:r>
          </a:p>
        </p:txBody>
      </p:sp>
      <p:sp>
        <p:nvSpPr>
          <p:cNvPr id="26" name="TextBox 25">
            <a:extLst>
              <a:ext uri="{FF2B5EF4-FFF2-40B4-BE49-F238E27FC236}">
                <a16:creationId xmlns:a16="http://schemas.microsoft.com/office/drawing/2014/main" id="{66168B0D-FF0F-5854-6DED-13F7F972D54A}"/>
              </a:ext>
            </a:extLst>
          </p:cNvPr>
          <p:cNvSpPr txBox="1"/>
          <p:nvPr/>
        </p:nvSpPr>
        <p:spPr>
          <a:xfrm>
            <a:off x="6898391" y="3344179"/>
            <a:ext cx="2304516" cy="1200329"/>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rPr>
              <a:t>2 x  EDTA (Lavender-Top) Blood Collection Tube (10 ml)</a:t>
            </a:r>
          </a:p>
        </p:txBody>
      </p:sp>
      <p:sp>
        <p:nvSpPr>
          <p:cNvPr id="31" name="TextBox 30">
            <a:extLst>
              <a:ext uri="{FF2B5EF4-FFF2-40B4-BE49-F238E27FC236}">
                <a16:creationId xmlns:a16="http://schemas.microsoft.com/office/drawing/2014/main" id="{DBE5FD19-F1BB-14D6-7C43-A14B3608BBC0}"/>
              </a:ext>
            </a:extLst>
          </p:cNvPr>
          <p:cNvSpPr txBox="1"/>
          <p:nvPr/>
        </p:nvSpPr>
        <p:spPr>
          <a:xfrm>
            <a:off x="50066" y="3601345"/>
            <a:ext cx="526909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prstClr val="black"/>
                </a:solidFill>
                <a:effectLst/>
                <a:uLnTx/>
                <a:uFillTx/>
              </a:rPr>
              <a:t>Site ID, Family ID, and Individual ID Labels</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714CBF3-2B19-34DD-B05C-2217699C6CBE}"/>
                  </a:ext>
                </a:extLst>
              </p:cNvPr>
              <p:cNvSpPr txBox="1"/>
              <p:nvPr/>
            </p:nvSpPr>
            <p:spPr>
              <a:xfrm>
                <a:off x="1579118" y="4083797"/>
                <a:ext cx="3740038" cy="2036263"/>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rPr>
                  <a:t>2 x  EDTA (Lavender-Top) Blood Collection Tube (10 ml)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0" dirty="0">
                    <a:solidFill>
                      <a:prstClr val="black"/>
                    </a:solidFill>
                  </a:rPr>
                  <a:t>2</a:t>
                </a:r>
                <a:r>
                  <a:rPr kumimoji="0" lang="en-US" sz="1800" b="0" i="0" u="none" strike="noStrike" kern="0" cap="none" spc="0" normalizeH="0" baseline="0" noProof="0" dirty="0">
                    <a:ln>
                      <a:noFill/>
                    </a:ln>
                    <a:solidFill>
                      <a:prstClr val="black"/>
                    </a:solidFill>
                    <a:effectLst/>
                    <a:uLnTx/>
                    <a:uFillTx/>
                  </a:rPr>
                  <a:t> x PBMC Sodium Heparin (Green-Top) Tubes 10ml</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rPr>
                  <a:t>1 x RNA </a:t>
                </a:r>
                <a14:m>
                  <m:oMath xmlns:m="http://schemas.openxmlformats.org/officeDocument/2006/math">
                    <m:sSup>
                      <m:sSupPr>
                        <m:ctrlPr>
                          <a:rPr kumimoji="0" lang="en-US" sz="1800" b="0" i="1" u="none" strike="noStrike" kern="0" cap="none" spc="0" normalizeH="0" baseline="0" noProof="0" smtClean="0">
                            <a:ln>
                              <a:noFill/>
                            </a:ln>
                            <a:solidFill>
                              <a:prstClr val="black"/>
                            </a:solidFill>
                            <a:effectLst/>
                            <a:uLnTx/>
                            <a:uFillTx/>
                            <a:latin typeface="Cambria Math" panose="02040503050406030204" pitchFamily="18" charset="0"/>
                          </a:rPr>
                        </m:ctrlPr>
                      </m:sSupPr>
                      <m:e>
                        <m:r>
                          <m:rPr>
                            <m:sty m:val="p"/>
                          </m:rPr>
                          <a:rPr kumimoji="0" lang="en-US" sz="1800" b="0" i="0" u="none" strike="noStrike" kern="0" cap="none" spc="0" normalizeH="0" baseline="0" noProof="0" smtClean="0">
                            <a:ln>
                              <a:noFill/>
                            </a:ln>
                            <a:solidFill>
                              <a:prstClr val="black"/>
                            </a:solidFill>
                            <a:effectLst/>
                            <a:uLnTx/>
                            <a:uFillTx/>
                            <a:latin typeface="Cambria Math" panose="02040503050406030204" pitchFamily="18" charset="0"/>
                          </a:rPr>
                          <m:t>PAXgene</m:t>
                        </m:r>
                      </m:e>
                      <m:sup>
                        <m:r>
                          <m:rPr>
                            <m:sty m:val="p"/>
                          </m:rPr>
                          <a:rPr kumimoji="0" lang="en-US" sz="1800" b="0" i="0" u="none" strike="noStrike" kern="0" cap="none" spc="0" normalizeH="0" baseline="0" noProof="0" smtClean="0">
                            <a:ln>
                              <a:noFill/>
                            </a:ln>
                            <a:solidFill>
                              <a:prstClr val="black"/>
                            </a:solidFill>
                            <a:effectLst/>
                            <a:uLnTx/>
                            <a:uFillTx/>
                            <a:latin typeface="Cambria Math" panose="02040503050406030204" pitchFamily="18" charset="0"/>
                          </a:rPr>
                          <m:t>TM</m:t>
                        </m:r>
                      </m:sup>
                    </m:sSup>
                  </m:oMath>
                </a14:m>
                <a:r>
                  <a:rPr kumimoji="0" lang="en-US" sz="1800" b="0" i="0" u="none" strike="noStrike" kern="0" cap="none" spc="0" normalizeH="0" baseline="0" noProof="0" dirty="0">
                    <a:ln>
                      <a:noFill/>
                    </a:ln>
                    <a:solidFill>
                      <a:prstClr val="black"/>
                    </a:solidFill>
                    <a:effectLst/>
                    <a:uLnTx/>
                    <a:uFillTx/>
                  </a:rPr>
                  <a:t> (Red-Top) Tubes 2.5 ml</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rPr>
                  <a:t>1 x extra </a:t>
                </a:r>
              </a:p>
            </p:txBody>
          </p:sp>
        </mc:Choice>
        <mc:Fallback xmlns="">
          <p:sp>
            <p:nvSpPr>
              <p:cNvPr id="34" name="TextBox 33">
                <a:extLst>
                  <a:ext uri="{FF2B5EF4-FFF2-40B4-BE49-F238E27FC236}">
                    <a16:creationId xmlns:a16="http://schemas.microsoft.com/office/drawing/2014/main" id="{8714CBF3-2B19-34DD-B05C-2217699C6CBE}"/>
                  </a:ext>
                </a:extLst>
              </p:cNvPr>
              <p:cNvSpPr txBox="1">
                <a:spLocks noRot="1" noChangeAspect="1" noMove="1" noResize="1" noEditPoints="1" noAdjustHandles="1" noChangeArrowheads="1" noChangeShapeType="1" noTextEdit="1"/>
              </p:cNvSpPr>
              <p:nvPr/>
            </p:nvSpPr>
            <p:spPr>
              <a:xfrm>
                <a:off x="1579118" y="4083797"/>
                <a:ext cx="3740038" cy="2036263"/>
              </a:xfrm>
              <a:prstGeom prst="rect">
                <a:avLst/>
              </a:prstGeom>
              <a:blipFill>
                <a:blip r:embed="rId6"/>
                <a:stretch>
                  <a:fillRect l="-977" t="-1796" b="-38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8A9AE37-543D-A2C4-D146-BDCA2E339F86}"/>
                  </a:ext>
                </a:extLst>
              </p:cNvPr>
              <p:cNvSpPr txBox="1"/>
              <p:nvPr/>
            </p:nvSpPr>
            <p:spPr>
              <a:xfrm>
                <a:off x="6900407" y="4815028"/>
                <a:ext cx="2010754" cy="1205266"/>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rPr>
                  <a:t>1 x RNA </a:t>
                </a:r>
                <a14:m>
                  <m:oMath xmlns:m="http://schemas.openxmlformats.org/officeDocument/2006/math">
                    <m:sSup>
                      <m:sSupPr>
                        <m:ctrlPr>
                          <a:rPr kumimoji="0" lang="en-US" sz="1800" b="0" i="1" u="none" strike="noStrike" kern="0" cap="none" spc="0" normalizeH="0" baseline="0" noProof="0" smtClean="0">
                            <a:ln>
                              <a:noFill/>
                            </a:ln>
                            <a:solidFill>
                              <a:prstClr val="black"/>
                            </a:solidFill>
                            <a:effectLst/>
                            <a:uLnTx/>
                            <a:uFillTx/>
                            <a:latin typeface="Cambria Math" panose="02040503050406030204" pitchFamily="18" charset="0"/>
                          </a:rPr>
                        </m:ctrlPr>
                      </m:sSupPr>
                      <m:e>
                        <m:r>
                          <m:rPr>
                            <m:sty m:val="p"/>
                          </m:rPr>
                          <a:rPr kumimoji="0" lang="en-US" sz="1800" b="0" i="0" u="none" strike="noStrike" kern="0" cap="none" spc="0" normalizeH="0" baseline="0" noProof="0" smtClean="0">
                            <a:ln>
                              <a:noFill/>
                            </a:ln>
                            <a:solidFill>
                              <a:prstClr val="black"/>
                            </a:solidFill>
                            <a:effectLst/>
                            <a:uLnTx/>
                            <a:uFillTx/>
                            <a:latin typeface="Cambria Math" panose="02040503050406030204" pitchFamily="18" charset="0"/>
                          </a:rPr>
                          <m:t>PAXgene</m:t>
                        </m:r>
                      </m:e>
                      <m:sup>
                        <m:r>
                          <m:rPr>
                            <m:sty m:val="p"/>
                          </m:rPr>
                          <a:rPr kumimoji="0" lang="en-US" sz="1800" b="0" i="0" u="none" strike="noStrike" kern="0" cap="none" spc="0" normalizeH="0" baseline="0" noProof="0" smtClean="0">
                            <a:ln>
                              <a:noFill/>
                            </a:ln>
                            <a:solidFill>
                              <a:prstClr val="black"/>
                            </a:solidFill>
                            <a:effectLst/>
                            <a:uLnTx/>
                            <a:uFillTx/>
                            <a:latin typeface="Cambria Math" panose="02040503050406030204" pitchFamily="18" charset="0"/>
                          </a:rPr>
                          <m:t>TM</m:t>
                        </m:r>
                      </m:sup>
                    </m:sSup>
                  </m:oMath>
                </a14:m>
                <a:r>
                  <a:rPr kumimoji="0" lang="en-US" sz="1800" b="0" i="0" u="none" strike="noStrike" kern="0" cap="none" spc="0" normalizeH="0" baseline="0" noProof="0" dirty="0">
                    <a:ln>
                      <a:noFill/>
                    </a:ln>
                    <a:solidFill>
                      <a:prstClr val="black"/>
                    </a:solidFill>
                    <a:effectLst/>
                    <a:uLnTx/>
                    <a:uFillTx/>
                  </a:rPr>
                  <a:t> (Red-Top) Tubes 2.5 ml</a:t>
                </a:r>
              </a:p>
            </p:txBody>
          </p:sp>
        </mc:Choice>
        <mc:Fallback xmlns="">
          <p:sp>
            <p:nvSpPr>
              <p:cNvPr id="37" name="TextBox 36">
                <a:extLst>
                  <a:ext uri="{FF2B5EF4-FFF2-40B4-BE49-F238E27FC236}">
                    <a16:creationId xmlns:a16="http://schemas.microsoft.com/office/drawing/2014/main" id="{78A9AE37-543D-A2C4-D146-BDCA2E339F86}"/>
                  </a:ext>
                </a:extLst>
              </p:cNvPr>
              <p:cNvSpPr txBox="1">
                <a:spLocks noRot="1" noChangeAspect="1" noMove="1" noResize="1" noEditPoints="1" noAdjustHandles="1" noChangeArrowheads="1" noChangeShapeType="1" noTextEdit="1"/>
              </p:cNvSpPr>
              <p:nvPr/>
            </p:nvSpPr>
            <p:spPr>
              <a:xfrm>
                <a:off x="6900407" y="4815028"/>
                <a:ext cx="2010754" cy="1205266"/>
              </a:xfrm>
              <a:prstGeom prst="rect">
                <a:avLst/>
              </a:prstGeom>
              <a:blipFill>
                <a:blip r:embed="rId7"/>
                <a:stretch>
                  <a:fillRect l="-2121" t="-3030" r="-4242" b="-707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567ED2FC-AC76-A17C-2428-CC5B08BF2436}"/>
              </a:ext>
            </a:extLst>
          </p:cNvPr>
          <p:cNvPicPr>
            <a:picLocks noChangeAspect="1"/>
          </p:cNvPicPr>
          <p:nvPr/>
        </p:nvPicPr>
        <p:blipFill>
          <a:blip r:embed="rId8"/>
          <a:stretch>
            <a:fillRect/>
          </a:stretch>
        </p:blipFill>
        <p:spPr>
          <a:xfrm>
            <a:off x="140058" y="4360217"/>
            <a:ext cx="1401426" cy="1410863"/>
          </a:xfrm>
          <a:prstGeom prst="rect">
            <a:avLst/>
          </a:prstGeom>
          <a:ln>
            <a:solidFill>
              <a:schemeClr val="accent6"/>
            </a:solidFill>
          </a:ln>
        </p:spPr>
      </p:pic>
      <p:pic>
        <p:nvPicPr>
          <p:cNvPr id="6" name="Picture 5">
            <a:extLst>
              <a:ext uri="{FF2B5EF4-FFF2-40B4-BE49-F238E27FC236}">
                <a16:creationId xmlns:a16="http://schemas.microsoft.com/office/drawing/2014/main" id="{EBA5E100-FEC2-5713-F765-4E57E07ADDE5}"/>
              </a:ext>
            </a:extLst>
          </p:cNvPr>
          <p:cNvPicPr>
            <a:picLocks noChangeAspect="1"/>
          </p:cNvPicPr>
          <p:nvPr/>
        </p:nvPicPr>
        <p:blipFill>
          <a:blip r:embed="rId9"/>
          <a:stretch>
            <a:fillRect/>
          </a:stretch>
        </p:blipFill>
        <p:spPr>
          <a:xfrm>
            <a:off x="164716" y="1767975"/>
            <a:ext cx="1376768" cy="1423705"/>
          </a:xfrm>
          <a:prstGeom prst="rect">
            <a:avLst/>
          </a:prstGeom>
          <a:ln>
            <a:solidFill>
              <a:schemeClr val="accent6"/>
            </a:solidFill>
          </a:ln>
        </p:spPr>
      </p:pic>
    </p:spTree>
    <p:extLst>
      <p:ext uri="{BB962C8B-B14F-4D97-AF65-F5344CB8AC3E}">
        <p14:creationId xmlns:p14="http://schemas.microsoft.com/office/powerpoint/2010/main" val="2420101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5840" y="382446"/>
            <a:ext cx="8532320" cy="994172"/>
          </a:xfrm>
        </p:spPr>
        <p:txBody>
          <a:bodyPr/>
          <a:lstStyle/>
          <a:p>
            <a:pPr algn="ctr"/>
            <a:r>
              <a:rPr lang="en-US" b="1" dirty="0"/>
              <a:t>Kit D: Genetic Testing Labels</a:t>
            </a:r>
          </a:p>
        </p:txBody>
      </p:sp>
      <p:sp>
        <p:nvSpPr>
          <p:cNvPr id="30" name="TextBox 29">
            <a:extLst>
              <a:ext uri="{FF2B5EF4-FFF2-40B4-BE49-F238E27FC236}">
                <a16:creationId xmlns:a16="http://schemas.microsoft.com/office/drawing/2014/main" id="{B2A9CCAA-448F-CA34-CD6D-C7F7315EF5D7}"/>
              </a:ext>
            </a:extLst>
          </p:cNvPr>
          <p:cNvSpPr txBox="1"/>
          <p:nvPr/>
        </p:nvSpPr>
        <p:spPr>
          <a:xfrm>
            <a:off x="-757570" y="-738137"/>
            <a:ext cx="1116727" cy="300082"/>
          </a:xfrm>
          <a:prstGeom prst="rect">
            <a:avLst/>
          </a:prstGeom>
          <a:noFill/>
        </p:spPr>
        <p:txBody>
          <a:bodyPr wrap="square" rtlCol="0">
            <a:spAutoFit/>
          </a:bodyPr>
          <a:lstStyle/>
          <a:p>
            <a:endParaRPr lang="en-US" sz="1350" dirty="0"/>
          </a:p>
        </p:txBody>
      </p:sp>
      <p:sp>
        <p:nvSpPr>
          <p:cNvPr id="63" name="TextBox 62">
            <a:extLst>
              <a:ext uri="{FF2B5EF4-FFF2-40B4-BE49-F238E27FC236}">
                <a16:creationId xmlns:a16="http://schemas.microsoft.com/office/drawing/2014/main" id="{38FEE054-3F7A-F01B-164C-3B3CA5020B02}"/>
              </a:ext>
            </a:extLst>
          </p:cNvPr>
          <p:cNvSpPr txBox="1"/>
          <p:nvPr/>
        </p:nvSpPr>
        <p:spPr>
          <a:xfrm>
            <a:off x="1610681" y="5252137"/>
            <a:ext cx="2575095" cy="784830"/>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0" cap="none" spc="0" normalizeH="0" baseline="0" noProof="0" dirty="0">
                <a:ln>
                  <a:noFill/>
                </a:ln>
                <a:solidFill>
                  <a:prstClr val="black"/>
                </a:solidFill>
                <a:effectLst/>
                <a:uLnTx/>
                <a:uFillTx/>
              </a:rPr>
              <a:t>1 x  EDTA (Lavender-Top) Blood Collection Tube for Genetic Testing (3 ml)</a:t>
            </a:r>
            <a:endParaRPr kumimoji="0" lang="en-US" sz="1800" b="0" i="0" u="none" strike="noStrike" kern="0" cap="none" spc="0" normalizeH="0" baseline="0" noProof="0" dirty="0">
              <a:ln>
                <a:noFill/>
              </a:ln>
              <a:solidFill>
                <a:prstClr val="black"/>
              </a:solidFill>
              <a:effectLst/>
              <a:uLnTx/>
              <a:uFillTx/>
            </a:endParaRPr>
          </a:p>
        </p:txBody>
      </p:sp>
      <p:cxnSp>
        <p:nvCxnSpPr>
          <p:cNvPr id="64" name="Straight Connector 63">
            <a:extLst>
              <a:ext uri="{FF2B5EF4-FFF2-40B4-BE49-F238E27FC236}">
                <a16:creationId xmlns:a16="http://schemas.microsoft.com/office/drawing/2014/main" id="{20B9E3F6-B8F1-A627-4AD8-746D2FF89C00}"/>
              </a:ext>
            </a:extLst>
          </p:cNvPr>
          <p:cNvCxnSpPr>
            <a:cxnSpLocks/>
          </p:cNvCxnSpPr>
          <p:nvPr/>
        </p:nvCxnSpPr>
        <p:spPr>
          <a:xfrm>
            <a:off x="4476203" y="2052559"/>
            <a:ext cx="0" cy="4297680"/>
          </a:xfrm>
          <a:prstGeom prst="line">
            <a:avLst/>
          </a:prstGeom>
          <a:noFill/>
          <a:ln w="6350" cap="flat" cmpd="sng" algn="ctr">
            <a:solidFill>
              <a:sysClr val="windowText" lastClr="000000"/>
            </a:solidFill>
            <a:prstDash val="solid"/>
            <a:miter lim="800000"/>
          </a:ln>
          <a:effectLst/>
        </p:spPr>
      </p:cxnSp>
      <p:sp>
        <p:nvSpPr>
          <p:cNvPr id="65" name="TextBox 64">
            <a:extLst>
              <a:ext uri="{FF2B5EF4-FFF2-40B4-BE49-F238E27FC236}">
                <a16:creationId xmlns:a16="http://schemas.microsoft.com/office/drawing/2014/main" id="{07DDDEA6-B4FE-70BC-6DFD-9F92FC69CAFE}"/>
              </a:ext>
            </a:extLst>
          </p:cNvPr>
          <p:cNvSpPr txBox="1"/>
          <p:nvPr/>
        </p:nvSpPr>
        <p:spPr>
          <a:xfrm>
            <a:off x="2945" y="4546622"/>
            <a:ext cx="576284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prstClr val="black"/>
                </a:solidFill>
                <a:effectLst/>
                <a:uLnTx/>
                <a:uFillTx/>
              </a:rPr>
              <a:t>Collection Tube Labels</a:t>
            </a:r>
          </a:p>
        </p:txBody>
      </p:sp>
      <p:sp>
        <p:nvSpPr>
          <p:cNvPr id="68" name="TextBox 67">
            <a:extLst>
              <a:ext uri="{FF2B5EF4-FFF2-40B4-BE49-F238E27FC236}">
                <a16:creationId xmlns:a16="http://schemas.microsoft.com/office/drawing/2014/main" id="{F90DFD48-2DBA-38D6-2AD6-F5FCE88851E1}"/>
              </a:ext>
            </a:extLst>
          </p:cNvPr>
          <p:cNvSpPr txBox="1"/>
          <p:nvPr/>
        </p:nvSpPr>
        <p:spPr>
          <a:xfrm>
            <a:off x="0" y="1860072"/>
            <a:ext cx="503468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prstClr val="black"/>
                </a:solidFill>
                <a:effectLst/>
                <a:uLnTx/>
                <a:uFillTx/>
              </a:rPr>
              <a:t>Kit Number Labels</a:t>
            </a:r>
          </a:p>
        </p:txBody>
      </p:sp>
      <p:sp>
        <p:nvSpPr>
          <p:cNvPr id="69" name="TextBox 68">
            <a:extLst>
              <a:ext uri="{FF2B5EF4-FFF2-40B4-BE49-F238E27FC236}">
                <a16:creationId xmlns:a16="http://schemas.microsoft.com/office/drawing/2014/main" id="{184F86C1-8A70-D57D-1392-9F8784B15BC1}"/>
              </a:ext>
            </a:extLst>
          </p:cNvPr>
          <p:cNvSpPr txBox="1"/>
          <p:nvPr/>
        </p:nvSpPr>
        <p:spPr>
          <a:xfrm>
            <a:off x="1610681" y="2661673"/>
            <a:ext cx="2438804" cy="1708160"/>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0" cap="none" spc="0" normalizeH="0" baseline="0" noProof="0" dirty="0">
                <a:ln>
                  <a:noFill/>
                </a:ln>
                <a:solidFill>
                  <a:prstClr val="black"/>
                </a:solidFill>
                <a:effectLst/>
                <a:uLnTx/>
                <a:uFillTx/>
              </a:rPr>
              <a:t>1 placed on the Sample Form</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0" cap="none" spc="0" normalizeH="0" baseline="0" noProof="0" dirty="0">
                <a:ln>
                  <a:noFill/>
                </a:ln>
                <a:solidFill>
                  <a:prstClr val="black"/>
                </a:solidFill>
                <a:effectLst/>
                <a:uLnTx/>
                <a:uFillTx/>
              </a:rPr>
              <a:t>1 placed on the outside of the cryobox that houses aliquot tubes during storage and shipment</a:t>
            </a:r>
          </a:p>
        </p:txBody>
      </p:sp>
      <p:sp>
        <p:nvSpPr>
          <p:cNvPr id="70" name="TextBox 69">
            <a:extLst>
              <a:ext uri="{FF2B5EF4-FFF2-40B4-BE49-F238E27FC236}">
                <a16:creationId xmlns:a16="http://schemas.microsoft.com/office/drawing/2014/main" id="{564A106C-3160-4A85-D36F-91C993CF6926}"/>
              </a:ext>
            </a:extLst>
          </p:cNvPr>
          <p:cNvSpPr txBox="1"/>
          <p:nvPr/>
        </p:nvSpPr>
        <p:spPr>
          <a:xfrm>
            <a:off x="4476203" y="2543775"/>
            <a:ext cx="4638863"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prstClr val="black"/>
                </a:solidFill>
                <a:effectLst/>
                <a:uLnTx/>
                <a:uFillTx/>
              </a:rPr>
              <a:t>Site ID, Family ID, and Individual ID Labels</a:t>
            </a:r>
          </a:p>
        </p:txBody>
      </p:sp>
      <p:sp>
        <p:nvSpPr>
          <p:cNvPr id="72" name="TextBox 71">
            <a:extLst>
              <a:ext uri="{FF2B5EF4-FFF2-40B4-BE49-F238E27FC236}">
                <a16:creationId xmlns:a16="http://schemas.microsoft.com/office/drawing/2014/main" id="{9BD401C4-B747-0DDD-4818-8FFCD23D49CD}"/>
              </a:ext>
            </a:extLst>
          </p:cNvPr>
          <p:cNvSpPr txBox="1"/>
          <p:nvPr/>
        </p:nvSpPr>
        <p:spPr>
          <a:xfrm>
            <a:off x="5939575" y="3363941"/>
            <a:ext cx="3184057" cy="784830"/>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0" cap="none" spc="0" normalizeH="0" baseline="0" noProof="0" dirty="0">
                <a:ln>
                  <a:noFill/>
                </a:ln>
                <a:solidFill>
                  <a:prstClr val="black"/>
                </a:solidFill>
                <a:effectLst/>
                <a:uLnTx/>
                <a:uFillTx/>
              </a:rPr>
              <a:t>1 x  EDTA (Lavender-Top) Blood Collection Tube for Genetic Testing (3 ml)</a:t>
            </a:r>
            <a:endParaRPr kumimoji="0" lang="en-US" sz="1800" b="0" i="0" u="none" strike="noStrike" kern="0" cap="none" spc="0" normalizeH="0" baseline="0" noProof="0" dirty="0">
              <a:ln>
                <a:noFill/>
              </a:ln>
              <a:solidFill>
                <a:prstClr val="black"/>
              </a:solidFill>
              <a:effectLst/>
              <a:uLnTx/>
              <a:uFillTx/>
            </a:endParaRPr>
          </a:p>
        </p:txBody>
      </p:sp>
      <p:sp>
        <p:nvSpPr>
          <p:cNvPr id="4" name="TextBox 3">
            <a:extLst>
              <a:ext uri="{FF2B5EF4-FFF2-40B4-BE49-F238E27FC236}">
                <a16:creationId xmlns:a16="http://schemas.microsoft.com/office/drawing/2014/main" id="{6704F53B-C96E-A3B9-4F91-1E56F041B7EE}"/>
              </a:ext>
            </a:extLst>
          </p:cNvPr>
          <p:cNvSpPr txBox="1"/>
          <p:nvPr/>
        </p:nvSpPr>
        <p:spPr>
          <a:xfrm>
            <a:off x="305840" y="1155011"/>
            <a:ext cx="8532320" cy="671915"/>
          </a:xfrm>
          <a:prstGeom prst="rect">
            <a:avLst/>
          </a:prstGeom>
          <a:noFill/>
        </p:spPr>
        <p:txBody>
          <a:bodyPr wrap="square">
            <a:spAutoFit/>
          </a:bodyPr>
          <a:lstStyle/>
          <a:p>
            <a:pPr marL="0" marR="0" algn="ctr">
              <a:lnSpc>
                <a:spcPct val="107000"/>
              </a:lnSpc>
              <a:spcBef>
                <a:spcPts val="0"/>
              </a:spcBef>
              <a:spcAft>
                <a:spcPts val="0"/>
              </a:spcAft>
            </a:pPr>
            <a:r>
              <a:rPr lang="en-US" sz="18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Genetic Testing is now done primarily through Invitae. This kit should only be ordered and used for rare cases that are approved by FBS study management.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2A5F560C-2F24-2FC0-93E5-D66BC9C188BE}"/>
              </a:ext>
            </a:extLst>
          </p:cNvPr>
          <p:cNvPicPr>
            <a:picLocks noChangeAspect="1"/>
          </p:cNvPicPr>
          <p:nvPr/>
        </p:nvPicPr>
        <p:blipFill>
          <a:blip r:embed="rId3"/>
          <a:stretch>
            <a:fillRect/>
          </a:stretch>
        </p:blipFill>
        <p:spPr>
          <a:xfrm>
            <a:off x="191851" y="4909892"/>
            <a:ext cx="1280885" cy="1272345"/>
          </a:xfrm>
          <a:prstGeom prst="rect">
            <a:avLst/>
          </a:prstGeom>
          <a:ln>
            <a:solidFill>
              <a:schemeClr val="accent6"/>
            </a:solidFill>
          </a:ln>
        </p:spPr>
      </p:pic>
      <p:pic>
        <p:nvPicPr>
          <p:cNvPr id="5" name="Picture 4">
            <a:extLst>
              <a:ext uri="{FF2B5EF4-FFF2-40B4-BE49-F238E27FC236}">
                <a16:creationId xmlns:a16="http://schemas.microsoft.com/office/drawing/2014/main" id="{C17A087F-53D4-4BD4-B245-DD5D7070124B}"/>
              </a:ext>
            </a:extLst>
          </p:cNvPr>
          <p:cNvPicPr>
            <a:picLocks noChangeAspect="1"/>
          </p:cNvPicPr>
          <p:nvPr/>
        </p:nvPicPr>
        <p:blipFill>
          <a:blip r:embed="rId4"/>
          <a:stretch>
            <a:fillRect/>
          </a:stretch>
        </p:blipFill>
        <p:spPr>
          <a:xfrm>
            <a:off x="4664214" y="3171058"/>
            <a:ext cx="1275361" cy="1283949"/>
          </a:xfrm>
          <a:prstGeom prst="rect">
            <a:avLst/>
          </a:prstGeom>
          <a:ln>
            <a:solidFill>
              <a:schemeClr val="accent6"/>
            </a:solidFill>
          </a:ln>
        </p:spPr>
      </p:pic>
      <p:pic>
        <p:nvPicPr>
          <p:cNvPr id="6" name="Picture 5">
            <a:extLst>
              <a:ext uri="{FF2B5EF4-FFF2-40B4-BE49-F238E27FC236}">
                <a16:creationId xmlns:a16="http://schemas.microsoft.com/office/drawing/2014/main" id="{4D180B8E-92E0-C275-A9A7-5EF3F95F4A8E}"/>
              </a:ext>
            </a:extLst>
          </p:cNvPr>
          <p:cNvPicPr>
            <a:picLocks noChangeAspect="1"/>
          </p:cNvPicPr>
          <p:nvPr/>
        </p:nvPicPr>
        <p:blipFill>
          <a:blip r:embed="rId5"/>
          <a:stretch>
            <a:fillRect/>
          </a:stretch>
        </p:blipFill>
        <p:spPr>
          <a:xfrm>
            <a:off x="142522" y="2913107"/>
            <a:ext cx="1330214" cy="1375564"/>
          </a:xfrm>
          <a:prstGeom prst="rect">
            <a:avLst/>
          </a:prstGeom>
          <a:ln>
            <a:solidFill>
              <a:schemeClr val="accent6"/>
            </a:solidFill>
          </a:ln>
        </p:spPr>
      </p:pic>
    </p:spTree>
    <p:extLst>
      <p:ext uri="{BB962C8B-B14F-4D97-AF65-F5344CB8AC3E}">
        <p14:creationId xmlns:p14="http://schemas.microsoft.com/office/powerpoint/2010/main" val="34065141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670" y="714103"/>
            <a:ext cx="7886700" cy="3082833"/>
          </a:xfrm>
        </p:spPr>
        <p:txBody>
          <a:bodyPr>
            <a:noAutofit/>
          </a:bodyPr>
          <a:lstStyle/>
          <a:p>
            <a:pPr algn="ctr"/>
            <a:r>
              <a:rPr lang="en-US" sz="6000" b="1" dirty="0"/>
              <a:t>Handling/</a:t>
            </a:r>
            <a:br>
              <a:rPr lang="en-US" sz="6000" b="1" dirty="0"/>
            </a:br>
            <a:r>
              <a:rPr lang="en-US" sz="6000" b="1" dirty="0"/>
              <a:t>Processing </a:t>
            </a:r>
            <a:br>
              <a:rPr lang="en-US" sz="6000" b="1" dirty="0"/>
            </a:br>
            <a:r>
              <a:rPr lang="en-US" sz="6000" b="1" dirty="0"/>
              <a:t>Study Specimens </a:t>
            </a:r>
            <a:endParaRPr lang="en-US" sz="6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9857" y="5420509"/>
            <a:ext cx="1484325" cy="853052"/>
          </a:xfrm>
          <a:prstGeom prst="rect">
            <a:avLst/>
          </a:prstGeom>
        </p:spPr>
      </p:pic>
    </p:spTree>
    <p:extLst>
      <p:ext uri="{BB962C8B-B14F-4D97-AF65-F5344CB8AC3E}">
        <p14:creationId xmlns:p14="http://schemas.microsoft.com/office/powerpoint/2010/main" val="439536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832" y="-56356"/>
            <a:ext cx="7886700" cy="1325563"/>
          </a:xfrm>
        </p:spPr>
        <p:txBody>
          <a:bodyPr/>
          <a:lstStyle/>
          <a:p>
            <a:pPr algn="ctr"/>
            <a:r>
              <a:rPr lang="en-US" b="1" dirty="0"/>
              <a:t>Site Required Equipment</a:t>
            </a:r>
            <a:endParaRPr lang="en-US" dirty="0"/>
          </a:p>
        </p:txBody>
      </p:sp>
      <p:sp>
        <p:nvSpPr>
          <p:cNvPr id="5" name="Text Placeholder 4"/>
          <p:cNvSpPr>
            <a:spLocks noGrp="1"/>
          </p:cNvSpPr>
          <p:nvPr>
            <p:ph type="body" idx="1"/>
          </p:nvPr>
        </p:nvSpPr>
        <p:spPr>
          <a:xfrm>
            <a:off x="554832" y="1269205"/>
            <a:ext cx="3868340" cy="748279"/>
          </a:xfrm>
          <a:ln>
            <a:noFill/>
          </a:ln>
        </p:spPr>
        <p:txBody>
          <a:bodyPr>
            <a:normAutofit/>
          </a:bodyPr>
          <a:lstStyle/>
          <a:p>
            <a:pPr algn="ctr"/>
            <a:r>
              <a:rPr lang="en-US" dirty="0"/>
              <a:t>Blood Collection/Safety Equipment	</a:t>
            </a:r>
          </a:p>
        </p:txBody>
      </p:sp>
      <p:sp>
        <p:nvSpPr>
          <p:cNvPr id="6" name="Content Placeholder 5"/>
          <p:cNvSpPr>
            <a:spLocks noGrp="1"/>
          </p:cNvSpPr>
          <p:nvPr>
            <p:ph sz="half" idx="2"/>
          </p:nvPr>
        </p:nvSpPr>
        <p:spPr>
          <a:xfrm>
            <a:off x="554832" y="2119084"/>
            <a:ext cx="3868340" cy="4172177"/>
          </a:xfrm>
        </p:spPr>
        <p:txBody>
          <a:bodyPr>
            <a:normAutofit/>
          </a:bodyPr>
          <a:lstStyle/>
          <a:p>
            <a:pPr marL="514350" indent="-514350">
              <a:buFont typeface="+mj-lt"/>
              <a:buAutoNum type="arabicPeriod"/>
            </a:pPr>
            <a:r>
              <a:rPr lang="en-US" sz="2400" dirty="0"/>
              <a:t>Personal Protective Equipment (PPE)</a:t>
            </a:r>
          </a:p>
          <a:p>
            <a:pPr lvl="1"/>
            <a:r>
              <a:rPr lang="en-US" dirty="0"/>
              <a:t>Lab Coat, Safety Glasses</a:t>
            </a:r>
          </a:p>
          <a:p>
            <a:pPr marL="514350" indent="-514350">
              <a:buFont typeface="+mj-lt"/>
              <a:buAutoNum type="arabicPeriod"/>
            </a:pPr>
            <a:r>
              <a:rPr lang="en-US" sz="2400" dirty="0"/>
              <a:t>Tourniquet</a:t>
            </a:r>
          </a:p>
          <a:p>
            <a:pPr marL="514350" indent="-514350">
              <a:buFont typeface="+mj-lt"/>
              <a:buAutoNum type="arabicPeriod"/>
            </a:pPr>
            <a:r>
              <a:rPr lang="en-US" sz="2400" dirty="0"/>
              <a:t>Alcohol Prep Pad</a:t>
            </a:r>
          </a:p>
          <a:p>
            <a:pPr marL="514350" indent="-514350">
              <a:buFont typeface="+mj-lt"/>
              <a:buAutoNum type="arabicPeriod"/>
            </a:pPr>
            <a:r>
              <a:rPr lang="en-US" sz="2400" dirty="0"/>
              <a:t>Gauze Pad</a:t>
            </a:r>
          </a:p>
          <a:p>
            <a:pPr marL="514350" indent="-514350">
              <a:buFont typeface="+mj-lt"/>
              <a:buAutoNum type="arabicPeriod"/>
            </a:pPr>
            <a:r>
              <a:rPr lang="en-US" sz="2400" dirty="0"/>
              <a:t>Butterfly Needles</a:t>
            </a:r>
          </a:p>
          <a:p>
            <a:pPr marL="514350" indent="-514350">
              <a:buFont typeface="+mj-lt"/>
              <a:buAutoNum type="arabicPeriod"/>
            </a:pPr>
            <a:r>
              <a:rPr lang="en-US" sz="2400" dirty="0"/>
              <a:t>Bandage</a:t>
            </a:r>
          </a:p>
          <a:p>
            <a:pPr marL="514350" indent="-514350">
              <a:buFont typeface="+mj-lt"/>
              <a:buAutoNum type="arabicPeriod"/>
            </a:pPr>
            <a:r>
              <a:rPr lang="en-US" sz="2400" dirty="0"/>
              <a:t>Sharps Bin and Lid</a:t>
            </a:r>
          </a:p>
        </p:txBody>
      </p:sp>
      <p:sp>
        <p:nvSpPr>
          <p:cNvPr id="7" name="Text Placeholder 6"/>
          <p:cNvSpPr>
            <a:spLocks noGrp="1"/>
          </p:cNvSpPr>
          <p:nvPr>
            <p:ph type="body" sz="quarter" idx="3"/>
          </p:nvPr>
        </p:nvSpPr>
        <p:spPr>
          <a:xfrm>
            <a:off x="4730750" y="1269206"/>
            <a:ext cx="3887391" cy="748279"/>
          </a:xfrm>
        </p:spPr>
        <p:txBody>
          <a:bodyPr>
            <a:normAutofit/>
          </a:bodyPr>
          <a:lstStyle/>
          <a:p>
            <a:pPr algn="ctr"/>
            <a:r>
              <a:rPr lang="en-US" dirty="0"/>
              <a:t>Processing/Storage Equipment</a:t>
            </a:r>
          </a:p>
        </p:txBody>
      </p:sp>
      <p:sp>
        <p:nvSpPr>
          <p:cNvPr id="8" name="Content Placeholder 7"/>
          <p:cNvSpPr>
            <a:spLocks noGrp="1"/>
          </p:cNvSpPr>
          <p:nvPr>
            <p:ph sz="quarter" idx="4"/>
          </p:nvPr>
        </p:nvSpPr>
        <p:spPr>
          <a:xfrm>
            <a:off x="4730750" y="2119085"/>
            <a:ext cx="4333421" cy="4172177"/>
          </a:xfrm>
        </p:spPr>
        <p:txBody>
          <a:bodyPr>
            <a:normAutofit/>
          </a:bodyPr>
          <a:lstStyle/>
          <a:p>
            <a:pPr marL="514350" indent="-514350">
              <a:buFont typeface="+mj-lt"/>
              <a:buAutoNum type="arabicPeriod"/>
            </a:pPr>
            <a:r>
              <a:rPr lang="en-US" sz="2400" dirty="0"/>
              <a:t>Centrifuge capable of ≥2000 rcf with refrigeration to 4⁰C</a:t>
            </a:r>
          </a:p>
          <a:p>
            <a:pPr marL="514350" indent="-514350">
              <a:buFont typeface="+mj-lt"/>
              <a:buAutoNum type="arabicPeriod"/>
            </a:pPr>
            <a:r>
              <a:rPr lang="en-US" sz="2400" dirty="0"/>
              <a:t>-80⁰C Freezer</a:t>
            </a:r>
          </a:p>
          <a:p>
            <a:pPr marL="514350" indent="-514350">
              <a:buFont typeface="+mj-lt"/>
              <a:buAutoNum type="arabicPeriod"/>
            </a:pPr>
            <a:r>
              <a:rPr lang="en-US" sz="2400" dirty="0"/>
              <a:t>Wet Ice Bucket</a:t>
            </a:r>
          </a:p>
        </p:txBody>
      </p:sp>
      <p:cxnSp>
        <p:nvCxnSpPr>
          <p:cNvPr id="10" name="Straight Connector 9"/>
          <p:cNvCxnSpPr/>
          <p:nvPr/>
        </p:nvCxnSpPr>
        <p:spPr>
          <a:xfrm>
            <a:off x="4585268" y="1269205"/>
            <a:ext cx="0" cy="4826793"/>
          </a:xfrm>
          <a:prstGeom prst="line">
            <a:avLst/>
          </a:prstGeom>
          <a:ln w="158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046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6B1DD-E2A2-3C92-B982-9279411D7B5B}"/>
              </a:ext>
            </a:extLst>
          </p:cNvPr>
          <p:cNvSpPr>
            <a:spLocks noGrp="1"/>
          </p:cNvSpPr>
          <p:nvPr>
            <p:ph type="title"/>
          </p:nvPr>
        </p:nvSpPr>
        <p:spPr>
          <a:xfrm>
            <a:off x="113214" y="113213"/>
            <a:ext cx="7886700" cy="923109"/>
          </a:xfrm>
        </p:spPr>
        <p:txBody>
          <a:bodyPr/>
          <a:lstStyle/>
          <a:p>
            <a:r>
              <a:rPr lang="en-US" dirty="0"/>
              <a:t>Specimen Collection Schedule</a:t>
            </a:r>
          </a:p>
        </p:txBody>
      </p:sp>
      <p:graphicFrame>
        <p:nvGraphicFramePr>
          <p:cNvPr id="3" name="Table 12">
            <a:extLst>
              <a:ext uri="{FF2B5EF4-FFF2-40B4-BE49-F238E27FC236}">
                <a16:creationId xmlns:a16="http://schemas.microsoft.com/office/drawing/2014/main" id="{BC415F27-D4C5-1A50-8DE7-F284B22A66FD}"/>
              </a:ext>
            </a:extLst>
          </p:cNvPr>
          <p:cNvGraphicFramePr>
            <a:graphicFrameLocks noGrp="1"/>
          </p:cNvGraphicFramePr>
          <p:nvPr>
            <p:extLst>
              <p:ext uri="{D42A27DB-BD31-4B8C-83A1-F6EECF244321}">
                <p14:modId xmlns:p14="http://schemas.microsoft.com/office/powerpoint/2010/main" val="4189230624"/>
              </p:ext>
            </p:extLst>
          </p:nvPr>
        </p:nvGraphicFramePr>
        <p:xfrm>
          <a:off x="0" y="929649"/>
          <a:ext cx="9143999" cy="5347661"/>
        </p:xfrm>
        <a:graphic>
          <a:graphicData uri="http://schemas.openxmlformats.org/drawingml/2006/table">
            <a:tbl>
              <a:tblPr firstRow="1" bandRow="1">
                <a:tableStyleId>{5C22544A-7EE6-4342-B048-85BDC9FD1C3A}</a:tableStyleId>
              </a:tblPr>
              <a:tblGrid>
                <a:gridCol w="792480">
                  <a:extLst>
                    <a:ext uri="{9D8B030D-6E8A-4147-A177-3AD203B41FA5}">
                      <a16:colId xmlns:a16="http://schemas.microsoft.com/office/drawing/2014/main" val="4086229187"/>
                    </a:ext>
                  </a:extLst>
                </a:gridCol>
                <a:gridCol w="2193021">
                  <a:extLst>
                    <a:ext uri="{9D8B030D-6E8A-4147-A177-3AD203B41FA5}">
                      <a16:colId xmlns:a16="http://schemas.microsoft.com/office/drawing/2014/main" val="1145486616"/>
                    </a:ext>
                  </a:extLst>
                </a:gridCol>
                <a:gridCol w="3079249">
                  <a:extLst>
                    <a:ext uri="{9D8B030D-6E8A-4147-A177-3AD203B41FA5}">
                      <a16:colId xmlns:a16="http://schemas.microsoft.com/office/drawing/2014/main" val="2170187961"/>
                    </a:ext>
                  </a:extLst>
                </a:gridCol>
                <a:gridCol w="3079249">
                  <a:extLst>
                    <a:ext uri="{9D8B030D-6E8A-4147-A177-3AD203B41FA5}">
                      <a16:colId xmlns:a16="http://schemas.microsoft.com/office/drawing/2014/main" val="1434249754"/>
                    </a:ext>
                  </a:extLst>
                </a:gridCol>
              </a:tblGrid>
              <a:tr h="724525">
                <a:tc>
                  <a:txBody>
                    <a:bodyPr/>
                    <a:lstStyle/>
                    <a:p>
                      <a:pPr algn="ctr"/>
                      <a:r>
                        <a:rPr lang="en-US" sz="1800" dirty="0"/>
                        <a:t>Draw Order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800" dirty="0"/>
                        <a:t>Sample Collected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800" dirty="0"/>
                        <a:t>Collection Tube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tc>
                  <a:txBody>
                    <a:bodyPr/>
                    <a:lstStyle/>
                    <a:p>
                      <a:pPr algn="ctr"/>
                      <a:r>
                        <a:rPr lang="en-US" sz="1800" dirty="0"/>
                        <a:t>Visit Collected (CI &amp; CN)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43D"/>
                    </a:solidFill>
                  </a:tcPr>
                </a:tc>
                <a:extLst>
                  <a:ext uri="{0D108BD9-81ED-4DB2-BD59-A6C34878D82A}">
                    <a16:rowId xmlns:a16="http://schemas.microsoft.com/office/drawing/2014/main" val="790027947"/>
                  </a:ext>
                </a:extLst>
              </a:tr>
              <a:tr h="1012826">
                <a:tc>
                  <a:txBody>
                    <a:bodyPr/>
                    <a:lstStyle/>
                    <a:p>
                      <a:pPr algn="ctr"/>
                      <a:r>
                        <a:rPr lang="en-US" sz="18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a:t>Whole Blood</a:t>
                      </a:r>
                    </a:p>
                    <a:p>
                      <a:pPr algn="ctr"/>
                      <a:r>
                        <a:rPr lang="en-US" sz="1800" dirty="0"/>
                        <a:t>(for PBMC isolation)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 2 x Sodium Heparin (Green-Top) Blood Collection tube (10 ml)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086971"/>
                  </a:ext>
                </a:extLst>
              </a:tr>
              <a:tr h="1210733">
                <a:tc>
                  <a:txBody>
                    <a:bodyPr/>
                    <a:lstStyle/>
                    <a:p>
                      <a:pPr algn="ctr"/>
                      <a:r>
                        <a:rPr lang="en-US" sz="180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a:t>Whole Blood</a:t>
                      </a:r>
                    </a:p>
                    <a:p>
                      <a:pPr algn="ctr"/>
                      <a:r>
                        <a:rPr lang="en-US" sz="1800" dirty="0"/>
                        <a:t>(for plasma &amp; buffy coat isolation </a:t>
                      </a:r>
                      <a:r>
                        <a:rPr lang="en-US" sz="1800" i="1" u="sng" dirty="0"/>
                        <a:t>or</a:t>
                      </a:r>
                      <a:r>
                        <a:rPr lang="en-US" sz="1800" dirty="0"/>
                        <a:t> for DNA isolation)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2 x EDTA (Lavender-Top) Blood</a:t>
                      </a:r>
                    </a:p>
                    <a:p>
                      <a:pPr algn="ctr"/>
                      <a:r>
                        <a:rPr lang="en-US" sz="1800" dirty="0"/>
                        <a:t>Collection Tube (10 ml)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0699770"/>
                  </a:ext>
                </a:extLst>
              </a:tr>
              <a:tr h="1138539">
                <a:tc>
                  <a:txBody>
                    <a:bodyPr/>
                    <a:lstStyle/>
                    <a:p>
                      <a:pPr algn="ctr"/>
                      <a:r>
                        <a:rPr lang="en-US" sz="18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a:t>Whole Blood</a:t>
                      </a:r>
                    </a:p>
                    <a:p>
                      <a:pPr algn="ctr"/>
                      <a:r>
                        <a:rPr lang="en-US" sz="1800" dirty="0"/>
                        <a:t>(for Genetic Testing)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 x EDTA (Lavender-Top) Blood</a:t>
                      </a:r>
                    </a:p>
                    <a:p>
                      <a:pPr algn="ctr"/>
                      <a:r>
                        <a:rPr lang="en-US" sz="1800" dirty="0"/>
                        <a:t>Collection Tube (3 ml)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Genetic Testing is now done primarily through Invitae. This kit should only be ordered and used for rare cases that are approved by FBS study management.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1687058"/>
                  </a:ext>
                </a:extLst>
              </a:tr>
              <a:tr h="1088937">
                <a:tc>
                  <a:txBody>
                    <a:bodyPr/>
                    <a:lstStyle/>
                    <a:p>
                      <a:pPr algn="ctr"/>
                      <a:r>
                        <a:rPr lang="en-US" sz="1800" strike="sngStrike"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strike="noStrike" dirty="0"/>
                        <a:t>Whole Blood</a:t>
                      </a:r>
                    </a:p>
                    <a:p>
                      <a:pPr algn="ctr"/>
                      <a:r>
                        <a:rPr lang="en-US" sz="1800" strike="noStrike" dirty="0"/>
                        <a:t>(for RNA isolation)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strike="noStrike" dirty="0"/>
                        <a:t>1 x PAXgeneTM Blood Collection</a:t>
                      </a:r>
                    </a:p>
                    <a:p>
                      <a:pPr algn="ctr"/>
                      <a:r>
                        <a:rPr lang="en-US" sz="1800" strike="noStrike" dirty="0"/>
                        <a:t>Tube (2.5 ml)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strike="noStrike" dirty="0"/>
                        <a:t>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0164057"/>
                  </a:ext>
                </a:extLst>
              </a:tr>
            </a:tbl>
          </a:graphicData>
        </a:graphic>
      </p:graphicFrame>
    </p:spTree>
    <p:extLst>
      <p:ext uri="{BB962C8B-B14F-4D97-AF65-F5344CB8AC3E}">
        <p14:creationId xmlns:p14="http://schemas.microsoft.com/office/powerpoint/2010/main" val="40198950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Blood Draw Order</a:t>
            </a:r>
          </a:p>
        </p:txBody>
      </p:sp>
      <p:sp>
        <p:nvSpPr>
          <p:cNvPr id="8" name="Text Box 4"/>
          <p:cNvSpPr txBox="1">
            <a:spLocks noChangeArrowheads="1"/>
          </p:cNvSpPr>
          <p:nvPr/>
        </p:nvSpPr>
        <p:spPr bwMode="auto">
          <a:xfrm>
            <a:off x="515679" y="1795824"/>
            <a:ext cx="8335926" cy="3962719"/>
          </a:xfrm>
          <a:prstGeom prst="rect">
            <a:avLst/>
          </a:prstGeom>
          <a:solidFill>
            <a:srgbClr val="FFFFFF"/>
          </a:solidFill>
          <a:ln w="57150" cmpd="thickThin">
            <a:noFill/>
            <a:miter lim="800000"/>
            <a:headEnd/>
            <a:tailEnd/>
          </a:ln>
        </p:spPr>
        <p:txBody>
          <a:bodyPr rot="0" vert="horz" wrap="square" lIns="91440" tIns="45720" rIns="91440" bIns="45720" anchor="t" anchorCtr="0" upright="1">
            <a:noAutofit/>
          </a:bodyPr>
          <a:lstStyle/>
          <a:p>
            <a:pPr marL="342900" indent="-342900">
              <a:lnSpc>
                <a:spcPct val="107000"/>
              </a:lnSpc>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Sodium Heparin (Green-Top) Blood Collection Tube (10 ml) x 2</a:t>
            </a:r>
          </a:p>
          <a:p>
            <a:pPr marL="342900" indent="-342900">
              <a:lnSpc>
                <a:spcPct val="107000"/>
              </a:lnSpc>
              <a:buFont typeface="+mj-lt"/>
              <a:buAutoNum type="arabicPeriod"/>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EDTA (Lavender-Top) Blood Collection Tube (10 ml) for DNA and Plasma x 2</a:t>
            </a:r>
          </a:p>
          <a:p>
            <a:pPr marL="342900" marR="0" lvl="0" indent="-342900">
              <a:lnSpc>
                <a:spcPct val="107000"/>
              </a:lnSpc>
              <a:spcBef>
                <a:spcPts val="0"/>
              </a:spcBef>
              <a:spcAft>
                <a:spcPts val="0"/>
              </a:spcAft>
              <a:buFont typeface="+mj-lt"/>
              <a:buAutoNum type="arabicPeriod"/>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EDTA (Lavender-Top) Blood Collection Tube (3 ml) for CLIA lab testing </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**only select participants**</a:t>
            </a:r>
          </a:p>
          <a:p>
            <a:pPr marL="742950" lvl="1" indent="-285750">
              <a:lnSpc>
                <a:spcPct val="107000"/>
              </a:lnSpc>
              <a:buFont typeface="Arial" panose="020B0604020202020204" pitchFamily="34" charset="0"/>
              <a:buChar char="•"/>
            </a:pPr>
            <a:r>
              <a:rPr lang="en-US" sz="15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Genetic Testing is now done primarily through Invitae. This kit should only be ordered and used for rare cases that are approved by FBS study management.</a:t>
            </a:r>
          </a:p>
          <a:p>
            <a:pPr marL="800100" lvl="1" indent="-342900">
              <a:lnSpc>
                <a:spcPct val="107000"/>
              </a:lnSpc>
              <a:buFont typeface="+mj-lt"/>
              <a:buAutoNum type="arabicPeriod"/>
            </a:pP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mj-lt"/>
              <a:buAutoNum type="arabicPeriod"/>
            </a:pPr>
            <a:r>
              <a:rPr lang="en-US" sz="2400" dirty="0" err="1">
                <a:latin typeface="Calibri" panose="020F0502020204030204" pitchFamily="34" charset="0"/>
                <a:ea typeface="Calibri" panose="020F0502020204030204" pitchFamily="34" charset="0"/>
                <a:cs typeface="Times New Roman" panose="02020603050405020304" pitchFamily="18" charset="0"/>
              </a:rPr>
              <a:t>PAXgene</a:t>
            </a:r>
            <a:r>
              <a:rPr lang="en-US" sz="2400" dirty="0">
                <a:latin typeface="Calibri" panose="020F0502020204030204" pitchFamily="34" charset="0"/>
                <a:ea typeface="Calibri" panose="020F0502020204030204" pitchFamily="34" charset="0"/>
                <a:cs typeface="Times New Roman" panose="02020603050405020304" pitchFamily="18" charset="0"/>
              </a:rPr>
              <a:t>™ Blood Collection Tube (2.5 ml) for RNA</a:t>
            </a:r>
          </a:p>
          <a:p>
            <a:pPr marL="342900" indent="-342900">
              <a:lnSpc>
                <a:spcPct val="107000"/>
              </a:lnSpc>
              <a:buFont typeface="+mj-lt"/>
              <a:buAutoNum type="arabicPeriod"/>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4767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535" y="86454"/>
            <a:ext cx="7886700" cy="1325563"/>
          </a:xfrm>
        </p:spPr>
        <p:txBody>
          <a:bodyPr/>
          <a:lstStyle/>
          <a:p>
            <a:pPr algn="ctr"/>
            <a:r>
              <a:rPr lang="en-US" b="1" dirty="0"/>
              <a:t>Sample Collection - Blood</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261319537"/>
              </p:ext>
            </p:extLst>
          </p:nvPr>
        </p:nvGraphicFramePr>
        <p:xfrm>
          <a:off x="78376" y="1587134"/>
          <a:ext cx="9004662" cy="4169379"/>
        </p:xfrm>
        <a:graphic>
          <a:graphicData uri="http://schemas.openxmlformats.org/drawingml/2006/table">
            <a:tbl>
              <a:tblPr firstRow="1" bandRow="1">
                <a:tableStyleId>{FABFCF23-3B69-468F-B69F-88F6DE6A72F2}</a:tableStyleId>
              </a:tblPr>
              <a:tblGrid>
                <a:gridCol w="3927567">
                  <a:extLst>
                    <a:ext uri="{9D8B030D-6E8A-4147-A177-3AD203B41FA5}">
                      <a16:colId xmlns:a16="http://schemas.microsoft.com/office/drawing/2014/main" val="20000"/>
                    </a:ext>
                  </a:extLst>
                </a:gridCol>
                <a:gridCol w="1846217">
                  <a:extLst>
                    <a:ext uri="{9D8B030D-6E8A-4147-A177-3AD203B41FA5}">
                      <a16:colId xmlns:a16="http://schemas.microsoft.com/office/drawing/2014/main" val="20001"/>
                    </a:ext>
                  </a:extLst>
                </a:gridCol>
                <a:gridCol w="3230878">
                  <a:extLst>
                    <a:ext uri="{9D8B030D-6E8A-4147-A177-3AD203B41FA5}">
                      <a16:colId xmlns:a16="http://schemas.microsoft.com/office/drawing/2014/main" val="20002"/>
                    </a:ext>
                  </a:extLst>
                </a:gridCol>
              </a:tblGrid>
              <a:tr h="877539">
                <a:tc>
                  <a:txBody>
                    <a:bodyPr/>
                    <a:lstStyle/>
                    <a:p>
                      <a:pPr marL="0" indent="0" algn="ctr">
                        <a:buFont typeface="+mj-lt"/>
                        <a:buNone/>
                      </a:pPr>
                      <a:r>
                        <a:rPr lang="en-US" sz="1800" dirty="0"/>
                        <a:t>Tube Type</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indent="0" algn="ctr">
                        <a:buFont typeface="+mj-lt"/>
                        <a:buNone/>
                      </a:pPr>
                      <a:r>
                        <a:rPr lang="en-US" sz="1800" dirty="0"/>
                        <a:t>Number</a:t>
                      </a:r>
                      <a:r>
                        <a:rPr lang="en-US" sz="1800" baseline="0" dirty="0"/>
                        <a:t> of Tubes Drawn</a:t>
                      </a:r>
                      <a:endParaRPr lang="en-US" sz="1800" dirty="0"/>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800" dirty="0"/>
                        <a:t>Tube Image</a:t>
                      </a:r>
                      <a:r>
                        <a:rPr lang="en-US" sz="1800" baseline="0" dirty="0"/>
                        <a:t> </a:t>
                      </a:r>
                      <a:endParaRPr lang="en-US" sz="1800" dirty="0"/>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82296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500" dirty="0"/>
                        <a:t>1.</a:t>
                      </a:r>
                      <a:r>
                        <a:rPr lang="en-US" sz="1500" baseline="0" dirty="0"/>
                        <a:t> Sodium Heparin (Green-Top) Blood Collection Tube (10 ml) for PBMC</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dirty="0"/>
                        <a:t>X2</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2296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500" dirty="0"/>
                        <a:t>2. EDTA (Lavender-Top) Blood</a:t>
                      </a:r>
                      <a:r>
                        <a:rPr lang="en-US" sz="1500" baseline="0" dirty="0"/>
                        <a:t> Collection </a:t>
                      </a:r>
                      <a:r>
                        <a:rPr lang="en-US" sz="1500" dirty="0"/>
                        <a:t>Tube (10 ml) for</a:t>
                      </a:r>
                      <a:r>
                        <a:rPr lang="en-US" sz="1500" baseline="0" dirty="0"/>
                        <a:t> Plasma &amp; Buffy Coat</a:t>
                      </a:r>
                      <a:endParaRPr lang="en-US" sz="1500" dirty="0"/>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dirty="0"/>
                        <a:t>X2</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22960">
                <a:tc>
                  <a:txBody>
                    <a:bodyPr/>
                    <a:lstStyle/>
                    <a:p>
                      <a:pPr marL="0" indent="0">
                        <a:buFont typeface="+mj-lt"/>
                        <a:buNone/>
                      </a:pPr>
                      <a:r>
                        <a:rPr lang="en-US" sz="1500" dirty="0">
                          <a:solidFill>
                            <a:schemeClr val="tx1"/>
                          </a:solidFill>
                        </a:rPr>
                        <a:t>3.</a:t>
                      </a:r>
                      <a:r>
                        <a:rPr lang="en-US" sz="1500" baseline="0" dirty="0">
                          <a:solidFill>
                            <a:schemeClr val="tx1"/>
                          </a:solidFill>
                        </a:rPr>
                        <a:t> EDTA (Lavender-Top) Blood Collection Tube (6ml) for CLIA lab testing  </a:t>
                      </a:r>
                      <a:r>
                        <a:rPr lang="en-US" sz="1500" baseline="0" dirty="0">
                          <a:solidFill>
                            <a:srgbClr val="FF0000"/>
                          </a:solidFill>
                        </a:rPr>
                        <a:t>*only select participants*</a:t>
                      </a:r>
                      <a:endParaRPr lang="en-US" sz="1500" dirty="0">
                        <a:solidFill>
                          <a:schemeClr val="tx1"/>
                        </a:solidFill>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dirty="0"/>
                        <a:t>X1 </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22960">
                <a:tc>
                  <a:txBody>
                    <a:bodyPr/>
                    <a:lstStyle/>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sz="1500" u="none" strike="noStrike" dirty="0"/>
                        <a:t>4. </a:t>
                      </a:r>
                      <a:r>
                        <a:rPr lang="en-US" sz="1500" strike="noStrike" dirty="0" err="1"/>
                        <a:t>PAXgene</a:t>
                      </a:r>
                      <a:r>
                        <a:rPr lang="en-US" sz="1500" strike="noStrike" dirty="0"/>
                        <a:t>™ Blood Collection Tube (2.5 ml) for RNA</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500" strike="noStrike" dirty="0"/>
                        <a:t>X1 </a:t>
                      </a:r>
                    </a:p>
                    <a:p>
                      <a:pPr algn="ctr"/>
                      <a:endParaRPr lang="en-US" sz="1500" strike="sngStrike" dirty="0"/>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0174403"/>
                  </a:ext>
                </a:extLst>
              </a:tr>
            </a:tbl>
          </a:graphicData>
        </a:graphic>
      </p:graphicFrame>
      <p:pic>
        <p:nvPicPr>
          <p:cNvPr id="12" name="Picture 11"/>
          <p:cNvPicPr>
            <a:picLocks noChangeAspect="1"/>
          </p:cNvPicPr>
          <p:nvPr/>
        </p:nvPicPr>
        <p:blipFill>
          <a:blip r:embed="rId3"/>
          <a:stretch>
            <a:fillRect/>
          </a:stretch>
        </p:blipFill>
        <p:spPr>
          <a:xfrm>
            <a:off x="6052172" y="3435066"/>
            <a:ext cx="2865368" cy="501482"/>
          </a:xfrm>
          <a:prstGeom prst="rect">
            <a:avLst/>
          </a:prstGeom>
        </p:spPr>
      </p:pic>
      <p:pic>
        <p:nvPicPr>
          <p:cNvPr id="14" name="Picture 13"/>
          <p:cNvPicPr>
            <a:picLocks noChangeAspect="1"/>
          </p:cNvPicPr>
          <p:nvPr/>
        </p:nvPicPr>
        <p:blipFill>
          <a:blip r:embed="rId4"/>
          <a:stretch>
            <a:fillRect/>
          </a:stretch>
        </p:blipFill>
        <p:spPr>
          <a:xfrm>
            <a:off x="6052169" y="2573916"/>
            <a:ext cx="2865368" cy="591363"/>
          </a:xfrm>
          <a:prstGeom prst="rect">
            <a:avLst/>
          </a:prstGeom>
        </p:spPr>
      </p:pic>
      <p:pic>
        <p:nvPicPr>
          <p:cNvPr id="7" name="Picture 6"/>
          <p:cNvPicPr>
            <a:picLocks noChangeAspect="1"/>
          </p:cNvPicPr>
          <p:nvPr/>
        </p:nvPicPr>
        <p:blipFill>
          <a:blip r:embed="rId5"/>
          <a:stretch>
            <a:fillRect/>
          </a:stretch>
        </p:blipFill>
        <p:spPr>
          <a:xfrm rot="10800000">
            <a:off x="6052169" y="5067579"/>
            <a:ext cx="2865367" cy="545021"/>
          </a:xfrm>
          <a:prstGeom prst="rect">
            <a:avLst/>
          </a:prstGeom>
        </p:spPr>
      </p:pic>
      <p:pic>
        <p:nvPicPr>
          <p:cNvPr id="4" name="Picture 3" descr="A close-up of a tube&#10;&#10;Description automatically generated">
            <a:extLst>
              <a:ext uri="{FF2B5EF4-FFF2-40B4-BE49-F238E27FC236}">
                <a16:creationId xmlns:a16="http://schemas.microsoft.com/office/drawing/2014/main" id="{6E474395-9072-C0AA-0D33-9214C3EF886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6624" t="8127" r="41704" b="11873"/>
          <a:stretch/>
        </p:blipFill>
        <p:spPr>
          <a:xfrm rot="16200000">
            <a:off x="7305647" y="3607985"/>
            <a:ext cx="358413" cy="1764065"/>
          </a:xfrm>
          <a:prstGeom prst="rect">
            <a:avLst/>
          </a:prstGeom>
        </p:spPr>
      </p:pic>
      <p:sp>
        <p:nvSpPr>
          <p:cNvPr id="5" name="TextBox 4">
            <a:extLst>
              <a:ext uri="{FF2B5EF4-FFF2-40B4-BE49-F238E27FC236}">
                <a16:creationId xmlns:a16="http://schemas.microsoft.com/office/drawing/2014/main" id="{2A620D2A-78DA-E304-3AE4-D1DE73177354}"/>
              </a:ext>
            </a:extLst>
          </p:cNvPr>
          <p:cNvSpPr txBox="1"/>
          <p:nvPr/>
        </p:nvSpPr>
        <p:spPr>
          <a:xfrm>
            <a:off x="78375" y="5823916"/>
            <a:ext cx="8170889" cy="478849"/>
          </a:xfrm>
          <a:prstGeom prst="rect">
            <a:avLst/>
          </a:prstGeom>
          <a:noFill/>
        </p:spPr>
        <p:txBody>
          <a:bodyPr wrap="square">
            <a:spAutoFit/>
          </a:bodyPr>
          <a:lstStyle/>
          <a:p>
            <a:pPr marL="0" marR="0">
              <a:lnSpc>
                <a:spcPct val="107000"/>
              </a:lnSpc>
              <a:spcBef>
                <a:spcPts val="0"/>
              </a:spcBef>
              <a:spcAft>
                <a:spcPts val="0"/>
              </a:spcAft>
            </a:pP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*Genetic Testing is now done primarily through Invitae. This kit should only be ordered and used for rare cases that are approved by FBS study management.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17350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schematic outlining the process for whole blood collection using 2 10ml Sodium Heparin Tubes. ">
            <a:extLst>
              <a:ext uri="{FF2B5EF4-FFF2-40B4-BE49-F238E27FC236}">
                <a16:creationId xmlns:a16="http://schemas.microsoft.com/office/drawing/2014/main" id="{EB07FDA0-F8CE-4B55-F99A-169433273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43431"/>
            <a:ext cx="8229600" cy="5587365"/>
          </a:xfrm>
          <a:prstGeom prst="rect">
            <a:avLst/>
          </a:prstGeom>
        </p:spPr>
      </p:pic>
    </p:spTree>
    <p:extLst>
      <p:ext uri="{BB962C8B-B14F-4D97-AF65-F5344CB8AC3E}">
        <p14:creationId xmlns:p14="http://schemas.microsoft.com/office/powerpoint/2010/main" val="2978252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hematic outlining the process for plasma and buffy coat preparation using 2 10ml EDTA Tubes. ">
            <a:extLst>
              <a:ext uri="{FF2B5EF4-FFF2-40B4-BE49-F238E27FC236}">
                <a16:creationId xmlns:a16="http://schemas.microsoft.com/office/drawing/2014/main" id="{99B208DF-FC14-3A76-BC4A-A22279D0E972}"/>
              </a:ext>
            </a:extLst>
          </p:cNvPr>
          <p:cNvPicPr>
            <a:picLocks noChangeAspect="1"/>
          </p:cNvPicPr>
          <p:nvPr/>
        </p:nvPicPr>
        <p:blipFill rotWithShape="1">
          <a:blip r:embed="rId3">
            <a:extLst>
              <a:ext uri="{28A0092B-C50C-407E-A947-70E740481C1C}">
                <a14:useLocalDpi xmlns:a14="http://schemas.microsoft.com/office/drawing/2010/main" val="0"/>
              </a:ext>
            </a:extLst>
          </a:blip>
          <a:srcRect l="829"/>
          <a:stretch/>
        </p:blipFill>
        <p:spPr bwMode="auto">
          <a:xfrm>
            <a:off x="107950" y="135356"/>
            <a:ext cx="8928100" cy="5005070"/>
          </a:xfrm>
          <a:prstGeom prst="rect">
            <a:avLst/>
          </a:prstGeom>
          <a:ln>
            <a:solidFill>
              <a:srgbClr val="006298"/>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75871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270D99-9A83-41E5-1DEB-8F40DFB5678F}"/>
              </a:ext>
            </a:extLst>
          </p:cNvPr>
          <p:cNvPicPr>
            <a:picLocks noChangeAspect="1"/>
          </p:cNvPicPr>
          <p:nvPr/>
        </p:nvPicPr>
        <p:blipFill>
          <a:blip r:embed="rId2"/>
          <a:stretch>
            <a:fillRect/>
          </a:stretch>
        </p:blipFill>
        <p:spPr>
          <a:xfrm>
            <a:off x="441789" y="0"/>
            <a:ext cx="8260422" cy="5817304"/>
          </a:xfrm>
          <a:prstGeom prst="rect">
            <a:avLst/>
          </a:prstGeom>
        </p:spPr>
      </p:pic>
    </p:spTree>
    <p:extLst>
      <p:ext uri="{BB962C8B-B14F-4D97-AF65-F5344CB8AC3E}">
        <p14:creationId xmlns:p14="http://schemas.microsoft.com/office/powerpoint/2010/main" val="17522598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hematic outlining the process for Whole Blood preparation using a 3ml EDTA Tube. ">
            <a:extLst>
              <a:ext uri="{FF2B5EF4-FFF2-40B4-BE49-F238E27FC236}">
                <a16:creationId xmlns:a16="http://schemas.microsoft.com/office/drawing/2014/main" id="{41217F99-9E6F-F68E-F5D7-23C58B3CEE26}"/>
              </a:ext>
            </a:extLst>
          </p:cNvPr>
          <p:cNvPicPr>
            <a:picLocks noChangeAspect="1"/>
          </p:cNvPicPr>
          <p:nvPr/>
        </p:nvPicPr>
        <p:blipFill>
          <a:blip r:embed="rId2"/>
          <a:stretch>
            <a:fillRect/>
          </a:stretch>
        </p:blipFill>
        <p:spPr>
          <a:xfrm>
            <a:off x="0" y="269968"/>
            <a:ext cx="9090846" cy="5329645"/>
          </a:xfrm>
          <a:prstGeom prst="rect">
            <a:avLst/>
          </a:prstGeom>
        </p:spPr>
      </p:pic>
      <p:sp>
        <p:nvSpPr>
          <p:cNvPr id="3" name="TextBox 2">
            <a:extLst>
              <a:ext uri="{FF2B5EF4-FFF2-40B4-BE49-F238E27FC236}">
                <a16:creationId xmlns:a16="http://schemas.microsoft.com/office/drawing/2014/main" id="{A8835AEF-87E3-5A7E-F022-3E2EE0B31BBB}"/>
              </a:ext>
            </a:extLst>
          </p:cNvPr>
          <p:cNvSpPr txBox="1"/>
          <p:nvPr/>
        </p:nvSpPr>
        <p:spPr>
          <a:xfrm>
            <a:off x="53154" y="5593358"/>
            <a:ext cx="9090846" cy="671915"/>
          </a:xfrm>
          <a:prstGeom prst="rect">
            <a:avLst/>
          </a:prstGeom>
          <a:noFill/>
        </p:spPr>
        <p:txBody>
          <a:bodyPr wrap="square">
            <a:spAutoFit/>
          </a:bodyPr>
          <a:lstStyle/>
          <a:p>
            <a:pPr marL="0" marR="0" algn="ctr">
              <a:lnSpc>
                <a:spcPct val="107000"/>
              </a:lnSpc>
              <a:spcBef>
                <a:spcPts val="0"/>
              </a:spcBef>
              <a:spcAft>
                <a:spcPts val="0"/>
              </a:spcAft>
            </a:pPr>
            <a:r>
              <a:rPr lang="en-US" sz="18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Genetic Testing is now done primarily through Invitae. This kit should only be ordered and used for rare cases that are approved by FBS study management.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63978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hematic outlining the process for RNA preparation using a 2.5ml PAXgene™ Tube. ">
            <a:extLst>
              <a:ext uri="{FF2B5EF4-FFF2-40B4-BE49-F238E27FC236}">
                <a16:creationId xmlns:a16="http://schemas.microsoft.com/office/drawing/2014/main" id="{5CDC582C-10D3-25EC-C770-A74E1D636A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15" y="339407"/>
            <a:ext cx="8903970" cy="5447665"/>
          </a:xfrm>
          <a:prstGeom prst="rect">
            <a:avLst/>
          </a:prstGeom>
          <a:ln>
            <a:noFill/>
          </a:ln>
        </p:spPr>
      </p:pic>
    </p:spTree>
    <p:extLst>
      <p:ext uri="{BB962C8B-B14F-4D97-AF65-F5344CB8AC3E}">
        <p14:creationId xmlns:p14="http://schemas.microsoft.com/office/powerpoint/2010/main" val="16172798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29" y="2350317"/>
            <a:ext cx="5220970" cy="1325563"/>
          </a:xfrm>
        </p:spPr>
        <p:txBody>
          <a:bodyPr>
            <a:normAutofit fontScale="90000"/>
          </a:bodyPr>
          <a:lstStyle/>
          <a:p>
            <a:pPr algn="ctr"/>
            <a:r>
              <a:rPr lang="en-US" sz="6000" b="1" dirty="0"/>
              <a:t>Sample Shipping</a:t>
            </a:r>
            <a:endParaRPr lang="en-US" sz="6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7751" y="5507595"/>
            <a:ext cx="1484325" cy="853052"/>
          </a:xfrm>
          <a:prstGeom prst="rect">
            <a:avLst/>
          </a:prstGeom>
        </p:spPr>
      </p:pic>
    </p:spTree>
    <p:extLst>
      <p:ext uri="{BB962C8B-B14F-4D97-AF65-F5344CB8AC3E}">
        <p14:creationId xmlns:p14="http://schemas.microsoft.com/office/powerpoint/2010/main" val="12943398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312057"/>
            <a:ext cx="8334375" cy="1143000"/>
          </a:xfrm>
        </p:spPr>
        <p:txBody>
          <a:bodyPr/>
          <a:lstStyle/>
          <a:p>
            <a:pPr algn="ctr"/>
            <a:r>
              <a:rPr lang="en-US" b="1" dirty="0"/>
              <a:t>Ambient Sample Shipping</a:t>
            </a:r>
          </a:p>
        </p:txBody>
      </p:sp>
      <p:sp>
        <p:nvSpPr>
          <p:cNvPr id="3" name="Content Placeholder 2"/>
          <p:cNvSpPr>
            <a:spLocks noGrp="1"/>
          </p:cNvSpPr>
          <p:nvPr>
            <p:ph idx="1"/>
          </p:nvPr>
        </p:nvSpPr>
        <p:spPr>
          <a:xfrm>
            <a:off x="420914" y="1690916"/>
            <a:ext cx="8084458" cy="5101770"/>
          </a:xfrm>
        </p:spPr>
        <p:txBody>
          <a:bodyPr>
            <a:normAutofit/>
          </a:bodyPr>
          <a:lstStyle/>
          <a:p>
            <a:pPr>
              <a:lnSpc>
                <a:spcPct val="120000"/>
              </a:lnSpc>
            </a:pPr>
            <a:r>
              <a:rPr lang="en-US" sz="4000" b="1" dirty="0">
                <a:solidFill>
                  <a:srgbClr val="FF0000"/>
                </a:solidFill>
              </a:rPr>
              <a:t>Ship Monday-Thursday Only</a:t>
            </a:r>
            <a:endParaRPr lang="en-US" b="1" dirty="0"/>
          </a:p>
          <a:p>
            <a:pPr lvl="1">
              <a:lnSpc>
                <a:spcPct val="120000"/>
              </a:lnSpc>
            </a:pPr>
            <a:r>
              <a:rPr lang="en-US" sz="3200" dirty="0"/>
              <a:t>PBMC, Whole Blood </a:t>
            </a:r>
            <a:r>
              <a:rPr lang="en-US" dirty="0"/>
              <a:t>(for DNA isolation)</a:t>
            </a:r>
            <a:r>
              <a:rPr lang="en-US" sz="3200" dirty="0"/>
              <a:t>, and RNA</a:t>
            </a:r>
          </a:p>
          <a:p>
            <a:pPr lvl="1">
              <a:lnSpc>
                <a:spcPct val="120000"/>
              </a:lnSpc>
            </a:pPr>
            <a:endParaRPr lang="en-US" sz="3200" dirty="0"/>
          </a:p>
          <a:p>
            <a:pPr lvl="1">
              <a:lnSpc>
                <a:spcPct val="120000"/>
              </a:lnSpc>
            </a:pPr>
            <a:r>
              <a:rPr lang="en-US" sz="3200" dirty="0"/>
              <a:t>Ship samples same day as collection</a:t>
            </a:r>
            <a:endParaRPr lang="en-US" sz="2600" dirty="0"/>
          </a:p>
        </p:txBody>
      </p:sp>
    </p:spTree>
    <p:extLst>
      <p:ext uri="{BB962C8B-B14F-4D97-AF65-F5344CB8AC3E}">
        <p14:creationId xmlns:p14="http://schemas.microsoft.com/office/powerpoint/2010/main" val="39467793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219200"/>
          </a:xfrm>
        </p:spPr>
        <p:txBody>
          <a:bodyPr>
            <a:normAutofit/>
          </a:bodyPr>
          <a:lstStyle/>
          <a:p>
            <a:pPr algn="ctr"/>
            <a:r>
              <a:rPr lang="en-US" b="1" dirty="0"/>
              <a:t>Ambient Sample Shipping</a:t>
            </a:r>
          </a:p>
        </p:txBody>
      </p:sp>
      <p:graphicFrame>
        <p:nvGraphicFramePr>
          <p:cNvPr id="6" name="Table 5">
            <a:extLst>
              <a:ext uri="{FF2B5EF4-FFF2-40B4-BE49-F238E27FC236}">
                <a16:creationId xmlns:a16="http://schemas.microsoft.com/office/drawing/2014/main" id="{94818A6B-49E9-49E6-0B55-7A2DA064F541}"/>
              </a:ext>
            </a:extLst>
          </p:cNvPr>
          <p:cNvGraphicFramePr>
            <a:graphicFrameLocks noGrp="1"/>
          </p:cNvGraphicFramePr>
          <p:nvPr>
            <p:extLst>
              <p:ext uri="{D42A27DB-BD31-4B8C-83A1-F6EECF244321}">
                <p14:modId xmlns:p14="http://schemas.microsoft.com/office/powerpoint/2010/main" val="3237636489"/>
              </p:ext>
            </p:extLst>
          </p:nvPr>
        </p:nvGraphicFramePr>
        <p:xfrm>
          <a:off x="622662" y="1371600"/>
          <a:ext cx="7898675" cy="4412869"/>
        </p:xfrm>
        <a:graphic>
          <a:graphicData uri="http://schemas.openxmlformats.org/drawingml/2006/table">
            <a:tbl>
              <a:tblPr firstRow="1" firstCol="1" bandRow="1">
                <a:tableStyleId>{5C22544A-7EE6-4342-B048-85BDC9FD1C3A}</a:tableStyleId>
              </a:tblPr>
              <a:tblGrid>
                <a:gridCol w="1893397">
                  <a:extLst>
                    <a:ext uri="{9D8B030D-6E8A-4147-A177-3AD203B41FA5}">
                      <a16:colId xmlns:a16="http://schemas.microsoft.com/office/drawing/2014/main" val="3682613337"/>
                    </a:ext>
                  </a:extLst>
                </a:gridCol>
                <a:gridCol w="3010986">
                  <a:extLst>
                    <a:ext uri="{9D8B030D-6E8A-4147-A177-3AD203B41FA5}">
                      <a16:colId xmlns:a16="http://schemas.microsoft.com/office/drawing/2014/main" val="999462015"/>
                    </a:ext>
                  </a:extLst>
                </a:gridCol>
                <a:gridCol w="2994292">
                  <a:extLst>
                    <a:ext uri="{9D8B030D-6E8A-4147-A177-3AD203B41FA5}">
                      <a16:colId xmlns:a16="http://schemas.microsoft.com/office/drawing/2014/main" val="748018067"/>
                    </a:ext>
                  </a:extLst>
                </a:gridCol>
              </a:tblGrid>
              <a:tr h="389651">
                <a:tc>
                  <a:txBody>
                    <a:bodyPr/>
                    <a:lstStyle/>
                    <a:p>
                      <a:pPr marL="0" marR="0">
                        <a:lnSpc>
                          <a:spcPct val="107000"/>
                        </a:lnSpc>
                        <a:spcBef>
                          <a:spcPts val="0"/>
                        </a:spcBef>
                        <a:spcAft>
                          <a:spcPts val="0"/>
                        </a:spcAft>
                      </a:pPr>
                      <a:r>
                        <a:rPr lang="en-US" sz="1500">
                          <a:effectLst/>
                        </a:rPr>
                        <a:t>Sample Type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500" dirty="0">
                          <a:effectLst/>
                        </a:rPr>
                        <a:t>Tube Type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500">
                          <a:effectLst/>
                        </a:rPr>
                        <a:t>Kit Type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3571085"/>
                  </a:ext>
                </a:extLst>
              </a:tr>
              <a:tr h="1612907">
                <a:tc>
                  <a:txBody>
                    <a:bodyPr/>
                    <a:lstStyle/>
                    <a:p>
                      <a:pPr marL="0" marR="0">
                        <a:lnSpc>
                          <a:spcPct val="107000"/>
                        </a:lnSpc>
                        <a:spcBef>
                          <a:spcPts val="0"/>
                        </a:spcBef>
                        <a:spcAft>
                          <a:spcPts val="0"/>
                        </a:spcAft>
                      </a:pPr>
                      <a:r>
                        <a:rPr lang="en-US" sz="1500">
                          <a:effectLst/>
                        </a:rPr>
                        <a:t>Whole blood for PBMC isolation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500">
                          <a:effectLst/>
                        </a:rPr>
                        <a:t>2 x Sodium Heparin (GreenTop) Blood Collection tube (10 ml)</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500" dirty="0">
                          <a:effectLst/>
                        </a:rPr>
                        <a:t>Kit B: PBMC, DNA, &amp; RNA</a:t>
                      </a:r>
                    </a:p>
                    <a:p>
                      <a:pPr marL="0" marR="0" algn="l">
                        <a:lnSpc>
                          <a:spcPct val="107000"/>
                        </a:lnSpc>
                        <a:spcBef>
                          <a:spcPts val="0"/>
                        </a:spcBef>
                        <a:spcAft>
                          <a:spcPts val="0"/>
                        </a:spcAft>
                      </a:pPr>
                      <a:endParaRPr lang="en-US" sz="1500" dirty="0">
                        <a:effectLst/>
                      </a:endParaRPr>
                    </a:p>
                    <a:p>
                      <a:pPr marL="0" marR="0" algn="l">
                        <a:lnSpc>
                          <a:spcPct val="107000"/>
                        </a:lnSpc>
                        <a:spcBef>
                          <a:spcPts val="0"/>
                        </a:spcBef>
                        <a:spcAft>
                          <a:spcPts val="0"/>
                        </a:spcAft>
                      </a:pPr>
                      <a:r>
                        <a:rPr lang="en-US" sz="1500" dirty="0">
                          <a:effectLst/>
                        </a:rPr>
                        <a:t>AND</a:t>
                      </a:r>
                    </a:p>
                    <a:p>
                      <a:pPr marL="457200" marR="0" algn="l">
                        <a:lnSpc>
                          <a:spcPct val="107000"/>
                        </a:lnSpc>
                        <a:spcBef>
                          <a:spcPts val="0"/>
                        </a:spcBef>
                        <a:spcAft>
                          <a:spcPts val="0"/>
                        </a:spcAft>
                      </a:pPr>
                      <a:endParaRPr lang="en-US" sz="1500" dirty="0">
                        <a:effectLst/>
                      </a:endParaRPr>
                    </a:p>
                    <a:p>
                      <a:pPr marL="0" marR="0" algn="l">
                        <a:lnSpc>
                          <a:spcPct val="107000"/>
                        </a:lnSpc>
                        <a:spcBef>
                          <a:spcPts val="0"/>
                        </a:spcBef>
                        <a:spcAft>
                          <a:spcPts val="0"/>
                        </a:spcAft>
                      </a:pPr>
                      <a:r>
                        <a:rPr lang="en-US" sz="1500" dirty="0">
                          <a:effectLst/>
                        </a:rPr>
                        <a:t>Kit A &amp; C: PBMC, Plasma/Buffy Coat, &amp; RNA</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36269641"/>
                  </a:ext>
                </a:extLst>
              </a:tr>
              <a:tr h="797404">
                <a:tc>
                  <a:txBody>
                    <a:bodyPr/>
                    <a:lstStyle/>
                    <a:p>
                      <a:pPr marL="0" marR="0">
                        <a:lnSpc>
                          <a:spcPct val="107000"/>
                        </a:lnSpc>
                        <a:spcBef>
                          <a:spcPts val="0"/>
                        </a:spcBef>
                        <a:spcAft>
                          <a:spcPts val="0"/>
                        </a:spcAft>
                      </a:pPr>
                      <a:r>
                        <a:rPr lang="en-US" sz="1500" dirty="0">
                          <a:effectLst/>
                        </a:rPr>
                        <a:t>Whole blood for DNA isolation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500">
                          <a:effectLst/>
                        </a:rPr>
                        <a:t>2 x EDTA (Lavender-Top) Blood Collection Tube (10 ml)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500" dirty="0">
                          <a:effectLst/>
                        </a:rPr>
                        <a:t>Kit B: PBMC, DNA, &amp; RNA</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6690347"/>
                  </a:ext>
                </a:extLst>
              </a:tr>
              <a:tr h="1612907">
                <a:tc>
                  <a:txBody>
                    <a:bodyPr/>
                    <a:lstStyle/>
                    <a:p>
                      <a:pPr marL="0" marR="0">
                        <a:lnSpc>
                          <a:spcPct val="107000"/>
                        </a:lnSpc>
                        <a:spcBef>
                          <a:spcPts val="0"/>
                        </a:spcBef>
                        <a:spcAft>
                          <a:spcPts val="0"/>
                        </a:spcAft>
                      </a:pPr>
                      <a:r>
                        <a:rPr lang="en-US" sz="1500" strike="noStrike" dirty="0">
                          <a:effectLst/>
                        </a:rPr>
                        <a:t>Whole blood for RNA isolation</a:t>
                      </a:r>
                      <a:endParaRPr lang="en-US" sz="15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500" strike="noStrike" dirty="0">
                          <a:effectLst/>
                        </a:rPr>
                        <a:t>1 x PAXgene</a:t>
                      </a:r>
                      <a:r>
                        <a:rPr lang="en-US" sz="1500" strike="noStrike" baseline="30000" dirty="0">
                          <a:effectLst/>
                        </a:rPr>
                        <a:t>TM</a:t>
                      </a:r>
                      <a:r>
                        <a:rPr lang="en-US" sz="1500" strike="noStrike" dirty="0">
                          <a:effectLst/>
                        </a:rPr>
                        <a:t> Blood Collection Tube (2.5 ml)</a:t>
                      </a:r>
                      <a:endParaRPr lang="en-US" sz="15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500" strike="noStrike" dirty="0">
                          <a:effectLst/>
                        </a:rPr>
                        <a:t>Kit B: PBMC, DNA, &amp; RNA</a:t>
                      </a:r>
                    </a:p>
                    <a:p>
                      <a:pPr marL="0" marR="0" algn="l">
                        <a:lnSpc>
                          <a:spcPct val="107000"/>
                        </a:lnSpc>
                        <a:spcBef>
                          <a:spcPts val="0"/>
                        </a:spcBef>
                        <a:spcAft>
                          <a:spcPts val="0"/>
                        </a:spcAft>
                      </a:pPr>
                      <a:endParaRPr lang="en-US" sz="1500" strike="noStrike" dirty="0">
                        <a:effectLst/>
                      </a:endParaRPr>
                    </a:p>
                    <a:p>
                      <a:pPr marL="0" marR="0" algn="l">
                        <a:lnSpc>
                          <a:spcPct val="107000"/>
                        </a:lnSpc>
                        <a:spcBef>
                          <a:spcPts val="0"/>
                        </a:spcBef>
                        <a:spcAft>
                          <a:spcPts val="0"/>
                        </a:spcAft>
                      </a:pPr>
                      <a:r>
                        <a:rPr lang="en-US" sz="1500" strike="noStrike" dirty="0">
                          <a:effectLst/>
                        </a:rPr>
                        <a:t>AND</a:t>
                      </a:r>
                    </a:p>
                    <a:p>
                      <a:pPr marL="457200" marR="0" algn="l">
                        <a:lnSpc>
                          <a:spcPct val="107000"/>
                        </a:lnSpc>
                        <a:spcBef>
                          <a:spcPts val="0"/>
                        </a:spcBef>
                        <a:spcAft>
                          <a:spcPts val="0"/>
                        </a:spcAft>
                      </a:pPr>
                      <a:endParaRPr lang="en-US" sz="1500" strike="noStrike" dirty="0">
                        <a:effectLst/>
                      </a:endParaRPr>
                    </a:p>
                    <a:p>
                      <a:pPr marL="0" marR="0" algn="l">
                        <a:lnSpc>
                          <a:spcPct val="107000"/>
                        </a:lnSpc>
                        <a:spcBef>
                          <a:spcPts val="0"/>
                        </a:spcBef>
                        <a:spcAft>
                          <a:spcPts val="0"/>
                        </a:spcAft>
                      </a:pPr>
                      <a:r>
                        <a:rPr lang="en-US" sz="1500" strike="noStrike" dirty="0">
                          <a:effectLst/>
                        </a:rPr>
                        <a:t>Kit A &amp; C: PBMC, Plasma/Buffy Coat, &amp; RNA</a:t>
                      </a:r>
                      <a:endParaRPr lang="en-US" sz="15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3668699"/>
                  </a:ext>
                </a:extLst>
              </a:tr>
            </a:tbl>
          </a:graphicData>
        </a:graphic>
      </p:graphicFrame>
    </p:spTree>
    <p:extLst>
      <p:ext uri="{BB962C8B-B14F-4D97-AF65-F5344CB8AC3E}">
        <p14:creationId xmlns:p14="http://schemas.microsoft.com/office/powerpoint/2010/main" val="3225738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120" y="1523999"/>
            <a:ext cx="7772400" cy="1120141"/>
          </a:xfrm>
        </p:spPr>
        <p:txBody>
          <a:bodyPr>
            <a:normAutofit fontScale="90000"/>
          </a:bodyPr>
          <a:lstStyle/>
          <a:p>
            <a:r>
              <a:rPr lang="en-US" b="1" dirty="0"/>
              <a:t>Kit Request Module</a:t>
            </a:r>
          </a:p>
        </p:txBody>
      </p:sp>
      <p:sp>
        <p:nvSpPr>
          <p:cNvPr id="3" name="Subtitle 2"/>
          <p:cNvSpPr>
            <a:spLocks noGrp="1"/>
          </p:cNvSpPr>
          <p:nvPr>
            <p:ph type="subTitle" idx="1"/>
          </p:nvPr>
        </p:nvSpPr>
        <p:spPr>
          <a:xfrm>
            <a:off x="1143000" y="3344344"/>
            <a:ext cx="6858000" cy="611823"/>
          </a:xfrm>
        </p:spPr>
        <p:txBody>
          <a:bodyPr>
            <a:normAutofit fontScale="62500" lnSpcReduction="20000"/>
          </a:bodyPr>
          <a:lstStyle/>
          <a:p>
            <a:r>
              <a:rPr lang="en-US" sz="3600" dirty="0">
                <a:hlinkClick r:id="rId3"/>
              </a:rPr>
              <a:t>https://redcap.uits.iu.edu/surveys/?s=Je4P26ijtv</a:t>
            </a:r>
            <a:endParaRPr lang="en-US" sz="3600" dirty="0"/>
          </a:p>
        </p:txBody>
      </p:sp>
    </p:spTree>
    <p:extLst>
      <p:ext uri="{BB962C8B-B14F-4D97-AF65-F5344CB8AC3E}">
        <p14:creationId xmlns:p14="http://schemas.microsoft.com/office/powerpoint/2010/main" val="35877750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420" y="-112287"/>
            <a:ext cx="6127750" cy="1325563"/>
          </a:xfrm>
        </p:spPr>
        <p:txBody>
          <a:bodyPr/>
          <a:lstStyle/>
          <a:p>
            <a:r>
              <a:rPr lang="en-US" b="1" dirty="0"/>
              <a:t>Ambient Sample Shipping</a:t>
            </a:r>
          </a:p>
        </p:txBody>
      </p:sp>
      <p:sp>
        <p:nvSpPr>
          <p:cNvPr id="11" name="Content Placeholder 2"/>
          <p:cNvSpPr>
            <a:spLocks noGrp="1"/>
          </p:cNvSpPr>
          <p:nvPr>
            <p:ph idx="1"/>
          </p:nvPr>
        </p:nvSpPr>
        <p:spPr>
          <a:xfrm>
            <a:off x="3526971" y="988382"/>
            <a:ext cx="5399315" cy="5731732"/>
          </a:xfrm>
        </p:spPr>
        <p:txBody>
          <a:bodyPr>
            <a:noAutofit/>
          </a:bodyPr>
          <a:lstStyle/>
          <a:p>
            <a:r>
              <a:rPr lang="en-US" sz="1600" b="1" dirty="0"/>
              <a:t>Place refrigerant pack in the freezer 24 hours prior to shipment.</a:t>
            </a:r>
          </a:p>
          <a:p>
            <a:r>
              <a:rPr lang="en-US" sz="1600" dirty="0"/>
              <a:t>Place filled and labeled Sodium Heparin, EDTA, and PAXgeneTM tubes within the slots in the absorbent pad and place in biohazard bag.</a:t>
            </a:r>
          </a:p>
          <a:p>
            <a:r>
              <a:rPr lang="en-US" sz="1600" dirty="0"/>
              <a:t>Place the kit number label on biohazard bag.</a:t>
            </a:r>
          </a:p>
          <a:p>
            <a:r>
              <a:rPr lang="en-US" sz="1600" dirty="0"/>
              <a:t>Place the refrigerant pack into the cooler on top of the filled biohazard bag.  Place lid on cooler.</a:t>
            </a:r>
          </a:p>
          <a:p>
            <a:r>
              <a:rPr lang="en-US" sz="1600" dirty="0"/>
              <a:t>Place the cooler in the small IATA Shipping Box. </a:t>
            </a:r>
          </a:p>
          <a:p>
            <a:r>
              <a:rPr lang="en-US" sz="1600" dirty="0"/>
              <a:t>Place an extra copy of the “Biological Sample and Shipment Notification Form” within the shipping box along with a list of contents form.</a:t>
            </a:r>
          </a:p>
          <a:p>
            <a:r>
              <a:rPr lang="en-US" sz="1600" dirty="0"/>
              <a:t>Close shipping box and ensure labeled with UN3373 label.</a:t>
            </a:r>
          </a:p>
          <a:p>
            <a:r>
              <a:rPr lang="en-US" sz="1600" dirty="0"/>
              <a:t>Place box within a provided UPS ClinPak, seal, and place UPS label on outside of package.</a:t>
            </a:r>
          </a:p>
        </p:txBody>
      </p:sp>
      <p:pic>
        <p:nvPicPr>
          <p:cNvPr id="10" name="Picture 9"/>
          <p:cNvPicPr/>
          <p:nvPr/>
        </p:nvPicPr>
        <p:blipFill rotWithShape="1">
          <a:blip r:embed="rId2">
            <a:extLst>
              <a:ext uri="{28A0092B-C50C-407E-A947-70E740481C1C}">
                <a14:useLocalDpi xmlns:a14="http://schemas.microsoft.com/office/drawing/2010/main" val="0"/>
              </a:ext>
            </a:extLst>
          </a:blip>
          <a:srcRect l="5142" t="49694" r="2601" b="4605"/>
          <a:stretch/>
        </p:blipFill>
        <p:spPr bwMode="auto">
          <a:xfrm>
            <a:off x="368445" y="1213276"/>
            <a:ext cx="2447925" cy="1720215"/>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3">
            <a:extLst>
              <a:ext uri="{28A0092B-C50C-407E-A947-70E740481C1C}">
                <a14:useLocalDpi xmlns:a14="http://schemas.microsoft.com/office/drawing/2010/main" val="0"/>
              </a:ext>
            </a:extLst>
          </a:blip>
          <a:srcRect t="6144" r="2721" b="2209"/>
          <a:stretch/>
        </p:blipFill>
        <p:spPr bwMode="auto">
          <a:xfrm>
            <a:off x="368445" y="3633606"/>
            <a:ext cx="2790825" cy="18840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47557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312056"/>
            <a:ext cx="8334375" cy="1378859"/>
          </a:xfrm>
        </p:spPr>
        <p:txBody>
          <a:bodyPr/>
          <a:lstStyle/>
          <a:p>
            <a:pPr algn="ctr"/>
            <a:r>
              <a:rPr lang="en-US" b="1" dirty="0"/>
              <a:t>Frozen Sample Shipping</a:t>
            </a:r>
          </a:p>
        </p:txBody>
      </p:sp>
      <p:sp>
        <p:nvSpPr>
          <p:cNvPr id="3" name="Content Placeholder 2"/>
          <p:cNvSpPr>
            <a:spLocks noGrp="1"/>
          </p:cNvSpPr>
          <p:nvPr>
            <p:ph idx="1"/>
          </p:nvPr>
        </p:nvSpPr>
        <p:spPr>
          <a:xfrm>
            <a:off x="420914" y="1690916"/>
            <a:ext cx="8084458" cy="5101770"/>
          </a:xfrm>
        </p:spPr>
        <p:txBody>
          <a:bodyPr>
            <a:normAutofit/>
          </a:bodyPr>
          <a:lstStyle/>
          <a:p>
            <a:pPr>
              <a:lnSpc>
                <a:spcPct val="120000"/>
              </a:lnSpc>
            </a:pPr>
            <a:r>
              <a:rPr lang="en-US" sz="4000" b="1" dirty="0">
                <a:solidFill>
                  <a:srgbClr val="FF0000"/>
                </a:solidFill>
              </a:rPr>
              <a:t>Ship Monday-Wednesday Only</a:t>
            </a:r>
            <a:endParaRPr lang="en-US" b="1" dirty="0"/>
          </a:p>
          <a:p>
            <a:pPr lvl="1">
              <a:lnSpc>
                <a:spcPct val="120000"/>
              </a:lnSpc>
            </a:pPr>
            <a:r>
              <a:rPr lang="en-US" sz="3200" dirty="0"/>
              <a:t>Plasma and Buffy Coat</a:t>
            </a:r>
          </a:p>
          <a:p>
            <a:pPr lvl="1">
              <a:lnSpc>
                <a:spcPct val="120000"/>
              </a:lnSpc>
            </a:pPr>
            <a:r>
              <a:rPr lang="en-US" dirty="0"/>
              <a:t>Hold packaged samples in a -80°C freezer until pickup.</a:t>
            </a:r>
          </a:p>
          <a:p>
            <a:pPr>
              <a:lnSpc>
                <a:spcPct val="120000"/>
              </a:lnSpc>
            </a:pPr>
            <a:r>
              <a:rPr lang="en-US" dirty="0"/>
              <a:t>Batch Samples together</a:t>
            </a:r>
          </a:p>
          <a:p>
            <a:pPr lvl="1">
              <a:lnSpc>
                <a:spcPct val="120000"/>
              </a:lnSpc>
            </a:pPr>
            <a:r>
              <a:rPr lang="en-US" dirty="0"/>
              <a:t>5 Cryoboxes</a:t>
            </a:r>
          </a:p>
          <a:p>
            <a:pPr lvl="1">
              <a:lnSpc>
                <a:spcPct val="120000"/>
              </a:lnSpc>
            </a:pPr>
            <a:r>
              <a:rPr lang="en-US" b="1" dirty="0"/>
              <a:t>Batch shipping should be performed every 3 months or as a full shipment of specimens accumulates, whichever is sooner.</a:t>
            </a:r>
            <a:endParaRPr lang="en-US" sz="3900" b="1" dirty="0">
              <a:solidFill>
                <a:srgbClr val="FF0000"/>
              </a:solidFill>
            </a:endParaRPr>
          </a:p>
          <a:p>
            <a:pPr marL="0" indent="0">
              <a:buNone/>
            </a:pPr>
            <a:endParaRPr lang="en-US" dirty="0"/>
          </a:p>
        </p:txBody>
      </p:sp>
    </p:spTree>
    <p:extLst>
      <p:ext uri="{BB962C8B-B14F-4D97-AF65-F5344CB8AC3E}">
        <p14:creationId xmlns:p14="http://schemas.microsoft.com/office/powerpoint/2010/main" val="36917056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219200"/>
          </a:xfrm>
        </p:spPr>
        <p:txBody>
          <a:bodyPr>
            <a:normAutofit/>
          </a:bodyPr>
          <a:lstStyle/>
          <a:p>
            <a:pPr algn="ctr"/>
            <a:r>
              <a:rPr lang="en-US" b="1" dirty="0"/>
              <a:t>Frozen Sample Shipping</a:t>
            </a:r>
          </a:p>
        </p:txBody>
      </p:sp>
      <p:graphicFrame>
        <p:nvGraphicFramePr>
          <p:cNvPr id="2" name="Table 1">
            <a:extLst>
              <a:ext uri="{FF2B5EF4-FFF2-40B4-BE49-F238E27FC236}">
                <a16:creationId xmlns:a16="http://schemas.microsoft.com/office/drawing/2014/main" id="{2FB259A8-D7DB-FF30-89F3-A57471E70851}"/>
              </a:ext>
            </a:extLst>
          </p:cNvPr>
          <p:cNvGraphicFramePr>
            <a:graphicFrameLocks noGrp="1"/>
          </p:cNvGraphicFramePr>
          <p:nvPr>
            <p:extLst>
              <p:ext uri="{D42A27DB-BD31-4B8C-83A1-F6EECF244321}">
                <p14:modId xmlns:p14="http://schemas.microsoft.com/office/powerpoint/2010/main" val="2818472022"/>
              </p:ext>
            </p:extLst>
          </p:nvPr>
        </p:nvGraphicFramePr>
        <p:xfrm>
          <a:off x="365761" y="1506583"/>
          <a:ext cx="8577941" cy="4137297"/>
        </p:xfrm>
        <a:graphic>
          <a:graphicData uri="http://schemas.openxmlformats.org/drawingml/2006/table">
            <a:tbl>
              <a:tblPr firstRow="1" firstCol="1" bandRow="1">
                <a:tableStyleId>{5C22544A-7EE6-4342-B048-85BDC9FD1C3A}</a:tableStyleId>
              </a:tblPr>
              <a:tblGrid>
                <a:gridCol w="1780328">
                  <a:extLst>
                    <a:ext uri="{9D8B030D-6E8A-4147-A177-3AD203B41FA5}">
                      <a16:colId xmlns:a16="http://schemas.microsoft.com/office/drawing/2014/main" val="3432454937"/>
                    </a:ext>
                  </a:extLst>
                </a:gridCol>
                <a:gridCol w="4774514">
                  <a:extLst>
                    <a:ext uri="{9D8B030D-6E8A-4147-A177-3AD203B41FA5}">
                      <a16:colId xmlns:a16="http://schemas.microsoft.com/office/drawing/2014/main" val="2697834361"/>
                    </a:ext>
                  </a:extLst>
                </a:gridCol>
                <a:gridCol w="2023099">
                  <a:extLst>
                    <a:ext uri="{9D8B030D-6E8A-4147-A177-3AD203B41FA5}">
                      <a16:colId xmlns:a16="http://schemas.microsoft.com/office/drawing/2014/main" val="2513204698"/>
                    </a:ext>
                  </a:extLst>
                </a:gridCol>
              </a:tblGrid>
              <a:tr h="445891">
                <a:tc>
                  <a:txBody>
                    <a:bodyPr/>
                    <a:lstStyle/>
                    <a:p>
                      <a:pPr marL="0" marR="0">
                        <a:lnSpc>
                          <a:spcPct val="107000"/>
                        </a:lnSpc>
                        <a:spcBef>
                          <a:spcPts val="0"/>
                        </a:spcBef>
                        <a:spcAft>
                          <a:spcPts val="0"/>
                        </a:spcAft>
                      </a:pPr>
                      <a:r>
                        <a:rPr lang="en-US" sz="1500" dirty="0">
                          <a:effectLst/>
                        </a:rPr>
                        <a:t>Sample Type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500" dirty="0">
                          <a:effectLst/>
                        </a:rPr>
                        <a:t>Tube Type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500" dirty="0">
                          <a:effectLst/>
                        </a:rPr>
                        <a:t>Kit Type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0416949"/>
                  </a:ext>
                </a:extLst>
              </a:tr>
              <a:tr h="2312307">
                <a:tc>
                  <a:txBody>
                    <a:bodyPr/>
                    <a:lstStyle/>
                    <a:p>
                      <a:pPr marL="0" marR="0">
                        <a:lnSpc>
                          <a:spcPct val="107000"/>
                        </a:lnSpc>
                        <a:spcBef>
                          <a:spcPts val="0"/>
                        </a:spcBef>
                        <a:spcAft>
                          <a:spcPts val="0"/>
                        </a:spcAft>
                      </a:pPr>
                      <a:r>
                        <a:rPr lang="en-US" sz="1500">
                          <a:effectLst/>
                        </a:rPr>
                        <a:t>Plasma &amp; Buffy Coat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500">
                          <a:effectLst/>
                        </a:rPr>
                        <a:t>Up to 20 x 2mL purple top cryovials with plasma </a:t>
                      </a:r>
                    </a:p>
                    <a:p>
                      <a:pPr marL="457200" marR="0">
                        <a:lnSpc>
                          <a:spcPct val="107000"/>
                        </a:lnSpc>
                        <a:spcBef>
                          <a:spcPts val="0"/>
                        </a:spcBef>
                        <a:spcAft>
                          <a:spcPts val="0"/>
                        </a:spcAft>
                      </a:pPr>
                      <a:r>
                        <a:rPr lang="en-US" sz="1500">
                          <a:effectLst/>
                        </a:rPr>
                        <a:t>AND</a:t>
                      </a:r>
                    </a:p>
                    <a:p>
                      <a:pPr marL="0" marR="0">
                        <a:lnSpc>
                          <a:spcPct val="107000"/>
                        </a:lnSpc>
                        <a:spcBef>
                          <a:spcPts val="0"/>
                        </a:spcBef>
                        <a:spcAft>
                          <a:spcPts val="0"/>
                        </a:spcAft>
                      </a:pPr>
                      <a:r>
                        <a:rPr lang="en-US" sz="1500">
                          <a:effectLst/>
                        </a:rPr>
                        <a:t>Up to 2 x 2mL grey top cryovials with buffy coat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500" dirty="0">
                          <a:effectLst/>
                        </a:rPr>
                        <a:t>Blood Kit A &amp; C: PBMC, Plasma/Buffy Coat, &amp; RNA</a:t>
                      </a:r>
                      <a:endParaRPr lang="en-US" sz="1500" strike="sngStrik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35826725"/>
                  </a:ext>
                </a:extLst>
              </a:tr>
              <a:tr h="1379099">
                <a:tc>
                  <a:txBody>
                    <a:bodyPr/>
                    <a:lstStyle/>
                    <a:p>
                      <a:pPr marL="0" marR="0">
                        <a:lnSpc>
                          <a:spcPct val="107000"/>
                        </a:lnSpc>
                        <a:spcBef>
                          <a:spcPts val="0"/>
                        </a:spcBef>
                        <a:spcAft>
                          <a:spcPts val="0"/>
                        </a:spcAft>
                      </a:pPr>
                      <a:r>
                        <a:rPr lang="en-US" sz="1500">
                          <a:effectLst/>
                        </a:rPr>
                        <a:t>Whole blood for Genetic Testing</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500" dirty="0">
                          <a:effectLst/>
                        </a:rPr>
                        <a:t>1 x EDTA (Lavender-Top) Blood Collection Tube (3 ml)  </a:t>
                      </a:r>
                    </a:p>
                    <a:p>
                      <a:pPr marL="0" marR="0" lvl="0" indent="0" algn="l" defTabSz="685800" rtl="0" eaLnBrk="1" fontAlgn="auto" latinLnBrk="0" hangingPunct="1">
                        <a:lnSpc>
                          <a:spcPct val="107000"/>
                        </a:lnSpc>
                        <a:spcBef>
                          <a:spcPts val="0"/>
                        </a:spcBef>
                        <a:spcAft>
                          <a:spcPts val="0"/>
                        </a:spcAft>
                        <a:buClrTx/>
                        <a:buSzTx/>
                        <a:buFontTx/>
                        <a:buNone/>
                        <a:tabLst/>
                        <a:defRPr/>
                      </a:pP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Genetic Testing is now done primarily through Invitae. This kit should only be ordered and used for rare cases that are approved by FBS study management.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500" dirty="0">
                          <a:effectLst/>
                        </a:rPr>
                        <a:t>Blood Kit D: Genetic Testing Kit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892563"/>
                  </a:ext>
                </a:extLst>
              </a:tr>
            </a:tbl>
          </a:graphicData>
        </a:graphic>
      </p:graphicFrame>
    </p:spTree>
    <p:extLst>
      <p:ext uri="{BB962C8B-B14F-4D97-AF65-F5344CB8AC3E}">
        <p14:creationId xmlns:p14="http://schemas.microsoft.com/office/powerpoint/2010/main" val="35457715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389" y="237524"/>
            <a:ext cx="8522164" cy="954974"/>
          </a:xfrm>
        </p:spPr>
        <p:txBody>
          <a:bodyPr>
            <a:normAutofit/>
          </a:bodyPr>
          <a:lstStyle/>
          <a:p>
            <a:pPr algn="ctr"/>
            <a:r>
              <a:rPr lang="en-US" sz="4000" b="1" dirty="0"/>
              <a:t>Frozen Shipping - Cryoboxes</a:t>
            </a:r>
          </a:p>
        </p:txBody>
      </p:sp>
      <p:sp>
        <p:nvSpPr>
          <p:cNvPr id="9" name="Plus 8"/>
          <p:cNvSpPr/>
          <p:nvPr/>
        </p:nvSpPr>
        <p:spPr>
          <a:xfrm>
            <a:off x="1987543" y="2612197"/>
            <a:ext cx="395828" cy="394134"/>
          </a:xfrm>
          <a:prstGeom prst="mathPl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496391" y="4323398"/>
            <a:ext cx="1491152" cy="1015663"/>
          </a:xfrm>
          <a:prstGeom prst="rect">
            <a:avLst/>
          </a:prstGeom>
          <a:noFill/>
          <a:ln w="19050">
            <a:solidFill>
              <a:schemeClr val="tx1"/>
            </a:solidFill>
          </a:ln>
        </p:spPr>
        <p:txBody>
          <a:bodyPr wrap="square" rtlCol="0">
            <a:spAutoFit/>
          </a:bodyPr>
          <a:lstStyle/>
          <a:p>
            <a:pPr algn="ctr"/>
            <a:r>
              <a:rPr lang="en-US" sz="1200" b="1" dirty="0"/>
              <a:t>Place frozen EDTA (3ml) tube (when applicable) in bubble wrap tube sleeves. </a:t>
            </a:r>
          </a:p>
        </p:txBody>
      </p:sp>
      <p:pic>
        <p:nvPicPr>
          <p:cNvPr id="3" name="Picture 2" descr="Plasma and buffy coat aliquots in a 48-cell cryobox with a kit number label on the lid.">
            <a:extLst>
              <a:ext uri="{FF2B5EF4-FFF2-40B4-BE49-F238E27FC236}">
                <a16:creationId xmlns:a16="http://schemas.microsoft.com/office/drawing/2014/main" id="{B12F2052-9CE6-9C8F-0B09-6601112AB074}"/>
              </a:ext>
            </a:extLst>
          </p:cNvPr>
          <p:cNvPicPr>
            <a:picLocks noChangeAspect="1"/>
          </p:cNvPicPr>
          <p:nvPr/>
        </p:nvPicPr>
        <p:blipFill>
          <a:blip r:embed="rId2" cstate="print"/>
          <a:stretch>
            <a:fillRect/>
          </a:stretch>
        </p:blipFill>
        <p:spPr>
          <a:xfrm rot="16200000">
            <a:off x="3159214" y="1477507"/>
            <a:ext cx="1783080" cy="2560881"/>
          </a:xfrm>
          <a:prstGeom prst="rect">
            <a:avLst/>
          </a:prstGeom>
          <a:ln>
            <a:solidFill>
              <a:schemeClr val="accent6"/>
            </a:solidFill>
          </a:ln>
        </p:spPr>
      </p:pic>
      <p:pic>
        <p:nvPicPr>
          <p:cNvPr id="5" name="Picture 4" descr="A 3ml EDTA tube inside a bubble wrap tube sleeve. ">
            <a:extLst>
              <a:ext uri="{FF2B5EF4-FFF2-40B4-BE49-F238E27FC236}">
                <a16:creationId xmlns:a16="http://schemas.microsoft.com/office/drawing/2014/main" id="{9F208FB6-62CC-3619-0508-F5D6AF404C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34" t="25781" r="6341" b="27371"/>
          <a:stretch/>
        </p:blipFill>
        <p:spPr bwMode="auto">
          <a:xfrm rot="5400000">
            <a:off x="58987" y="2269762"/>
            <a:ext cx="2399400" cy="976372"/>
          </a:xfrm>
          <a:prstGeom prst="rect">
            <a:avLst/>
          </a:prstGeom>
          <a:noFill/>
          <a:ln>
            <a:solidFill>
              <a:schemeClr val="accent6"/>
            </a:solidFill>
          </a:ln>
        </p:spPr>
      </p:pic>
      <p:pic>
        <p:nvPicPr>
          <p:cNvPr id="7" name="Picture 6" descr="A plastic bag with a label&#10;&#10;Description automatically generated">
            <a:extLst>
              <a:ext uri="{FF2B5EF4-FFF2-40B4-BE49-F238E27FC236}">
                <a16:creationId xmlns:a16="http://schemas.microsoft.com/office/drawing/2014/main" id="{C1121EC9-954F-F424-00C7-39B01D3720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797368" y="1933181"/>
            <a:ext cx="3175000" cy="2146300"/>
          </a:xfrm>
          <a:prstGeom prst="rect">
            <a:avLst/>
          </a:prstGeom>
        </p:spPr>
      </p:pic>
      <p:sp>
        <p:nvSpPr>
          <p:cNvPr id="11" name="Plus 8">
            <a:extLst>
              <a:ext uri="{FF2B5EF4-FFF2-40B4-BE49-F238E27FC236}">
                <a16:creationId xmlns:a16="http://schemas.microsoft.com/office/drawing/2014/main" id="{901351FC-4890-E0D2-24D6-8B83CA4BC62A}"/>
              </a:ext>
            </a:extLst>
          </p:cNvPr>
          <p:cNvSpPr/>
          <p:nvPr/>
        </p:nvSpPr>
        <p:spPr>
          <a:xfrm>
            <a:off x="5718137" y="2560880"/>
            <a:ext cx="395828" cy="394134"/>
          </a:xfrm>
          <a:prstGeom prst="mathPl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69800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9793" y="1676400"/>
            <a:ext cx="4313464" cy="4406220"/>
          </a:xfrm>
        </p:spPr>
        <p:txBody>
          <a:bodyPr/>
          <a:lstStyle/>
          <a:p>
            <a:r>
              <a:rPr lang="en-US" dirty="0"/>
              <a:t>Fully cover the cryoboxes with about 2 inches of dry ice in the provided shipper.</a:t>
            </a:r>
          </a:p>
          <a:p>
            <a:pPr marL="0" indent="0">
              <a:buNone/>
            </a:pPr>
            <a:endParaRPr lang="en-US" dirty="0"/>
          </a:p>
          <a:p>
            <a:r>
              <a:rPr lang="en-US" dirty="0"/>
              <a:t>Each Styrofoam shipper must contain about 45 lbs (20 kg) of dry ice.</a:t>
            </a:r>
          </a:p>
          <a:p>
            <a:endParaRPr lang="en-US" dirty="0"/>
          </a:p>
        </p:txBody>
      </p:sp>
      <p:pic>
        <p:nvPicPr>
          <p:cNvPr id="5" name="Picture 4" descr="C:\Users\drcmitch\AppData\Local\Temp\image6.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298" y="1676400"/>
            <a:ext cx="3777524" cy="3338285"/>
          </a:xfrm>
          <a:prstGeom prst="rect">
            <a:avLst/>
          </a:prstGeom>
          <a:noFill/>
          <a:ln>
            <a:noFill/>
          </a:ln>
        </p:spPr>
      </p:pic>
      <p:sp>
        <p:nvSpPr>
          <p:cNvPr id="2" name="Rectangle 1"/>
          <p:cNvSpPr/>
          <p:nvPr/>
        </p:nvSpPr>
        <p:spPr>
          <a:xfrm>
            <a:off x="674915" y="479363"/>
            <a:ext cx="7750628" cy="646331"/>
          </a:xfrm>
          <a:prstGeom prst="rect">
            <a:avLst/>
          </a:prstGeom>
        </p:spPr>
        <p:txBody>
          <a:bodyPr wrap="square">
            <a:spAutoFit/>
          </a:bodyPr>
          <a:lstStyle/>
          <a:p>
            <a:r>
              <a:rPr lang="en-US" sz="3600" b="1" dirty="0">
                <a:solidFill>
                  <a:prstClr val="black"/>
                </a:solidFill>
              </a:rPr>
              <a:t>Frozen Shipping – Dry Ice Requirements</a:t>
            </a:r>
            <a:endParaRPr lang="en-US" sz="3600" dirty="0">
              <a:solidFill>
                <a:prstClr val="black"/>
              </a:solidFill>
            </a:endParaRPr>
          </a:p>
        </p:txBody>
      </p:sp>
    </p:spTree>
    <p:extLst>
      <p:ext uri="{BB962C8B-B14F-4D97-AF65-F5344CB8AC3E}">
        <p14:creationId xmlns:p14="http://schemas.microsoft.com/office/powerpoint/2010/main" val="1761830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14400"/>
            <a:ext cx="7924800" cy="685800"/>
          </a:xfrm>
        </p:spPr>
        <p:txBody>
          <a:bodyPr>
            <a:normAutofit/>
          </a:bodyPr>
          <a:lstStyle/>
          <a:p>
            <a:pPr algn="ctr">
              <a:buNone/>
            </a:pPr>
            <a:r>
              <a:rPr lang="en-US" sz="1800" dirty="0">
                <a:solidFill>
                  <a:srgbClr val="C00000"/>
                </a:solidFill>
                <a:ea typeface="Verdana" pitchFamily="34" charset="0"/>
                <a:cs typeface="Verdana" pitchFamily="34" charset="0"/>
              </a:rPr>
              <a:t>Dry Ice label should not be covered with other stickers and must be completed or the shipping carrier will reject/return your package!</a:t>
            </a:r>
          </a:p>
        </p:txBody>
      </p:sp>
      <p:sp>
        <p:nvSpPr>
          <p:cNvPr id="30" name="TextBox 29"/>
          <p:cNvSpPr txBox="1"/>
          <p:nvPr/>
        </p:nvSpPr>
        <p:spPr>
          <a:xfrm>
            <a:off x="668594" y="4078810"/>
            <a:ext cx="1160206" cy="1077218"/>
          </a:xfrm>
          <a:prstGeom prst="rect">
            <a:avLst/>
          </a:prstGeom>
          <a:noFill/>
        </p:spPr>
        <p:txBody>
          <a:bodyPr wrap="square" rtlCol="0">
            <a:spAutoFit/>
          </a:bodyPr>
          <a:lstStyle/>
          <a:p>
            <a:pPr algn="ctr" fontAlgn="base">
              <a:spcBef>
                <a:spcPct val="0"/>
              </a:spcBef>
              <a:spcAft>
                <a:spcPct val="0"/>
              </a:spcAft>
            </a:pPr>
            <a:r>
              <a:rPr lang="en-US" sz="1600" dirty="0">
                <a:solidFill>
                  <a:srgbClr val="C00000"/>
                </a:solidFill>
                <a:latin typeface="Verdana" pitchFamily="34" charset="0"/>
                <a:ea typeface="Verdana" pitchFamily="34" charset="0"/>
                <a:cs typeface="Verdana" pitchFamily="34" charset="0"/>
              </a:rPr>
              <a:t>Net weight of dry ice in </a:t>
            </a:r>
            <a:r>
              <a:rPr lang="en-US" sz="1600" b="1" dirty="0">
                <a:solidFill>
                  <a:srgbClr val="C00000"/>
                </a:solidFill>
                <a:latin typeface="Verdana" pitchFamily="34" charset="0"/>
                <a:ea typeface="Verdana" pitchFamily="34" charset="0"/>
                <a:cs typeface="Verdana" pitchFamily="34" charset="0"/>
              </a:rPr>
              <a:t>kg</a:t>
            </a:r>
          </a:p>
        </p:txBody>
      </p:sp>
      <p:sp>
        <p:nvSpPr>
          <p:cNvPr id="18" name="Rectangle 17"/>
          <p:cNvSpPr/>
          <p:nvPr/>
        </p:nvSpPr>
        <p:spPr>
          <a:xfrm>
            <a:off x="668594" y="153769"/>
            <a:ext cx="7750628" cy="646331"/>
          </a:xfrm>
          <a:prstGeom prst="rect">
            <a:avLst/>
          </a:prstGeom>
        </p:spPr>
        <p:txBody>
          <a:bodyPr wrap="square">
            <a:spAutoFit/>
          </a:bodyPr>
          <a:lstStyle/>
          <a:p>
            <a:r>
              <a:rPr lang="en-US" sz="3600" b="1" dirty="0">
                <a:solidFill>
                  <a:prstClr val="black"/>
                </a:solidFill>
              </a:rPr>
              <a:t>Frozen Shipping – Dry Ice Requirements</a:t>
            </a:r>
            <a:endParaRPr lang="en-US" sz="3600" dirty="0">
              <a:solidFill>
                <a:prstClr val="black"/>
              </a:solidFill>
            </a:endParaRPr>
          </a:p>
        </p:txBody>
      </p:sp>
      <p:pic>
        <p:nvPicPr>
          <p:cNvPr id="2" name="Picture 1"/>
          <p:cNvPicPr>
            <a:picLocks noChangeAspect="1"/>
          </p:cNvPicPr>
          <p:nvPr/>
        </p:nvPicPr>
        <p:blipFill>
          <a:blip r:embed="rId2"/>
          <a:stretch>
            <a:fillRect/>
          </a:stretch>
        </p:blipFill>
        <p:spPr>
          <a:xfrm>
            <a:off x="1828800" y="1714500"/>
            <a:ext cx="5848350" cy="3867150"/>
          </a:xfrm>
          <a:prstGeom prst="rect">
            <a:avLst/>
          </a:prstGeom>
        </p:spPr>
      </p:pic>
      <p:cxnSp>
        <p:nvCxnSpPr>
          <p:cNvPr id="31" name="Straight Arrow Connector 30"/>
          <p:cNvCxnSpPr/>
          <p:nvPr/>
        </p:nvCxnSpPr>
        <p:spPr>
          <a:xfrm flipV="1">
            <a:off x="1892595" y="4609214"/>
            <a:ext cx="643270" cy="820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474409" y="4375298"/>
            <a:ext cx="616689" cy="369332"/>
          </a:xfrm>
          <a:prstGeom prst="rect">
            <a:avLst/>
          </a:prstGeom>
          <a:noFill/>
        </p:spPr>
        <p:txBody>
          <a:bodyPr wrap="square" rtlCol="0">
            <a:spAutoFit/>
          </a:bodyPr>
          <a:lstStyle/>
          <a:p>
            <a:r>
              <a:rPr lang="en-US" dirty="0"/>
              <a:t>20.4</a:t>
            </a:r>
          </a:p>
        </p:txBody>
      </p:sp>
    </p:spTree>
    <p:extLst>
      <p:ext uri="{BB962C8B-B14F-4D97-AF65-F5344CB8AC3E}">
        <p14:creationId xmlns:p14="http://schemas.microsoft.com/office/powerpoint/2010/main" val="244761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Shipping Frozen &amp; Ambient Samples</a:t>
            </a:r>
            <a:endParaRPr lang="en-US" dirty="0"/>
          </a:p>
        </p:txBody>
      </p:sp>
      <p:sp>
        <p:nvSpPr>
          <p:cNvPr id="3" name="Content Placeholder 2"/>
          <p:cNvSpPr>
            <a:spLocks noGrp="1"/>
          </p:cNvSpPr>
          <p:nvPr>
            <p:ph idx="1"/>
          </p:nvPr>
        </p:nvSpPr>
        <p:spPr/>
        <p:txBody>
          <a:bodyPr>
            <a:normAutofit/>
          </a:bodyPr>
          <a:lstStyle/>
          <a:p>
            <a:pPr>
              <a:lnSpc>
                <a:spcPct val="120000"/>
              </a:lnSpc>
            </a:pPr>
            <a:r>
              <a:rPr lang="en-US" sz="3300" i="1" dirty="0"/>
              <a:t>Send Biological Sample and Shipment Notification Form to IU </a:t>
            </a:r>
            <a:r>
              <a:rPr lang="en-US" sz="3300" b="1" i="1" u="sng" dirty="0"/>
              <a:t>ahead of shipment</a:t>
            </a:r>
          </a:p>
          <a:p>
            <a:pPr lvl="1">
              <a:lnSpc>
                <a:spcPct val="120000"/>
              </a:lnSpc>
            </a:pPr>
            <a:r>
              <a:rPr lang="en-US" sz="2900" b="1" i="1" u="sng" dirty="0"/>
              <a:t>Email: alzstudy@iu.edu</a:t>
            </a:r>
            <a:r>
              <a:rPr lang="en-US" sz="2900" dirty="0"/>
              <a:t> or </a:t>
            </a:r>
          </a:p>
          <a:p>
            <a:pPr lvl="1">
              <a:lnSpc>
                <a:spcPct val="120000"/>
              </a:lnSpc>
            </a:pPr>
            <a:r>
              <a:rPr lang="en-US" sz="2900" b="1" i="1" u="sng" dirty="0"/>
              <a:t>Fax: 317-321-2003</a:t>
            </a:r>
          </a:p>
          <a:p>
            <a:pPr>
              <a:lnSpc>
                <a:spcPct val="120000"/>
              </a:lnSpc>
            </a:pPr>
            <a:endParaRPr lang="en-US" dirty="0"/>
          </a:p>
          <a:p>
            <a:pPr marL="0" indent="0">
              <a:buNone/>
            </a:pPr>
            <a:endParaRPr lang="en-US" dirty="0"/>
          </a:p>
        </p:txBody>
      </p:sp>
    </p:spTree>
    <p:extLst>
      <p:ext uri="{BB962C8B-B14F-4D97-AF65-F5344CB8AC3E}">
        <p14:creationId xmlns:p14="http://schemas.microsoft.com/office/powerpoint/2010/main" val="13522471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Shipping Regulations and Training</a:t>
            </a:r>
          </a:p>
        </p:txBody>
      </p:sp>
      <p:sp>
        <p:nvSpPr>
          <p:cNvPr id="3" name="Content Placeholder 2"/>
          <p:cNvSpPr>
            <a:spLocks noGrp="1"/>
          </p:cNvSpPr>
          <p:nvPr>
            <p:ph idx="1"/>
          </p:nvPr>
        </p:nvSpPr>
        <p:spPr/>
        <p:txBody>
          <a:bodyPr>
            <a:normAutofit/>
          </a:bodyPr>
          <a:lstStyle/>
          <a:p>
            <a:pPr marL="0" indent="0">
              <a:buNone/>
            </a:pPr>
            <a:r>
              <a:rPr lang="en-US" dirty="0"/>
              <a:t>PLEASE NOTE:</a:t>
            </a:r>
          </a:p>
          <a:p>
            <a:r>
              <a:rPr lang="en-US" dirty="0"/>
              <a:t>All study personnel responsible for shipping should be certified in </a:t>
            </a:r>
            <a:r>
              <a:rPr lang="en-US" dirty="0" err="1"/>
              <a:t>biospecimen</a:t>
            </a:r>
            <a:r>
              <a:rPr lang="en-US" dirty="0"/>
              <a:t> shipping.</a:t>
            </a:r>
          </a:p>
          <a:p>
            <a:r>
              <a:rPr lang="en-US" dirty="0"/>
              <a:t>It is the responsibility of each site to ensure that the appropriate training has been provided and conducted in regards to IATA shipping.</a:t>
            </a:r>
          </a:p>
          <a:p>
            <a:pPr marL="0" indent="0">
              <a:buNone/>
            </a:pPr>
            <a:endParaRPr lang="en-US" dirty="0"/>
          </a:p>
          <a:p>
            <a:pPr marL="0" indent="0" algn="ctr">
              <a:buNone/>
            </a:pPr>
            <a:r>
              <a:rPr lang="en-US" dirty="0"/>
              <a:t>Please see following slides for resources.</a:t>
            </a:r>
          </a:p>
        </p:txBody>
      </p:sp>
    </p:spTree>
    <p:extLst>
      <p:ext uri="{BB962C8B-B14F-4D97-AF65-F5344CB8AC3E}">
        <p14:creationId xmlns:p14="http://schemas.microsoft.com/office/powerpoint/2010/main" val="10964413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2256" y="304800"/>
            <a:ext cx="7874000" cy="646331"/>
          </a:xfrm>
          <a:prstGeom prst="rect">
            <a:avLst/>
          </a:prstGeom>
          <a:noFill/>
        </p:spPr>
        <p:txBody>
          <a:bodyPr wrap="square" rtlCol="0">
            <a:spAutoFit/>
          </a:bodyPr>
          <a:lstStyle/>
          <a:p>
            <a:pPr algn="ctr"/>
            <a:r>
              <a:rPr lang="en-US" sz="3600" b="1" dirty="0"/>
              <a:t>Federal Regulations/Training</a:t>
            </a:r>
          </a:p>
        </p:txBody>
      </p:sp>
      <p:sp>
        <p:nvSpPr>
          <p:cNvPr id="5" name="TextBox 4"/>
          <p:cNvSpPr txBox="1"/>
          <p:nvPr/>
        </p:nvSpPr>
        <p:spPr>
          <a:xfrm>
            <a:off x="511627" y="1029744"/>
            <a:ext cx="8135257" cy="1754326"/>
          </a:xfrm>
          <a:prstGeom prst="rect">
            <a:avLst/>
          </a:prstGeom>
          <a:noFill/>
        </p:spPr>
        <p:txBody>
          <a:bodyPr wrap="square" rtlCol="0">
            <a:spAutoFit/>
          </a:bodyPr>
          <a:lstStyle/>
          <a:p>
            <a:pPr marL="285750" indent="-285750">
              <a:buFont typeface="Arial" panose="020B0604020202020204" pitchFamily="34" charset="0"/>
              <a:buChar char="•"/>
            </a:pPr>
            <a:r>
              <a:rPr lang="en-US" dirty="0"/>
              <a:t>Sites are responsible for ensuring proper training is obtained.</a:t>
            </a:r>
          </a:p>
          <a:p>
            <a:pPr marL="285750" indent="-285750">
              <a:buFont typeface="Arial" panose="020B0604020202020204" pitchFamily="34" charset="0"/>
              <a:buChar char="•"/>
            </a:pPr>
            <a:r>
              <a:rPr lang="en-US" dirty="0"/>
              <a:t>Current federal and international regulations require anyone directly involved with the shipment of potentially infectious materials and other regulated biological materials (including biological specimens and cultures) </a:t>
            </a:r>
            <a:r>
              <a:rPr lang="en-US" b="1" u="sng" dirty="0"/>
              <a:t>be properly trained on pertinent shipping requirements.</a:t>
            </a:r>
            <a:endParaRPr lang="en-US" dirty="0"/>
          </a:p>
          <a:p>
            <a:pPr marL="742950" lvl="1" indent="-285750">
              <a:buFont typeface="Arial" panose="020B0604020202020204" pitchFamily="34" charset="0"/>
              <a:buChar char="•"/>
            </a:pPr>
            <a:r>
              <a:rPr lang="en-US" b="1" dirty="0">
                <a:solidFill>
                  <a:srgbClr val="FF0000"/>
                </a:solidFill>
              </a:rPr>
              <a:t>International Air Transport Association (IATA) Training</a:t>
            </a:r>
          </a:p>
        </p:txBody>
      </p:sp>
      <p:graphicFrame>
        <p:nvGraphicFramePr>
          <p:cNvPr id="6" name="Table 5"/>
          <p:cNvGraphicFramePr>
            <a:graphicFrameLocks noGrp="1"/>
          </p:cNvGraphicFramePr>
          <p:nvPr>
            <p:extLst>
              <p:ext uri="{D42A27DB-BD31-4B8C-83A1-F6EECF244321}">
                <p14:modId xmlns:p14="http://schemas.microsoft.com/office/powerpoint/2010/main" val="2735327829"/>
              </p:ext>
            </p:extLst>
          </p:nvPr>
        </p:nvGraphicFramePr>
        <p:xfrm>
          <a:off x="1349829" y="2975539"/>
          <a:ext cx="6096000" cy="2194560"/>
        </p:xfrm>
        <a:graphic>
          <a:graphicData uri="http://schemas.openxmlformats.org/drawingml/2006/table">
            <a:tbl>
              <a:tblPr firstRow="1" bandRow="1"/>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US" sz="1200" dirty="0"/>
                        <a:t>DGI Training Center</a:t>
                      </a:r>
                    </a:p>
                    <a:p>
                      <a:r>
                        <a:rPr lang="en-US" sz="1200" dirty="0"/>
                        <a:t>800-338-2291</a:t>
                      </a:r>
                    </a:p>
                    <a:p>
                      <a:r>
                        <a:rPr lang="en-US" sz="1200" dirty="0"/>
                        <a:t>DGItraining.com</a:t>
                      </a:r>
                    </a:p>
                    <a:p>
                      <a:r>
                        <a:rPr lang="en-US" sz="1200" dirty="0"/>
                        <a:t>Provides IATA Certified</a:t>
                      </a:r>
                      <a:r>
                        <a:rPr lang="en-US" sz="1200" baseline="0" dirty="0"/>
                        <a:t> Air Seminars and online courses</a:t>
                      </a:r>
                      <a:endParaRPr lang="en-US" sz="1200" dirty="0"/>
                    </a:p>
                  </a:txBody>
                  <a:tcPr/>
                </a:tc>
                <a:tc>
                  <a:txBody>
                    <a:bodyPr/>
                    <a:lstStyle/>
                    <a:p>
                      <a:r>
                        <a:rPr lang="en-US" sz="1200" dirty="0"/>
                        <a:t>IATA</a:t>
                      </a:r>
                      <a:r>
                        <a:rPr lang="en-US" sz="1200" baseline="0" dirty="0"/>
                        <a:t> Training Schools</a:t>
                      </a:r>
                    </a:p>
                    <a:p>
                      <a:r>
                        <a:rPr lang="en-US" sz="1200" baseline="0" dirty="0"/>
                        <a:t>North America 1(514)390-6726</a:t>
                      </a:r>
                    </a:p>
                    <a:p>
                      <a:r>
                        <a:rPr lang="en-US" sz="1200" baseline="0" dirty="0"/>
                        <a:t>Europe, Africa &amp; Middle East 41 (22) 799 2751</a:t>
                      </a:r>
                    </a:p>
                    <a:p>
                      <a:r>
                        <a:rPr lang="en-US" sz="1200" baseline="0" dirty="0"/>
                        <a:t>Asia, Australia &amp; the Pacific 65 239 7232</a:t>
                      </a:r>
                    </a:p>
                    <a:p>
                      <a:r>
                        <a:rPr lang="en-US" sz="1200" baseline="0" dirty="0">
                          <a:hlinkClick r:id="rId2"/>
                        </a:rPr>
                        <a:t>www.iata.org</a:t>
                      </a:r>
                      <a:endParaRPr lang="en-US" sz="1200" baseline="0" dirty="0"/>
                    </a:p>
                    <a:p>
                      <a:r>
                        <a:rPr lang="en-US" sz="1200" baseline="0" dirty="0"/>
                        <a:t>Training schools located in 30 countries</a:t>
                      </a:r>
                      <a:endParaRPr lang="en-US" sz="1200" dirty="0"/>
                    </a:p>
                  </a:txBody>
                  <a:tcPr/>
                </a:tc>
                <a:extLst>
                  <a:ext uri="{0D108BD9-81ED-4DB2-BD59-A6C34878D82A}">
                    <a16:rowId xmlns:a16="http://schemas.microsoft.com/office/drawing/2014/main" val="10000"/>
                  </a:ext>
                </a:extLst>
              </a:tr>
              <a:tr h="370840">
                <a:tc>
                  <a:txBody>
                    <a:bodyPr/>
                    <a:lstStyle/>
                    <a:p>
                      <a:r>
                        <a:rPr lang="en-US" sz="1200" dirty="0" err="1"/>
                        <a:t>Saf</a:t>
                      </a:r>
                      <a:r>
                        <a:rPr lang="en-US" sz="1200" dirty="0"/>
                        <a:t>-T</a:t>
                      </a:r>
                      <a:r>
                        <a:rPr lang="en-US" sz="1200" baseline="0" dirty="0"/>
                        <a:t> Pak Inc.</a:t>
                      </a:r>
                    </a:p>
                    <a:p>
                      <a:r>
                        <a:rPr lang="en-US" sz="1200" baseline="0" dirty="0">
                          <a:hlinkClick r:id="rId3"/>
                        </a:rPr>
                        <a:t>www.saftpak.com</a:t>
                      </a:r>
                      <a:endParaRPr lang="en-US" sz="1200" baseline="0" dirty="0"/>
                    </a:p>
                    <a:p>
                      <a:r>
                        <a:rPr lang="en-US" sz="1200" baseline="0" dirty="0"/>
                        <a:t>Provides dangerous goods training via CD or on-site instruction for North America and Europe</a:t>
                      </a:r>
                      <a:endParaRPr lang="en-US" sz="1200" dirty="0"/>
                    </a:p>
                  </a:txBody>
                  <a:tcPr/>
                </a:tc>
                <a:tc>
                  <a:txBody>
                    <a:bodyPr/>
                    <a:lstStyle/>
                    <a:p>
                      <a:r>
                        <a:rPr lang="en-US" sz="1200" dirty="0" err="1"/>
                        <a:t>Aiconsult</a:t>
                      </a:r>
                      <a:endParaRPr lang="en-US" sz="1200" dirty="0"/>
                    </a:p>
                    <a:p>
                      <a:r>
                        <a:rPr lang="en-US" sz="1200" dirty="0"/>
                        <a:t>Email: </a:t>
                      </a:r>
                      <a:r>
                        <a:rPr lang="en-US" sz="1200" dirty="0">
                          <a:hlinkClick r:id="rId4"/>
                        </a:rPr>
                        <a:t>Airconsult@wanadoo.fr</a:t>
                      </a:r>
                      <a:endParaRPr lang="en-US" sz="1200" dirty="0"/>
                    </a:p>
                    <a:p>
                      <a:r>
                        <a:rPr lang="en-US" sz="1200" dirty="0">
                          <a:hlinkClick r:id="rId5"/>
                        </a:rPr>
                        <a:t>www.airconsult-bf.com</a:t>
                      </a:r>
                      <a:endParaRPr lang="en-US" sz="1200" dirty="0"/>
                    </a:p>
                    <a:p>
                      <a:endParaRPr lang="en-US" sz="1200" dirty="0"/>
                    </a:p>
                  </a:txBody>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247960928"/>
              </p:ext>
            </p:extLst>
          </p:nvPr>
        </p:nvGraphicFramePr>
        <p:xfrm>
          <a:off x="1349829" y="5170099"/>
          <a:ext cx="6096000" cy="1005840"/>
        </p:xfrm>
        <a:graphic>
          <a:graphicData uri="http://schemas.openxmlformats.org/drawingml/2006/table">
            <a:tbl>
              <a:tblPr firstRow="1" bandRow="1"/>
              <a:tblGrid>
                <a:gridCol w="6096000">
                  <a:extLst>
                    <a:ext uri="{9D8B030D-6E8A-4147-A177-3AD203B41FA5}">
                      <a16:colId xmlns:a16="http://schemas.microsoft.com/office/drawing/2014/main" val="20000"/>
                    </a:ext>
                  </a:extLst>
                </a:gridCol>
              </a:tblGrid>
              <a:tr h="370840">
                <a:tc>
                  <a:txBody>
                    <a:bodyPr/>
                    <a:lstStyle/>
                    <a:p>
                      <a:r>
                        <a:rPr lang="en-US" sz="1200" dirty="0"/>
                        <a:t>Bureau</a:t>
                      </a:r>
                      <a:r>
                        <a:rPr lang="en-US" sz="1200" baseline="0" dirty="0"/>
                        <a:t> of Dangerous Goods LTD., TIANJIN</a:t>
                      </a:r>
                    </a:p>
                    <a:p>
                      <a:r>
                        <a:rPr lang="en-US" sz="1200" baseline="0" dirty="0" err="1"/>
                        <a:t>Addr</a:t>
                      </a:r>
                      <a:r>
                        <a:rPr lang="en-US" sz="1200" baseline="0" dirty="0"/>
                        <a:t>.: No.3 </a:t>
                      </a:r>
                      <a:r>
                        <a:rPr lang="en-US" sz="1200" baseline="0" dirty="0" err="1"/>
                        <a:t>Yingshui</a:t>
                      </a:r>
                      <a:r>
                        <a:rPr lang="en-US" sz="1200" baseline="0" dirty="0"/>
                        <a:t> road, </a:t>
                      </a:r>
                      <a:r>
                        <a:rPr lang="en-US" sz="1200" baseline="0" dirty="0" err="1"/>
                        <a:t>Nankai</a:t>
                      </a:r>
                      <a:r>
                        <a:rPr lang="en-US" sz="1200" baseline="0" dirty="0"/>
                        <a:t> district, Tianjin China</a:t>
                      </a:r>
                    </a:p>
                    <a:p>
                      <a:r>
                        <a:rPr lang="en-US" sz="1200" baseline="0" dirty="0"/>
                        <a:t>Tel: 022-23495890 83326960 83326854 / Fax: 022-83326959</a:t>
                      </a:r>
                    </a:p>
                    <a:p>
                      <a:r>
                        <a:rPr lang="en-US" sz="1200" baseline="0" dirty="0"/>
                        <a:t>Email: </a:t>
                      </a:r>
                      <a:r>
                        <a:rPr lang="en-US" sz="1200" baseline="0" dirty="0">
                          <a:hlinkClick r:id="rId6"/>
                        </a:rPr>
                        <a:t>cdmin@bdg-china.com.cn</a:t>
                      </a:r>
                      <a:endParaRPr lang="en-US" sz="1200" baseline="0" dirty="0"/>
                    </a:p>
                    <a:p>
                      <a:r>
                        <a:rPr lang="en-US" sz="1200" baseline="0" dirty="0">
                          <a:hlinkClick r:id="rId7"/>
                        </a:rPr>
                        <a:t>www.bdg-china.com.cn</a:t>
                      </a:r>
                      <a:endParaRPr lang="en-US" sz="1200" baseline="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865167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2255" y="304800"/>
            <a:ext cx="7971973" cy="1200329"/>
          </a:xfrm>
          <a:prstGeom prst="rect">
            <a:avLst/>
          </a:prstGeom>
          <a:noFill/>
        </p:spPr>
        <p:txBody>
          <a:bodyPr wrap="square" rtlCol="0">
            <a:spAutoFit/>
          </a:bodyPr>
          <a:lstStyle/>
          <a:p>
            <a:pPr algn="ctr"/>
            <a:r>
              <a:rPr lang="en-US" sz="3600" b="1" dirty="0"/>
              <a:t>UN3373 Biological Substance, Category B Training</a:t>
            </a:r>
          </a:p>
        </p:txBody>
      </p:sp>
      <p:sp>
        <p:nvSpPr>
          <p:cNvPr id="4" name="TextBox 3"/>
          <p:cNvSpPr txBox="1"/>
          <p:nvPr/>
        </p:nvSpPr>
        <p:spPr>
          <a:xfrm>
            <a:off x="812800" y="1821542"/>
            <a:ext cx="7801428"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Biological Substance, Category B are specimens being transported for “investigational purposes”</a:t>
            </a:r>
          </a:p>
          <a:p>
            <a:pPr marL="285750" indent="-285750">
              <a:buFont typeface="Arial" panose="020B0604020202020204" pitchFamily="34" charset="0"/>
              <a:buChar char="•"/>
            </a:pPr>
            <a:r>
              <a:rPr lang="en-US" sz="2400" dirty="0"/>
              <a:t>Recommend: investigator sites document training of category B/dangerous goods</a:t>
            </a:r>
          </a:p>
          <a:p>
            <a:pPr marL="285750" indent="-285750">
              <a:buFont typeface="Arial" panose="020B0604020202020204" pitchFamily="34" charset="0"/>
              <a:buChar char="•"/>
            </a:pPr>
            <a:r>
              <a:rPr lang="en-US" sz="2400" dirty="0"/>
              <a:t>We recommend establishing a record of your staff’s training and date of instruction</a:t>
            </a:r>
          </a:p>
          <a:p>
            <a:pPr marL="285750" indent="-285750">
              <a:buFont typeface="Arial" panose="020B0604020202020204" pitchFamily="34" charset="0"/>
              <a:buChar char="•"/>
            </a:pPr>
            <a:r>
              <a:rPr lang="en-US" sz="2400" dirty="0"/>
              <a:t>The training records must be made available upon request by the appropriate national authority</a:t>
            </a:r>
          </a:p>
          <a:p>
            <a:pPr marL="742950" lvl="1" indent="-285750">
              <a:buFont typeface="Arial" panose="020B0604020202020204" pitchFamily="34" charset="0"/>
              <a:buChar char="•"/>
            </a:pPr>
            <a:r>
              <a:rPr lang="en-US" sz="2400" dirty="0"/>
              <a:t>Additional information from the Department of Transportation (DOT) can be found on their website </a:t>
            </a:r>
            <a:r>
              <a:rPr lang="en-US" sz="2400" dirty="0">
                <a:hlinkClick r:id="rId2"/>
              </a:rPr>
              <a:t>http://hazmat.dot.gov</a:t>
            </a:r>
            <a:endParaRPr lang="en-US" sz="2400" dirty="0"/>
          </a:p>
        </p:txBody>
      </p:sp>
    </p:spTree>
    <p:extLst>
      <p:ext uri="{BB962C8B-B14F-4D97-AF65-F5344CB8AC3E}">
        <p14:creationId xmlns:p14="http://schemas.microsoft.com/office/powerpoint/2010/main" val="1920079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6826"/>
            <a:ext cx="7886700" cy="1325563"/>
          </a:xfrm>
        </p:spPr>
        <p:txBody>
          <a:bodyPr>
            <a:normAutofit/>
          </a:bodyPr>
          <a:lstStyle/>
          <a:p>
            <a:pPr algn="ctr"/>
            <a:r>
              <a:rPr lang="en-US" sz="5000" b="1" dirty="0"/>
              <a:t>Kit Request Module</a:t>
            </a:r>
          </a:p>
        </p:txBody>
      </p:sp>
      <p:sp>
        <p:nvSpPr>
          <p:cNvPr id="3" name="Content Placeholder 2"/>
          <p:cNvSpPr>
            <a:spLocks noGrp="1"/>
          </p:cNvSpPr>
          <p:nvPr>
            <p:ph idx="1"/>
          </p:nvPr>
        </p:nvSpPr>
        <p:spPr>
          <a:xfrm>
            <a:off x="628650" y="1463037"/>
            <a:ext cx="7886700" cy="3962407"/>
          </a:xfrm>
        </p:spPr>
        <p:txBody>
          <a:bodyPr/>
          <a:lstStyle/>
          <a:p>
            <a:r>
              <a:rPr lang="en-US" sz="2400" dirty="0"/>
              <a:t>Kits and individual supplies are available to order: </a:t>
            </a:r>
          </a:p>
          <a:p>
            <a:pPr lvl="1"/>
            <a:r>
              <a:rPr lang="en-US" sz="2000" dirty="0"/>
              <a:t>Blood Kit A: Plasma/Buffy Coat, PBMC, RNA</a:t>
            </a:r>
          </a:p>
          <a:p>
            <a:pPr lvl="1"/>
            <a:r>
              <a:rPr lang="en-US" sz="2000" dirty="0"/>
              <a:t>Blood Kit B: DNA, PBMC, RNA</a:t>
            </a:r>
          </a:p>
          <a:p>
            <a:pPr lvl="1"/>
            <a:r>
              <a:rPr lang="en-US" sz="2000" dirty="0"/>
              <a:t>Blood Kit C: PCM Trials</a:t>
            </a:r>
          </a:p>
          <a:p>
            <a:pPr lvl="1"/>
            <a:r>
              <a:rPr lang="en-US" sz="2000" dirty="0"/>
              <a:t>Blood Kit D: Genetic Testing Kit</a:t>
            </a:r>
          </a:p>
          <a:p>
            <a:pPr lvl="2"/>
            <a:r>
              <a:rPr lang="en-US" sz="17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Genetic Testing is now done primarily through Invitae. This kit should only be ordered and used for rare cases that are approved by FBS study management.</a:t>
            </a:r>
            <a:endParaRPr lang="en-US" sz="2000" dirty="0"/>
          </a:p>
          <a:p>
            <a:pPr lvl="1"/>
            <a:r>
              <a:rPr lang="en-US" sz="2000" dirty="0"/>
              <a:t>Saliva Kit</a:t>
            </a:r>
          </a:p>
          <a:p>
            <a:pPr lvl="1"/>
            <a:r>
              <a:rPr lang="en-US" sz="2000" dirty="0"/>
              <a:t>Frozen Shipping Supply Kit</a:t>
            </a:r>
          </a:p>
          <a:p>
            <a:pPr lvl="1"/>
            <a:r>
              <a:rPr lang="en-US" sz="2000" dirty="0"/>
              <a:t>Any individual supplies needed</a:t>
            </a:r>
          </a:p>
          <a:p>
            <a:pPr lvl="1"/>
            <a:endParaRPr lang="en-US" dirty="0"/>
          </a:p>
          <a:p>
            <a:pPr marL="457200" lvl="1" indent="0">
              <a:buNone/>
            </a:pPr>
            <a:endParaRPr lang="en-US" dirty="0"/>
          </a:p>
        </p:txBody>
      </p:sp>
    </p:spTree>
    <p:extLst>
      <p:ext uri="{BB962C8B-B14F-4D97-AF65-F5344CB8AC3E}">
        <p14:creationId xmlns:p14="http://schemas.microsoft.com/office/powerpoint/2010/main" val="30049464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Biological Sample and Shipment Notification Forms</a:t>
            </a:r>
          </a:p>
        </p:txBody>
      </p:sp>
      <p:sp>
        <p:nvSpPr>
          <p:cNvPr id="3" name="Content Placeholder 2"/>
          <p:cNvSpPr>
            <a:spLocks noGrp="1"/>
          </p:cNvSpPr>
          <p:nvPr>
            <p:ph idx="1"/>
          </p:nvPr>
        </p:nvSpPr>
        <p:spPr/>
        <p:txBody>
          <a:bodyPr/>
          <a:lstStyle/>
          <a:p>
            <a:r>
              <a:rPr lang="en-US" dirty="0"/>
              <a:t>A copy of the sample form </a:t>
            </a:r>
            <a:r>
              <a:rPr lang="en-US" i="1" dirty="0"/>
              <a:t>must</a:t>
            </a:r>
            <a:r>
              <a:rPr lang="en-US" dirty="0"/>
              <a:t> be emailed to NCRAD prior to the date of sample arrival.</a:t>
            </a:r>
          </a:p>
          <a:p>
            <a:r>
              <a:rPr lang="en-US" dirty="0"/>
              <a:t>Please include sample forms in all shipments of frozen </a:t>
            </a:r>
            <a:r>
              <a:rPr lang="en-US" b="1" dirty="0"/>
              <a:t>and</a:t>
            </a:r>
            <a:r>
              <a:rPr lang="en-US" dirty="0"/>
              <a:t> ambient samples.</a:t>
            </a:r>
          </a:p>
          <a:p>
            <a:r>
              <a:rPr lang="en-US" dirty="0"/>
              <a:t>This means you will need to print a copy of the completed Sample Form, so you have to include in both shipments, if using Blood Kit A or C. </a:t>
            </a:r>
          </a:p>
          <a:p>
            <a:r>
              <a:rPr lang="en-US" dirty="0"/>
              <a:t>Email: </a:t>
            </a:r>
            <a:r>
              <a:rPr lang="en-US" dirty="0">
                <a:hlinkClick r:id="rId2"/>
              </a:rPr>
              <a:t>alzstudy@iu.edu</a:t>
            </a:r>
            <a:endParaRPr lang="en-US" dirty="0"/>
          </a:p>
          <a:p>
            <a:r>
              <a:rPr lang="en-US" dirty="0"/>
              <a:t>Fax: 317-321-2003</a:t>
            </a:r>
          </a:p>
        </p:txBody>
      </p:sp>
    </p:spTree>
    <p:extLst>
      <p:ext uri="{BB962C8B-B14F-4D97-AF65-F5344CB8AC3E}">
        <p14:creationId xmlns:p14="http://schemas.microsoft.com/office/powerpoint/2010/main" val="14333145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BDEA8F-88EF-D798-FCE2-6AF90CC38E83}"/>
              </a:ext>
            </a:extLst>
          </p:cNvPr>
          <p:cNvPicPr>
            <a:picLocks noChangeAspect="1"/>
          </p:cNvPicPr>
          <p:nvPr/>
        </p:nvPicPr>
        <p:blipFill>
          <a:blip r:embed="rId2"/>
          <a:stretch>
            <a:fillRect/>
          </a:stretch>
        </p:blipFill>
        <p:spPr>
          <a:xfrm>
            <a:off x="2018785" y="0"/>
            <a:ext cx="5106430" cy="6858000"/>
          </a:xfrm>
          <a:prstGeom prst="rect">
            <a:avLst/>
          </a:prstGeom>
        </p:spPr>
      </p:pic>
    </p:spTree>
    <p:extLst>
      <p:ext uri="{BB962C8B-B14F-4D97-AF65-F5344CB8AC3E}">
        <p14:creationId xmlns:p14="http://schemas.microsoft.com/office/powerpoint/2010/main" val="23371862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976A80-1CE0-4055-74FF-65EF37D369C7}"/>
              </a:ext>
            </a:extLst>
          </p:cNvPr>
          <p:cNvPicPr>
            <a:picLocks noChangeAspect="1"/>
          </p:cNvPicPr>
          <p:nvPr/>
        </p:nvPicPr>
        <p:blipFill>
          <a:blip r:embed="rId2"/>
          <a:stretch>
            <a:fillRect/>
          </a:stretch>
        </p:blipFill>
        <p:spPr>
          <a:xfrm>
            <a:off x="2056820" y="0"/>
            <a:ext cx="5030360" cy="6858000"/>
          </a:xfrm>
          <a:prstGeom prst="rect">
            <a:avLst/>
          </a:prstGeom>
        </p:spPr>
      </p:pic>
    </p:spTree>
    <p:extLst>
      <p:ext uri="{BB962C8B-B14F-4D97-AF65-F5344CB8AC3E}">
        <p14:creationId xmlns:p14="http://schemas.microsoft.com/office/powerpoint/2010/main" val="13470578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BE2772-7625-7767-6273-F31994C1D2A2}"/>
              </a:ext>
            </a:extLst>
          </p:cNvPr>
          <p:cNvPicPr>
            <a:picLocks noChangeAspect="1"/>
          </p:cNvPicPr>
          <p:nvPr/>
        </p:nvPicPr>
        <p:blipFill>
          <a:blip r:embed="rId2"/>
          <a:stretch>
            <a:fillRect/>
          </a:stretch>
        </p:blipFill>
        <p:spPr>
          <a:xfrm>
            <a:off x="3044528" y="-12290"/>
            <a:ext cx="5119718" cy="6858000"/>
          </a:xfrm>
          <a:prstGeom prst="rect">
            <a:avLst/>
          </a:prstGeom>
        </p:spPr>
      </p:pic>
      <p:sp>
        <p:nvSpPr>
          <p:cNvPr id="4" name="TextBox 3">
            <a:extLst>
              <a:ext uri="{FF2B5EF4-FFF2-40B4-BE49-F238E27FC236}">
                <a16:creationId xmlns:a16="http://schemas.microsoft.com/office/drawing/2014/main" id="{6C4FB66C-569C-FB2D-F939-F25A77896701}"/>
              </a:ext>
            </a:extLst>
          </p:cNvPr>
          <p:cNvSpPr txBox="1"/>
          <p:nvPr/>
        </p:nvSpPr>
        <p:spPr>
          <a:xfrm>
            <a:off x="237418" y="2352134"/>
            <a:ext cx="2377963" cy="2153731"/>
          </a:xfrm>
          <a:prstGeom prst="rect">
            <a:avLst/>
          </a:prstGeom>
          <a:noFill/>
        </p:spPr>
        <p:txBody>
          <a:bodyPr wrap="square">
            <a:spAutoFit/>
          </a:bodyPr>
          <a:lstStyle/>
          <a:p>
            <a:pPr marL="0" marR="0" algn="ctr">
              <a:lnSpc>
                <a:spcPct val="107000"/>
              </a:lnSpc>
              <a:spcBef>
                <a:spcPts val="0"/>
              </a:spcBef>
              <a:spcAft>
                <a:spcPts val="0"/>
              </a:spcAft>
            </a:pPr>
            <a:r>
              <a:rPr lang="en-US" sz="18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Genetic Testing is now done primarily through Invitae. This kit should only be ordered and used for rare cases that are approved by FBS study management.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35703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09A784-511F-DC9A-04D7-2EDDB6F32D40}"/>
              </a:ext>
            </a:extLst>
          </p:cNvPr>
          <p:cNvPicPr>
            <a:picLocks noChangeAspect="1"/>
          </p:cNvPicPr>
          <p:nvPr/>
        </p:nvPicPr>
        <p:blipFill>
          <a:blip r:embed="rId2"/>
          <a:stretch>
            <a:fillRect/>
          </a:stretch>
        </p:blipFill>
        <p:spPr>
          <a:xfrm>
            <a:off x="2044684" y="0"/>
            <a:ext cx="5054632" cy="6858000"/>
          </a:xfrm>
          <a:prstGeom prst="rect">
            <a:avLst/>
          </a:prstGeom>
        </p:spPr>
      </p:pic>
    </p:spTree>
    <p:extLst>
      <p:ext uri="{BB962C8B-B14F-4D97-AF65-F5344CB8AC3E}">
        <p14:creationId xmlns:p14="http://schemas.microsoft.com/office/powerpoint/2010/main" val="1812351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227015"/>
            <a:ext cx="7886700" cy="1325563"/>
          </a:xfrm>
        </p:spPr>
        <p:txBody>
          <a:bodyPr>
            <a:normAutofit/>
          </a:bodyPr>
          <a:lstStyle/>
          <a:p>
            <a:r>
              <a:rPr lang="en-US" sz="3600" b="1" dirty="0"/>
              <a:t>NCRAD Website</a:t>
            </a:r>
            <a:br>
              <a:rPr lang="en-US" sz="3600" b="1" dirty="0"/>
            </a:br>
            <a:r>
              <a:rPr lang="en-US" sz="2800" dirty="0"/>
              <a:t>Helpful Pages</a:t>
            </a:r>
          </a:p>
        </p:txBody>
      </p:sp>
      <p:sp>
        <p:nvSpPr>
          <p:cNvPr id="3" name="Content Placeholder 2"/>
          <p:cNvSpPr>
            <a:spLocks noGrp="1"/>
          </p:cNvSpPr>
          <p:nvPr>
            <p:ph idx="1"/>
          </p:nvPr>
        </p:nvSpPr>
        <p:spPr>
          <a:xfrm>
            <a:off x="533400" y="1552578"/>
            <a:ext cx="8229600" cy="4802185"/>
          </a:xfrm>
        </p:spPr>
        <p:txBody>
          <a:bodyPr/>
          <a:lstStyle/>
          <a:p>
            <a:r>
              <a:rPr lang="en-US" dirty="0">
                <a:hlinkClick r:id="rId2"/>
              </a:rPr>
              <a:t>https://ncrad.iu.edu/contact/holiday-closures</a:t>
            </a:r>
            <a:r>
              <a:rPr lang="en-US" dirty="0"/>
              <a:t> </a:t>
            </a:r>
          </a:p>
          <a:p>
            <a:endParaRPr lang="en-US" dirty="0"/>
          </a:p>
          <a:p>
            <a:endParaRPr lang="en-US" dirty="0"/>
          </a:p>
          <a:p>
            <a:endParaRPr lang="en-US" dirty="0"/>
          </a:p>
          <a:p>
            <a:endParaRPr lang="en-US" dirty="0"/>
          </a:p>
          <a:p>
            <a:endParaRPr lang="en-US" dirty="0"/>
          </a:p>
          <a:p>
            <a:endParaRPr lang="en-US" dirty="0"/>
          </a:p>
          <a:p>
            <a:r>
              <a:rPr lang="en-US" dirty="0">
                <a:hlinkClick r:id="rId3"/>
              </a:rPr>
              <a:t>https://ncrad.iu.edu/contact/friday-blood-draws</a:t>
            </a:r>
            <a:r>
              <a:rPr lang="en-US" dirty="0"/>
              <a:t>  </a:t>
            </a:r>
          </a:p>
        </p:txBody>
      </p:sp>
      <p:pic>
        <p:nvPicPr>
          <p:cNvPr id="7" name="Picture 6">
            <a:extLst>
              <a:ext uri="{FF2B5EF4-FFF2-40B4-BE49-F238E27FC236}">
                <a16:creationId xmlns:a16="http://schemas.microsoft.com/office/drawing/2014/main" id="{781863CA-02A5-8C79-E25A-A6955F748538}"/>
              </a:ext>
            </a:extLst>
          </p:cNvPr>
          <p:cNvPicPr>
            <a:picLocks noChangeAspect="1"/>
          </p:cNvPicPr>
          <p:nvPr/>
        </p:nvPicPr>
        <p:blipFill>
          <a:blip r:embed="rId4"/>
          <a:stretch>
            <a:fillRect/>
          </a:stretch>
        </p:blipFill>
        <p:spPr>
          <a:xfrm>
            <a:off x="381000" y="4635049"/>
            <a:ext cx="7780705" cy="1602478"/>
          </a:xfrm>
          <a:prstGeom prst="rect">
            <a:avLst/>
          </a:prstGeom>
          <a:ln>
            <a:solidFill>
              <a:schemeClr val="accent6"/>
            </a:solidFill>
          </a:ln>
        </p:spPr>
      </p:pic>
      <p:pic>
        <p:nvPicPr>
          <p:cNvPr id="9" name="Picture 8">
            <a:extLst>
              <a:ext uri="{FF2B5EF4-FFF2-40B4-BE49-F238E27FC236}">
                <a16:creationId xmlns:a16="http://schemas.microsoft.com/office/drawing/2014/main" id="{2D00051B-E423-A89A-D9A3-42095E855AB7}"/>
              </a:ext>
            </a:extLst>
          </p:cNvPr>
          <p:cNvPicPr>
            <a:picLocks noChangeAspect="1"/>
          </p:cNvPicPr>
          <p:nvPr/>
        </p:nvPicPr>
        <p:blipFill>
          <a:blip r:embed="rId5"/>
          <a:stretch>
            <a:fillRect/>
          </a:stretch>
        </p:blipFill>
        <p:spPr>
          <a:xfrm>
            <a:off x="381000" y="1957443"/>
            <a:ext cx="4797425" cy="2272741"/>
          </a:xfrm>
          <a:prstGeom prst="rect">
            <a:avLst/>
          </a:prstGeom>
          <a:ln>
            <a:solidFill>
              <a:schemeClr val="accent6"/>
            </a:solidFill>
          </a:ln>
        </p:spPr>
      </p:pic>
    </p:spTree>
    <p:extLst>
      <p:ext uri="{BB962C8B-B14F-4D97-AF65-F5344CB8AC3E}">
        <p14:creationId xmlns:p14="http://schemas.microsoft.com/office/powerpoint/2010/main" val="10533087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164" y="43539"/>
            <a:ext cx="7886700" cy="898843"/>
          </a:xfrm>
        </p:spPr>
        <p:txBody>
          <a:bodyPr>
            <a:normAutofit/>
          </a:bodyPr>
          <a:lstStyle/>
          <a:p>
            <a:pPr algn="ctr"/>
            <a:r>
              <a:rPr lang="en-US" sz="3600" dirty="0">
                <a:latin typeface="+mn-lt"/>
              </a:rPr>
              <a:t>FBS Active Study Page</a:t>
            </a:r>
          </a:p>
        </p:txBody>
      </p:sp>
      <p:pic>
        <p:nvPicPr>
          <p:cNvPr id="4" name="Picture 3">
            <a:extLst>
              <a:ext uri="{FF2B5EF4-FFF2-40B4-BE49-F238E27FC236}">
                <a16:creationId xmlns:a16="http://schemas.microsoft.com/office/drawing/2014/main" id="{3D4C63F1-C623-DB18-2D7B-A7CF9A179B7A}"/>
              </a:ext>
            </a:extLst>
          </p:cNvPr>
          <p:cNvPicPr>
            <a:picLocks noChangeAspect="1"/>
          </p:cNvPicPr>
          <p:nvPr/>
        </p:nvPicPr>
        <p:blipFill>
          <a:blip r:embed="rId3"/>
          <a:stretch>
            <a:fillRect/>
          </a:stretch>
        </p:blipFill>
        <p:spPr>
          <a:xfrm>
            <a:off x="0" y="1217576"/>
            <a:ext cx="9144000" cy="5108648"/>
          </a:xfrm>
          <a:prstGeom prst="rect">
            <a:avLst/>
          </a:prstGeom>
        </p:spPr>
      </p:pic>
    </p:spTree>
    <p:extLst>
      <p:ext uri="{BB962C8B-B14F-4D97-AF65-F5344CB8AC3E}">
        <p14:creationId xmlns:p14="http://schemas.microsoft.com/office/powerpoint/2010/main" val="13966035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dirty="0"/>
              <a:t>Contact Information</a:t>
            </a:r>
          </a:p>
        </p:txBody>
      </p:sp>
      <p:sp>
        <p:nvSpPr>
          <p:cNvPr id="3" name="Content Placeholder 2"/>
          <p:cNvSpPr>
            <a:spLocks noGrp="1"/>
          </p:cNvSpPr>
          <p:nvPr>
            <p:ph idx="1"/>
          </p:nvPr>
        </p:nvSpPr>
        <p:spPr/>
        <p:txBody>
          <a:bodyPr/>
          <a:lstStyle/>
          <a:p>
            <a:r>
              <a:rPr lang="en-US" sz="2400" dirty="0"/>
              <a:t>Questions? </a:t>
            </a:r>
          </a:p>
          <a:p>
            <a:pPr marL="0" indent="0">
              <a:buNone/>
            </a:pPr>
            <a:r>
              <a:rPr lang="en-US" sz="2400" dirty="0"/>
              <a:t>   Please contact NCRAD Coordinators at:</a:t>
            </a:r>
          </a:p>
          <a:p>
            <a:pPr lvl="1"/>
            <a:r>
              <a:rPr lang="en-US" sz="2400" dirty="0"/>
              <a:t>Phone: 1-800-526-2839 or 317-278-1133</a:t>
            </a:r>
          </a:p>
          <a:p>
            <a:pPr lvl="1"/>
            <a:r>
              <a:rPr lang="en-US" sz="2400" dirty="0"/>
              <a:t>E-mail: </a:t>
            </a:r>
            <a:r>
              <a:rPr lang="en-US" sz="2400" dirty="0">
                <a:hlinkClick r:id="rId2"/>
              </a:rPr>
              <a:t>alzstudy@iu.edu</a:t>
            </a:r>
            <a:r>
              <a:rPr lang="en-US" sz="2400" dirty="0"/>
              <a:t> or rdw2@iu.edu	</a:t>
            </a:r>
          </a:p>
          <a:p>
            <a:pPr lvl="1"/>
            <a:r>
              <a:rPr lang="en-US" sz="2400" dirty="0"/>
              <a:t>Website:  </a:t>
            </a:r>
            <a:r>
              <a:rPr lang="en-US" sz="2400" dirty="0">
                <a:hlinkClick r:id="rId3"/>
              </a:rPr>
              <a:t>www.ncrad.org</a:t>
            </a:r>
            <a:r>
              <a:rPr lang="en-US" sz="2400" dirty="0"/>
              <a:t> </a:t>
            </a:r>
          </a:p>
          <a:p>
            <a:pPr marL="0" indent="0">
              <a:buNone/>
            </a:pPr>
            <a:endParaRPr lang="en-US" dirty="0"/>
          </a:p>
        </p:txBody>
      </p:sp>
    </p:spTree>
    <p:extLst>
      <p:ext uri="{BB962C8B-B14F-4D97-AF65-F5344CB8AC3E}">
        <p14:creationId xmlns:p14="http://schemas.microsoft.com/office/powerpoint/2010/main" val="1311867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759"/>
            <a:ext cx="9144000" cy="1325563"/>
          </a:xfrm>
        </p:spPr>
        <p:txBody>
          <a:bodyPr>
            <a:noAutofit/>
          </a:bodyPr>
          <a:lstStyle/>
          <a:p>
            <a:r>
              <a:rPr lang="en-US" sz="5000" b="1" dirty="0"/>
              <a:t>NCRAD Kit Request Module</a:t>
            </a:r>
          </a:p>
        </p:txBody>
      </p:sp>
      <p:sp>
        <p:nvSpPr>
          <p:cNvPr id="5" name="TextBox 4"/>
          <p:cNvSpPr txBox="1"/>
          <p:nvPr/>
        </p:nvSpPr>
        <p:spPr>
          <a:xfrm>
            <a:off x="312794" y="2610196"/>
            <a:ext cx="2786149" cy="2862322"/>
          </a:xfrm>
          <a:prstGeom prst="rect">
            <a:avLst/>
          </a:prstGeom>
          <a:noFill/>
        </p:spPr>
        <p:txBody>
          <a:bodyPr wrap="square" rtlCol="0">
            <a:spAutoFit/>
          </a:bodyPr>
          <a:lstStyle/>
          <a:p>
            <a:pPr marL="342900" indent="-342900">
              <a:buFont typeface="+mj-lt"/>
              <a:buAutoNum type="arabicPeriod"/>
            </a:pPr>
            <a:r>
              <a:rPr lang="en-US" b="1" dirty="0"/>
              <a:t>Reminder: only order kits/supplies that will be used within 30 days of receipt. </a:t>
            </a:r>
          </a:p>
          <a:p>
            <a:endParaRPr lang="en-US" b="1" dirty="0"/>
          </a:p>
          <a:p>
            <a:pPr marL="342900" indent="-342900">
              <a:buFont typeface="+mj-lt"/>
              <a:buAutoNum type="arabicPeriod"/>
            </a:pPr>
            <a:r>
              <a:rPr lang="en-US" b="1" dirty="0"/>
              <a:t>Enter your email address – this is how you will receive updates about your order. </a:t>
            </a:r>
          </a:p>
        </p:txBody>
      </p:sp>
      <p:pic>
        <p:nvPicPr>
          <p:cNvPr id="6" name="Picture 5">
            <a:extLst>
              <a:ext uri="{FF2B5EF4-FFF2-40B4-BE49-F238E27FC236}">
                <a16:creationId xmlns:a16="http://schemas.microsoft.com/office/drawing/2014/main" id="{17B4B72F-3674-F44F-064B-5591A86848BD}"/>
              </a:ext>
            </a:extLst>
          </p:cNvPr>
          <p:cNvPicPr>
            <a:picLocks noChangeAspect="1"/>
          </p:cNvPicPr>
          <p:nvPr/>
        </p:nvPicPr>
        <p:blipFill>
          <a:blip r:embed="rId3"/>
          <a:stretch>
            <a:fillRect/>
          </a:stretch>
        </p:blipFill>
        <p:spPr>
          <a:xfrm>
            <a:off x="3382179" y="871504"/>
            <a:ext cx="5761822" cy="5986497"/>
          </a:xfrm>
          <a:prstGeom prst="rect">
            <a:avLst/>
          </a:prstGeom>
          <a:ln>
            <a:solidFill>
              <a:schemeClr val="accent6"/>
            </a:solidFill>
          </a:ln>
        </p:spPr>
      </p:pic>
      <p:sp>
        <p:nvSpPr>
          <p:cNvPr id="3" name="Arrow: Right 2">
            <a:extLst>
              <a:ext uri="{FF2B5EF4-FFF2-40B4-BE49-F238E27FC236}">
                <a16:creationId xmlns:a16="http://schemas.microsoft.com/office/drawing/2014/main" id="{C9E552F5-74C4-D17D-1A99-741FDD747E10}"/>
              </a:ext>
            </a:extLst>
          </p:cNvPr>
          <p:cNvSpPr/>
          <p:nvPr/>
        </p:nvSpPr>
        <p:spPr>
          <a:xfrm>
            <a:off x="2489812" y="6455884"/>
            <a:ext cx="903384" cy="257340"/>
          </a:xfrm>
          <a:prstGeom prst="rightArrow">
            <a:avLst/>
          </a:prstGeom>
          <a:solidFill>
            <a:schemeClr val="accent2">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4630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759"/>
            <a:ext cx="9144000" cy="1325563"/>
          </a:xfrm>
        </p:spPr>
        <p:txBody>
          <a:bodyPr>
            <a:noAutofit/>
          </a:bodyPr>
          <a:lstStyle/>
          <a:p>
            <a:pPr algn="ctr"/>
            <a:r>
              <a:rPr lang="en-US" sz="5000" b="1" dirty="0"/>
              <a:t>NCRAD Kit Request Module</a:t>
            </a:r>
          </a:p>
        </p:txBody>
      </p:sp>
      <p:sp>
        <p:nvSpPr>
          <p:cNvPr id="5" name="TextBox 4"/>
          <p:cNvSpPr txBox="1"/>
          <p:nvPr/>
        </p:nvSpPr>
        <p:spPr>
          <a:xfrm>
            <a:off x="0" y="2246655"/>
            <a:ext cx="2811027" cy="3139321"/>
          </a:xfrm>
          <a:prstGeom prst="rect">
            <a:avLst/>
          </a:prstGeom>
          <a:noFill/>
        </p:spPr>
        <p:txBody>
          <a:bodyPr wrap="square" rtlCol="0">
            <a:spAutoFit/>
          </a:bodyPr>
          <a:lstStyle/>
          <a:p>
            <a:endParaRPr lang="en-US" b="1" dirty="0"/>
          </a:p>
          <a:p>
            <a:pPr marL="342900" indent="-342900">
              <a:buFont typeface="+mj-lt"/>
              <a:buAutoNum type="arabicPeriod"/>
            </a:pPr>
            <a:r>
              <a:rPr lang="en-US" b="1" dirty="0"/>
              <a:t>Choose your site from the drop-down list</a:t>
            </a:r>
          </a:p>
          <a:p>
            <a:pPr marL="342900" indent="-342900">
              <a:buFont typeface="+mj-lt"/>
              <a:buAutoNum type="arabicPeriod"/>
            </a:pPr>
            <a:endParaRPr lang="en-US" b="1" dirty="0"/>
          </a:p>
          <a:p>
            <a:pPr marL="342900" indent="-342900">
              <a:buFont typeface="+mj-lt"/>
              <a:buAutoNum type="arabicPeriod"/>
            </a:pPr>
            <a:r>
              <a:rPr lang="en-US" b="1" dirty="0"/>
              <a:t>The coordinator name and contact information will appear</a:t>
            </a:r>
          </a:p>
          <a:p>
            <a:pPr marL="342900" indent="-342900">
              <a:buFont typeface="+mj-lt"/>
              <a:buAutoNum type="arabicPeriod"/>
            </a:pPr>
            <a:endParaRPr lang="en-US" b="1" dirty="0"/>
          </a:p>
          <a:p>
            <a:pPr marL="342900" indent="-342900">
              <a:buFont typeface="+mj-lt"/>
              <a:buAutoNum type="arabicPeriod"/>
            </a:pPr>
            <a:r>
              <a:rPr lang="en-US" b="1" dirty="0"/>
              <a:t>Verify that this information is accurate, correct if necessary</a:t>
            </a:r>
          </a:p>
        </p:txBody>
      </p:sp>
      <p:pic>
        <p:nvPicPr>
          <p:cNvPr id="4" name="Picture 3">
            <a:extLst>
              <a:ext uri="{FF2B5EF4-FFF2-40B4-BE49-F238E27FC236}">
                <a16:creationId xmlns:a16="http://schemas.microsoft.com/office/drawing/2014/main" id="{2B31BEC2-BF4C-82C1-473D-21B881A2B077}"/>
              </a:ext>
            </a:extLst>
          </p:cNvPr>
          <p:cNvPicPr>
            <a:picLocks noChangeAspect="1"/>
          </p:cNvPicPr>
          <p:nvPr/>
        </p:nvPicPr>
        <p:blipFill>
          <a:blip r:embed="rId3"/>
          <a:stretch>
            <a:fillRect/>
          </a:stretch>
        </p:blipFill>
        <p:spPr>
          <a:xfrm>
            <a:off x="2913042" y="1791647"/>
            <a:ext cx="6230958" cy="4049338"/>
          </a:xfrm>
          <a:prstGeom prst="rect">
            <a:avLst/>
          </a:prstGeom>
          <a:ln>
            <a:solidFill>
              <a:schemeClr val="tx1"/>
            </a:solidFill>
          </a:ln>
        </p:spPr>
      </p:pic>
    </p:spTree>
    <p:extLst>
      <p:ext uri="{BB962C8B-B14F-4D97-AF65-F5344CB8AC3E}">
        <p14:creationId xmlns:p14="http://schemas.microsoft.com/office/powerpoint/2010/main" val="2376666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759"/>
            <a:ext cx="9144000" cy="1325563"/>
          </a:xfrm>
        </p:spPr>
        <p:txBody>
          <a:bodyPr>
            <a:noAutofit/>
          </a:bodyPr>
          <a:lstStyle/>
          <a:p>
            <a:pPr algn="ctr"/>
            <a:r>
              <a:rPr lang="en-US" sz="5000" b="1" dirty="0"/>
              <a:t>NCRAD Kit Request Module</a:t>
            </a:r>
          </a:p>
        </p:txBody>
      </p:sp>
      <p:sp>
        <p:nvSpPr>
          <p:cNvPr id="5" name="TextBox 4"/>
          <p:cNvSpPr txBox="1"/>
          <p:nvPr/>
        </p:nvSpPr>
        <p:spPr>
          <a:xfrm>
            <a:off x="269965" y="2603863"/>
            <a:ext cx="2811027" cy="2031325"/>
          </a:xfrm>
          <a:prstGeom prst="rect">
            <a:avLst/>
          </a:prstGeom>
          <a:noFill/>
        </p:spPr>
        <p:txBody>
          <a:bodyPr wrap="square" rtlCol="0">
            <a:spAutoFit/>
          </a:bodyPr>
          <a:lstStyle/>
          <a:p>
            <a:pPr marL="342900" indent="-342900">
              <a:buFont typeface="+mj-lt"/>
              <a:buAutoNum type="arabicPeriod"/>
            </a:pPr>
            <a:r>
              <a:rPr lang="en-US" b="1" dirty="0"/>
              <a:t>If any information needs updated, select “no.”</a:t>
            </a:r>
          </a:p>
          <a:p>
            <a:pPr marL="342900" indent="-342900">
              <a:buFont typeface="+mj-lt"/>
              <a:buAutoNum type="arabicPeriod"/>
            </a:pPr>
            <a:endParaRPr lang="en-US" b="1" dirty="0"/>
          </a:p>
          <a:p>
            <a:pPr marL="342900" indent="-342900">
              <a:buFont typeface="+mj-lt"/>
              <a:buAutoNum type="arabicPeriod"/>
            </a:pPr>
            <a:r>
              <a:rPr lang="en-US" b="1" dirty="0"/>
              <a:t>Enter the correct information in the box that appears.</a:t>
            </a:r>
          </a:p>
        </p:txBody>
      </p:sp>
      <p:pic>
        <p:nvPicPr>
          <p:cNvPr id="4" name="Picture 3">
            <a:extLst>
              <a:ext uri="{FF2B5EF4-FFF2-40B4-BE49-F238E27FC236}">
                <a16:creationId xmlns:a16="http://schemas.microsoft.com/office/drawing/2014/main" id="{34B484AE-5210-6A8F-40C1-09CC64278268}"/>
              </a:ext>
            </a:extLst>
          </p:cNvPr>
          <p:cNvPicPr>
            <a:picLocks noChangeAspect="1"/>
          </p:cNvPicPr>
          <p:nvPr/>
        </p:nvPicPr>
        <p:blipFill>
          <a:blip r:embed="rId3"/>
          <a:stretch>
            <a:fillRect/>
          </a:stretch>
        </p:blipFill>
        <p:spPr>
          <a:xfrm>
            <a:off x="3300548" y="1472648"/>
            <a:ext cx="5834743" cy="4804000"/>
          </a:xfrm>
          <a:prstGeom prst="rect">
            <a:avLst/>
          </a:prstGeom>
        </p:spPr>
      </p:pic>
    </p:spTree>
    <p:extLst>
      <p:ext uri="{BB962C8B-B14F-4D97-AF65-F5344CB8AC3E}">
        <p14:creationId xmlns:p14="http://schemas.microsoft.com/office/powerpoint/2010/main" val="785421173"/>
      </p:ext>
    </p:extLst>
  </p:cSld>
  <p:clrMapOvr>
    <a:masterClrMapping/>
  </p:clrMapOvr>
</p:sld>
</file>

<file path=ppt/theme/theme1.xml><?xml version="1.0" encoding="utf-8"?>
<a:theme xmlns:a="http://schemas.openxmlformats.org/drawingml/2006/main" name="New NCRAD Powerpoint Theme">
  <a:themeElements>
    <a:clrScheme name="New NCRAD">
      <a:dk1>
        <a:srgbClr val="006298"/>
      </a:dk1>
      <a:lt1>
        <a:srgbClr val="F8F9FA"/>
      </a:lt1>
      <a:dk2>
        <a:srgbClr val="4D5A69"/>
      </a:dk2>
      <a:lt2>
        <a:srgbClr val="F9F9F0"/>
      </a:lt2>
      <a:accent1>
        <a:srgbClr val="00843D"/>
      </a:accent1>
      <a:accent2>
        <a:srgbClr val="C6ECF6"/>
      </a:accent2>
      <a:accent3>
        <a:srgbClr val="A7D094"/>
      </a:accent3>
      <a:accent4>
        <a:srgbClr val="F8F9FA"/>
      </a:accent4>
      <a:accent5>
        <a:srgbClr val="F9F9F0"/>
      </a:accent5>
      <a:accent6>
        <a:srgbClr val="000000"/>
      </a:accent6>
      <a:hlink>
        <a:srgbClr val="006298"/>
      </a:hlink>
      <a:folHlink>
        <a:srgbClr val="0084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NCRAD Powerpoint Theme" id="{3512A2AA-DFF6-4F07-A400-705E1CC00276}" vid="{653F14E9-71C5-4FA7-B5F7-DC68CA3001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NCRAD Powerpoint Theme</Template>
  <TotalTime>18612</TotalTime>
  <Words>5959</Words>
  <Application>Microsoft Office PowerPoint</Application>
  <PresentationFormat>On-screen Show (4:3)</PresentationFormat>
  <Paragraphs>599</Paragraphs>
  <Slides>67</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Arial</vt:lpstr>
      <vt:lpstr>Calibri</vt:lpstr>
      <vt:lpstr>Cambria</vt:lpstr>
      <vt:lpstr>Cambria Math</vt:lpstr>
      <vt:lpstr>Georgia</vt:lpstr>
      <vt:lpstr>Verdana</vt:lpstr>
      <vt:lpstr>New NCRAD Powerpoint Theme</vt:lpstr>
      <vt:lpstr>PowerPoint Presentation</vt:lpstr>
      <vt:lpstr>Contact Information</vt:lpstr>
      <vt:lpstr>Training Overview: </vt:lpstr>
      <vt:lpstr>Specimen Collection Schedule</vt:lpstr>
      <vt:lpstr>Kit Request Module</vt:lpstr>
      <vt:lpstr>Kit Request Module</vt:lpstr>
      <vt:lpstr>NCRAD Kit Request Module</vt:lpstr>
      <vt:lpstr>NCRAD Kit Request Module</vt:lpstr>
      <vt:lpstr>NCRAD Kit Request Module</vt:lpstr>
      <vt:lpstr>NCRAD Kit Request Module</vt:lpstr>
      <vt:lpstr>NCRAD Kit Request Module</vt:lpstr>
      <vt:lpstr>NCRAD Kit Request Module</vt:lpstr>
      <vt:lpstr>NCRAD Kit Request Module</vt:lpstr>
      <vt:lpstr>NCRAD Kit Request Module</vt:lpstr>
      <vt:lpstr>PowerPoint Presentation</vt:lpstr>
      <vt:lpstr>NCRAD Kit Request Module:  When It Must be Used</vt:lpstr>
      <vt:lpstr>Kit Types</vt:lpstr>
      <vt:lpstr>Kit Types</vt:lpstr>
      <vt:lpstr>Kit A: PBMC, Plasma/Buffy Coat, &amp; RNA</vt:lpstr>
      <vt:lpstr>Kit B: PBMC, DNA, &amp; RNA</vt:lpstr>
      <vt:lpstr>Kit D: Genetic Testing Kit</vt:lpstr>
      <vt:lpstr>Saliva Kit</vt:lpstr>
      <vt:lpstr>Specimen Labels</vt:lpstr>
      <vt:lpstr>Label Type Summary</vt:lpstr>
      <vt:lpstr>Kit Number Labels</vt:lpstr>
      <vt:lpstr>Site, Family, and Individual ID Label</vt:lpstr>
      <vt:lpstr>Collection Tube Labels</vt:lpstr>
      <vt:lpstr>Collection Tube Labels</vt:lpstr>
      <vt:lpstr>Specimen Labels: Blood Collection Tubes</vt:lpstr>
      <vt:lpstr>Specimen Labels: Blood Collection Tubes</vt:lpstr>
      <vt:lpstr>Specimen Labels: PBMC Collection Tubes</vt:lpstr>
      <vt:lpstr>Cryovial Tube Labels</vt:lpstr>
      <vt:lpstr>Specimen Labels: Labeling Guidelines</vt:lpstr>
      <vt:lpstr>Labeling Breakdown by Kit Type</vt:lpstr>
      <vt:lpstr>Kit A: PBMC, Plasma/Buffy Coat, &amp; RNA Labels</vt:lpstr>
      <vt:lpstr>Kit B: PBMC, DNA, &amp; RNA Labels</vt:lpstr>
      <vt:lpstr>Kit D: Genetic Testing Labels</vt:lpstr>
      <vt:lpstr>Handling/ Processing  Study Specimens </vt:lpstr>
      <vt:lpstr>Site Required Equipment</vt:lpstr>
      <vt:lpstr>Blood Draw Order</vt:lpstr>
      <vt:lpstr>Sample Collection - Blood</vt:lpstr>
      <vt:lpstr>PowerPoint Presentation</vt:lpstr>
      <vt:lpstr>PowerPoint Presentation</vt:lpstr>
      <vt:lpstr>PowerPoint Presentation</vt:lpstr>
      <vt:lpstr>PowerPoint Presentation</vt:lpstr>
      <vt:lpstr>PowerPoint Presentation</vt:lpstr>
      <vt:lpstr>Sample Shipping</vt:lpstr>
      <vt:lpstr>Ambient Sample Shipping</vt:lpstr>
      <vt:lpstr>Ambient Sample Shipping</vt:lpstr>
      <vt:lpstr>Ambient Sample Shipping</vt:lpstr>
      <vt:lpstr>Frozen Sample Shipping</vt:lpstr>
      <vt:lpstr>Frozen Sample Shipping</vt:lpstr>
      <vt:lpstr>Frozen Shipping - Cryoboxes</vt:lpstr>
      <vt:lpstr>PowerPoint Presentation</vt:lpstr>
      <vt:lpstr>PowerPoint Presentation</vt:lpstr>
      <vt:lpstr>Shipping Frozen &amp; Ambient Samples</vt:lpstr>
      <vt:lpstr>Shipping Regulations and Training</vt:lpstr>
      <vt:lpstr>PowerPoint Presentation</vt:lpstr>
      <vt:lpstr>PowerPoint Presentation</vt:lpstr>
      <vt:lpstr>Biological Sample and Shipment Notification Forms</vt:lpstr>
      <vt:lpstr>PowerPoint Presentation</vt:lpstr>
      <vt:lpstr>PowerPoint Presentation</vt:lpstr>
      <vt:lpstr>PowerPoint Presentation</vt:lpstr>
      <vt:lpstr>PowerPoint Presentation</vt:lpstr>
      <vt:lpstr>NCRAD Website Helpful Pages</vt:lpstr>
      <vt:lpstr>FBS Active Study Page</vt:lpstr>
      <vt:lpstr>Contact Information</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Vetor, Ashley Nicole</dc:creator>
  <cp:lastModifiedBy>Williams, Ronae D</cp:lastModifiedBy>
  <cp:revision>321</cp:revision>
  <cp:lastPrinted>2017-03-29T15:20:47Z</cp:lastPrinted>
  <dcterms:created xsi:type="dcterms:W3CDTF">2016-04-11T20:04:23Z</dcterms:created>
  <dcterms:modified xsi:type="dcterms:W3CDTF">2025-08-20T16:27:32Z</dcterms:modified>
</cp:coreProperties>
</file>