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51_1EFCBBAA.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258" r:id="rId3"/>
    <p:sldId id="262" r:id="rId4"/>
    <p:sldId id="263" r:id="rId5"/>
    <p:sldId id="327" r:id="rId6"/>
    <p:sldId id="332" r:id="rId7"/>
    <p:sldId id="266" r:id="rId8"/>
    <p:sldId id="340" r:id="rId9"/>
    <p:sldId id="272" r:id="rId10"/>
    <p:sldId id="273" r:id="rId11"/>
    <p:sldId id="274" r:id="rId12"/>
    <p:sldId id="275" r:id="rId13"/>
    <p:sldId id="276" r:id="rId14"/>
    <p:sldId id="278" r:id="rId15"/>
    <p:sldId id="264" r:id="rId16"/>
    <p:sldId id="333" r:id="rId17"/>
    <p:sldId id="281" r:id="rId18"/>
    <p:sldId id="282" r:id="rId19"/>
    <p:sldId id="284" r:id="rId20"/>
    <p:sldId id="323" r:id="rId21"/>
    <p:sldId id="287" r:id="rId22"/>
    <p:sldId id="288" r:id="rId23"/>
    <p:sldId id="291" r:id="rId24"/>
    <p:sldId id="294" r:id="rId25"/>
    <p:sldId id="292" r:id="rId26"/>
    <p:sldId id="293" r:id="rId27"/>
    <p:sldId id="337" r:id="rId28"/>
    <p:sldId id="296" r:id="rId29"/>
    <p:sldId id="297" r:id="rId30"/>
    <p:sldId id="338" r:id="rId31"/>
    <p:sldId id="299" r:id="rId32"/>
    <p:sldId id="336" r:id="rId33"/>
    <p:sldId id="339" r:id="rId34"/>
    <p:sldId id="331" r:id="rId35"/>
    <p:sldId id="305" r:id="rId36"/>
    <p:sldId id="307" r:id="rId37"/>
    <p:sldId id="306" r:id="rId38"/>
    <p:sldId id="308" r:id="rId39"/>
    <p:sldId id="326" r:id="rId40"/>
    <p:sldId id="311" r:id="rId41"/>
    <p:sldId id="312" r:id="rId42"/>
    <p:sldId id="31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8397F1-56EC-5349-F807-7573ACC06DD3}" name="Gosnell, Mica Denette" initials="GMD" userId="S::gosnellm@iu.edu::12183cf8-c6ac-46c9-a579-bce5e6fd0c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06" d="100"/>
          <a:sy n="106" d="100"/>
        </p:scale>
        <p:origin x="12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51_1EFCBBAA.xml><?xml version="1.0" encoding="utf-8"?>
<p188:cmLst xmlns:a="http://schemas.openxmlformats.org/drawingml/2006/main" xmlns:r="http://schemas.openxmlformats.org/officeDocument/2006/relationships" xmlns:p188="http://schemas.microsoft.com/office/powerpoint/2018/8/main">
  <p188:cm id="{463F5AB6-9D79-4379-B84E-E75D59483488}" authorId="{2B8397F1-56EC-5349-F807-7573ACC06DD3}" status="resolved" created="2024-04-03T15:38:58.605" complete="100000">
    <ac:deMkLst xmlns:ac="http://schemas.microsoft.com/office/drawing/2013/main/command">
      <pc:docMk xmlns:pc="http://schemas.microsoft.com/office/powerpoint/2013/main/command"/>
      <pc:sldMk xmlns:pc="http://schemas.microsoft.com/office/powerpoint/2013/main/command" cId="519879594" sldId="337"/>
      <ac:picMk id="8" creationId="{0B59212F-D47A-D235-DCE0-7BBB9FA10A93}"/>
    </ac:deMkLst>
    <p188:txBody>
      <a:bodyPr/>
      <a:lstStyle/>
      <a:p>
        <a:r>
          <a:rPr lang="en-US"/>
          <a:t>Need updated photo</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hyperlink" Target="https://kits.iu.edu/UPS" TargetMode="External"/><Relationship Id="rId5" Type="http://schemas.openxmlformats.org/officeDocument/2006/relationships/image" Target="../media/image40.svg"/><Relationship Id="rId4" Type="http://schemas.openxmlformats.org/officeDocument/2006/relationships/image" Target="../media/image39.png"/></Relationships>
</file>

<file path=ppt/diagrams/_rels/data3.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hyperlink" Target="mailto:alzstudy@iu.edu" TargetMode="Externa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diagrams/_rels/data4.xml.rels><?xml version="1.0" encoding="UTF-8" standalone="yes"?>
<Relationships xmlns="http://schemas.openxmlformats.org/package/2006/relationships"><Relationship Id="rId3" Type="http://schemas.openxmlformats.org/officeDocument/2006/relationships/hyperlink" Target="http://www.ncrad.org/" TargetMode="External"/><Relationship Id="rId2" Type="http://schemas.openxmlformats.org/officeDocument/2006/relationships/hyperlink" Target="mailto:alzstudy@iu.edu" TargetMode="External"/><Relationship Id="rId1" Type="http://schemas.openxmlformats.org/officeDocument/2006/relationships/hyperlink" Target="mailto:gosnellm@iu.edu"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hyperlink" Target="https://kits.iu.edu/UPS" TargetMode="External"/><Relationship Id="rId2" Type="http://schemas.openxmlformats.org/officeDocument/2006/relationships/image" Target="../media/image38.svg"/><Relationship Id="rId1" Type="http://schemas.openxmlformats.org/officeDocument/2006/relationships/image" Target="../media/image37.png"/><Relationship Id="rId5" Type="http://schemas.openxmlformats.org/officeDocument/2006/relationships/image" Target="../media/image40.svg"/><Relationship Id="rId4" Type="http://schemas.openxmlformats.org/officeDocument/2006/relationships/image" Target="../media/image3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hyperlink" Target="mailto:alzstudy@iu.edu" TargetMode="External"/><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4.xml.rels><?xml version="1.0" encoding="UTF-8" standalone="yes"?>
<Relationships xmlns="http://schemas.openxmlformats.org/package/2006/relationships"><Relationship Id="rId3" Type="http://schemas.openxmlformats.org/officeDocument/2006/relationships/hyperlink" Target="http://www.ncrad.org/" TargetMode="External"/><Relationship Id="rId2" Type="http://schemas.openxmlformats.org/officeDocument/2006/relationships/hyperlink" Target="mailto:alzstudy@iu.edu" TargetMode="External"/><Relationship Id="rId1" Type="http://schemas.openxmlformats.org/officeDocument/2006/relationships/hyperlink" Target="mailto:gosnellm@iu.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648A4-3B51-4861-A591-8F91687EB4C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533138E-1AFA-4151-AF46-72CA37433858}">
      <dgm:prSet custT="1"/>
      <dgm:spPr/>
      <dgm:t>
        <a:bodyPr/>
        <a:lstStyle/>
        <a:p>
          <a:pPr>
            <a:lnSpc>
              <a:spcPct val="100000"/>
            </a:lnSpc>
          </a:pPr>
          <a:r>
            <a:rPr lang="en-US" sz="2000" b="0" dirty="0"/>
            <a:t>All samples shipped frozen to NCRAD </a:t>
          </a:r>
          <a:r>
            <a:rPr lang="en-US" sz="2000" b="1" dirty="0">
              <a:solidFill>
                <a:srgbClr val="FF0000"/>
              </a:solidFill>
            </a:rPr>
            <a:t>Monday-Wednesday ONLY</a:t>
          </a:r>
        </a:p>
      </dgm:t>
    </dgm:pt>
    <dgm:pt modelId="{19390E51-3367-4015-8EDC-B0956BFAB7C0}" type="parTrans" cxnId="{ACFCD67E-D7A8-4D3E-883C-1F2945884BF2}">
      <dgm:prSet/>
      <dgm:spPr/>
      <dgm:t>
        <a:bodyPr/>
        <a:lstStyle/>
        <a:p>
          <a:endParaRPr lang="en-US"/>
        </a:p>
      </dgm:t>
    </dgm:pt>
    <dgm:pt modelId="{92AA5BA3-D953-4573-85A4-BF21CB0A1D85}" type="sibTrans" cxnId="{ACFCD67E-D7A8-4D3E-883C-1F2945884BF2}">
      <dgm:prSet/>
      <dgm:spPr/>
      <dgm:t>
        <a:bodyPr/>
        <a:lstStyle/>
        <a:p>
          <a:endParaRPr lang="en-US"/>
        </a:p>
      </dgm:t>
    </dgm:pt>
    <dgm:pt modelId="{F1FBBB02-4507-4BF3-9822-D968C9501822}">
      <dgm:prSet custT="1"/>
      <dgm:spPr/>
      <dgm:t>
        <a:bodyPr/>
        <a:lstStyle/>
        <a:p>
          <a:pPr>
            <a:lnSpc>
              <a:spcPct val="100000"/>
            </a:lnSpc>
          </a:pPr>
          <a:r>
            <a:rPr lang="en-US" sz="2000" dirty="0"/>
            <a:t>Hold packaged samples in a -80°C freezer until pickup</a:t>
          </a:r>
        </a:p>
      </dgm:t>
    </dgm:pt>
    <dgm:pt modelId="{DE73DAE9-5B57-474D-A893-EDBEB4B1E675}" type="parTrans" cxnId="{6F0A33C5-A022-41A5-9F8D-B525E76DFAD9}">
      <dgm:prSet/>
      <dgm:spPr/>
      <dgm:t>
        <a:bodyPr/>
        <a:lstStyle/>
        <a:p>
          <a:endParaRPr lang="en-US"/>
        </a:p>
      </dgm:t>
    </dgm:pt>
    <dgm:pt modelId="{01A49CB7-BACF-4AA6-9479-C4A19BB4AF26}" type="sibTrans" cxnId="{6F0A33C5-A022-41A5-9F8D-B525E76DFAD9}">
      <dgm:prSet/>
      <dgm:spPr/>
      <dgm:t>
        <a:bodyPr/>
        <a:lstStyle/>
        <a:p>
          <a:endParaRPr lang="en-US"/>
        </a:p>
      </dgm:t>
    </dgm:pt>
    <dgm:pt modelId="{806E4718-6729-4382-8834-D6124EEA6401}">
      <dgm:prSet custT="1"/>
      <dgm:spPr/>
      <dgm:t>
        <a:bodyPr/>
        <a:lstStyle/>
        <a:p>
          <a:pPr algn="l">
            <a:lnSpc>
              <a:spcPct val="100000"/>
            </a:lnSpc>
          </a:pPr>
          <a:r>
            <a:rPr lang="en-US" sz="2000" dirty="0"/>
            <a:t>Include copy of Blood Sample and Shipment Notification Form in shipper</a:t>
          </a:r>
        </a:p>
      </dgm:t>
    </dgm:pt>
    <dgm:pt modelId="{08F4C477-59EF-49D8-93DC-F93E2FFE5866}" type="parTrans" cxnId="{A00ED188-49F5-461E-A0CF-E55193EBD538}">
      <dgm:prSet/>
      <dgm:spPr/>
      <dgm:t>
        <a:bodyPr/>
        <a:lstStyle/>
        <a:p>
          <a:endParaRPr lang="en-US"/>
        </a:p>
      </dgm:t>
    </dgm:pt>
    <dgm:pt modelId="{B5D828C7-360C-42DC-AFFF-DA9D297B1D4C}" type="sibTrans" cxnId="{A00ED188-49F5-461E-A0CF-E55193EBD538}">
      <dgm:prSet/>
      <dgm:spPr/>
      <dgm:t>
        <a:bodyPr/>
        <a:lstStyle/>
        <a:p>
          <a:endParaRPr lang="en-US"/>
        </a:p>
      </dgm:t>
    </dgm:pt>
    <dgm:pt modelId="{3DF6A1BB-E62D-4E1F-88CE-CEA340EC0771}">
      <dgm:prSet custT="1"/>
      <dgm:spPr/>
      <dgm:t>
        <a:bodyPr/>
        <a:lstStyle/>
        <a:p>
          <a:pPr>
            <a:lnSpc>
              <a:spcPct val="100000"/>
            </a:lnSpc>
          </a:pPr>
          <a:endParaRPr lang="en-US" sz="1800" dirty="0"/>
        </a:p>
      </dgm:t>
    </dgm:pt>
    <dgm:pt modelId="{D1FC18C7-9149-40BB-8E4B-B7E082BBF6D8}" type="parTrans" cxnId="{B546F694-7D25-4843-B8BD-961C2B267ECA}">
      <dgm:prSet/>
      <dgm:spPr/>
      <dgm:t>
        <a:bodyPr/>
        <a:lstStyle/>
        <a:p>
          <a:endParaRPr lang="en-US"/>
        </a:p>
      </dgm:t>
    </dgm:pt>
    <dgm:pt modelId="{451F113A-C51E-4059-B6B7-CE9E9A2A78F5}" type="sibTrans" cxnId="{B546F694-7D25-4843-B8BD-961C2B267ECA}">
      <dgm:prSet/>
      <dgm:spPr/>
      <dgm:t>
        <a:bodyPr/>
        <a:lstStyle/>
        <a:p>
          <a:endParaRPr lang="en-US"/>
        </a:p>
      </dgm:t>
    </dgm:pt>
    <dgm:pt modelId="{D46D4D73-A8E6-4C86-A160-8F2BD59E5F8F}" type="pres">
      <dgm:prSet presAssocID="{79A648A4-3B51-4861-A591-8F91687EB4CC}" presName="root" presStyleCnt="0">
        <dgm:presLayoutVars>
          <dgm:dir/>
          <dgm:resizeHandles val="exact"/>
        </dgm:presLayoutVars>
      </dgm:prSet>
      <dgm:spPr/>
    </dgm:pt>
    <dgm:pt modelId="{97DB9CF9-2C21-496D-BBE5-0B5417B5404A}" type="pres">
      <dgm:prSet presAssocID="{4533138E-1AFA-4151-AF46-72CA37433858}" presName="compNode" presStyleCnt="0"/>
      <dgm:spPr/>
    </dgm:pt>
    <dgm:pt modelId="{3939F6F6-1B78-4952-8554-663EA6DFE994}" type="pres">
      <dgm:prSet presAssocID="{4533138E-1AFA-4151-AF46-72CA37433858}" presName="bgRect" presStyleLbl="bgShp" presStyleIdx="0" presStyleCnt="4" custScaleX="100000" custScaleY="118794" custLinFactNeighborX="-37" custLinFactNeighborY="8675"/>
      <dgm:spPr/>
    </dgm:pt>
    <dgm:pt modelId="{06AB4B3A-39B5-491E-8359-F42979196EA4}" type="pres">
      <dgm:prSet presAssocID="{4533138E-1AFA-4151-AF46-72CA37433858}" presName="iconRect" presStyleLbl="node1" presStyleIdx="0" presStyleCnt="4" custLinFactNeighborX="9028" custLinFactNeighborY="-2812"/>
      <dgm:spPr>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w Temperature"/>
        </a:ext>
      </dgm:extLst>
    </dgm:pt>
    <dgm:pt modelId="{90119E75-BBA7-4BD7-8516-E1DEC3F4B268}" type="pres">
      <dgm:prSet presAssocID="{4533138E-1AFA-4151-AF46-72CA37433858}" presName="spaceRect" presStyleCnt="0"/>
      <dgm:spPr/>
    </dgm:pt>
    <dgm:pt modelId="{AF19014C-CEA5-4FD3-8C51-BAC61A47096D}" type="pres">
      <dgm:prSet presAssocID="{4533138E-1AFA-4151-AF46-72CA37433858}" presName="parTx" presStyleLbl="revTx" presStyleIdx="0" presStyleCnt="4">
        <dgm:presLayoutVars>
          <dgm:chMax val="0"/>
          <dgm:chPref val="0"/>
        </dgm:presLayoutVars>
      </dgm:prSet>
      <dgm:spPr/>
    </dgm:pt>
    <dgm:pt modelId="{B814338B-B43C-4D95-9BCF-E91D6DC30D4E}" type="pres">
      <dgm:prSet presAssocID="{92AA5BA3-D953-4573-85A4-BF21CB0A1D85}" presName="sibTrans" presStyleCnt="0"/>
      <dgm:spPr/>
    </dgm:pt>
    <dgm:pt modelId="{C104B32D-5FD0-4533-83B0-D588C0A539DE}" type="pres">
      <dgm:prSet presAssocID="{F1FBBB02-4507-4BF3-9822-D968C9501822}" presName="compNode" presStyleCnt="0"/>
      <dgm:spPr/>
    </dgm:pt>
    <dgm:pt modelId="{D0306DDD-A496-43A8-966E-338785CCA301}" type="pres">
      <dgm:prSet presAssocID="{F1FBBB02-4507-4BF3-9822-D968C9501822}" presName="bgRect" presStyleLbl="bgShp" presStyleIdx="1" presStyleCnt="4" custScaleY="127283" custLinFactNeighborX="-37" custLinFactNeighborY="-475"/>
      <dgm:spPr/>
    </dgm:pt>
    <dgm:pt modelId="{4FD59711-8CF3-4A78-AC2A-43E5F576EBC8}" type="pres">
      <dgm:prSet presAssocID="{F1FBBB02-4507-4BF3-9822-D968C9501822}" presName="iconRect" presStyleLbl="node1" presStyleIdx="1" presStyleCnt="4"/>
      <dgm:spPr>
        <a:blipFill>
          <a:blip xmlns:r="http://schemas.openxmlformats.org/officeDocument/2006/relationships" r:embed="rId3">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ermometer"/>
        </a:ext>
      </dgm:extLst>
    </dgm:pt>
    <dgm:pt modelId="{47A99509-D39A-44C8-8189-E69CEC142153}" type="pres">
      <dgm:prSet presAssocID="{F1FBBB02-4507-4BF3-9822-D968C9501822}" presName="spaceRect" presStyleCnt="0"/>
      <dgm:spPr/>
    </dgm:pt>
    <dgm:pt modelId="{4B17F01E-F6BE-47CB-95FA-BE9894C48B84}" type="pres">
      <dgm:prSet presAssocID="{F1FBBB02-4507-4BF3-9822-D968C9501822}" presName="parTx" presStyleLbl="revTx" presStyleIdx="1" presStyleCnt="4" custScaleY="113529">
        <dgm:presLayoutVars>
          <dgm:chMax val="0"/>
          <dgm:chPref val="0"/>
        </dgm:presLayoutVars>
      </dgm:prSet>
      <dgm:spPr/>
    </dgm:pt>
    <dgm:pt modelId="{E82A97F0-F4DD-4E7B-88C4-F0B65CFF30FA}" type="pres">
      <dgm:prSet presAssocID="{01A49CB7-BACF-4AA6-9479-C4A19BB4AF26}" presName="sibTrans" presStyleCnt="0"/>
      <dgm:spPr/>
    </dgm:pt>
    <dgm:pt modelId="{8247C037-663F-4345-B2C4-93FDE15F7384}" type="pres">
      <dgm:prSet presAssocID="{806E4718-6729-4382-8834-D6124EEA6401}" presName="compNode" presStyleCnt="0"/>
      <dgm:spPr/>
    </dgm:pt>
    <dgm:pt modelId="{0B8CB043-5983-41AC-B8C3-D8A566E382A3}" type="pres">
      <dgm:prSet presAssocID="{806E4718-6729-4382-8834-D6124EEA6401}" presName="bgRect" presStyleLbl="bgShp" presStyleIdx="2" presStyleCnt="4" custScaleY="126892" custLinFactNeighborX="-37" custLinFactNeighborY="-15951"/>
      <dgm:spPr/>
    </dgm:pt>
    <dgm:pt modelId="{E0AE0C0D-2D53-4607-97B4-872F3449313E}" type="pres">
      <dgm:prSet presAssocID="{806E4718-6729-4382-8834-D6124EEA6401}" presName="iconRect" presStyleLbl="node1" presStyleIdx="2" presStyleCnt="4" custLinFactNeighborX="374" custLinFactNeighborY="-44623"/>
      <dgm:spPr>
        <a:blipFill>
          <a:blip xmlns:r="http://schemas.openxmlformats.org/officeDocument/2006/relationships" r:embed="rId5">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4F21B2D-7FA9-42DB-80CF-010AB1FA509A}" type="pres">
      <dgm:prSet presAssocID="{806E4718-6729-4382-8834-D6124EEA6401}" presName="spaceRect" presStyleCnt="0"/>
      <dgm:spPr/>
    </dgm:pt>
    <dgm:pt modelId="{A0C34E4A-8919-49C9-80E7-E445169EDD29}" type="pres">
      <dgm:prSet presAssocID="{806E4718-6729-4382-8834-D6124EEA6401}" presName="parTx" presStyleLbl="revTx" presStyleIdx="2" presStyleCnt="4" custScaleY="108061" custLinFactNeighborX="-1656" custLinFactNeighborY="-9588">
        <dgm:presLayoutVars>
          <dgm:chMax val="0"/>
          <dgm:chPref val="0"/>
        </dgm:presLayoutVars>
      </dgm:prSet>
      <dgm:spPr/>
    </dgm:pt>
    <dgm:pt modelId="{354185C3-2725-443C-A724-6F7104BFD316}" type="pres">
      <dgm:prSet presAssocID="{B5D828C7-360C-42DC-AFFF-DA9D297B1D4C}" presName="sibTrans" presStyleCnt="0"/>
      <dgm:spPr/>
    </dgm:pt>
    <dgm:pt modelId="{7967B1F3-D25C-4BB1-B4B3-F7A6F8444258}" type="pres">
      <dgm:prSet presAssocID="{3DF6A1BB-E62D-4E1F-88CE-CEA340EC0771}" presName="compNode" presStyleCnt="0"/>
      <dgm:spPr/>
    </dgm:pt>
    <dgm:pt modelId="{CE7581AE-1641-4BC4-98B1-87631D68A279}" type="pres">
      <dgm:prSet presAssocID="{3DF6A1BB-E62D-4E1F-88CE-CEA340EC0771}" presName="bgRect" presStyleLbl="bgShp" presStyleIdx="3" presStyleCnt="4" custFlipHor="1" custScaleX="22173" custLinFactNeighborX="1091" custLinFactNeighborY="-38509"/>
      <dgm:spPr/>
    </dgm:pt>
    <dgm:pt modelId="{BD5B48C4-E157-4ED4-BD7C-42C0E7D5CD34}" type="pres">
      <dgm:prSet presAssocID="{3DF6A1BB-E62D-4E1F-88CE-CEA340EC0771}" presName="iconRect" presStyleLbl="node1" presStyleIdx="3" presStyleCnt="4" custFlipHor="1" custScaleX="8286" custScaleY="7831" custLinFactNeighborX="-17265" custLinFactNeighborY="-56507"/>
      <dgm:spPr>
        <a:ln>
          <a:noFill/>
        </a:ln>
      </dgm:spPr>
    </dgm:pt>
    <dgm:pt modelId="{7F7F195C-6DD8-4398-9D83-06E67D60E4D8}" type="pres">
      <dgm:prSet presAssocID="{3DF6A1BB-E62D-4E1F-88CE-CEA340EC0771}" presName="spaceRect" presStyleCnt="0"/>
      <dgm:spPr/>
    </dgm:pt>
    <dgm:pt modelId="{CFF4A924-9A6E-4170-BB36-8A364EF27B1A}" type="pres">
      <dgm:prSet presAssocID="{3DF6A1BB-E62D-4E1F-88CE-CEA340EC0771}" presName="parTx" presStyleLbl="revTx" presStyleIdx="3" presStyleCnt="4" custScaleX="117008" custScaleY="134416" custLinFactNeighborY="-27636">
        <dgm:presLayoutVars>
          <dgm:chMax val="0"/>
          <dgm:chPref val="0"/>
        </dgm:presLayoutVars>
      </dgm:prSet>
      <dgm:spPr/>
    </dgm:pt>
  </dgm:ptLst>
  <dgm:cxnLst>
    <dgm:cxn modelId="{48477B00-1F39-44BD-8AF3-9FAC231A8ECC}" type="presOf" srcId="{3DF6A1BB-E62D-4E1F-88CE-CEA340EC0771}" destId="{CFF4A924-9A6E-4170-BB36-8A364EF27B1A}" srcOrd="0" destOrd="0" presId="urn:microsoft.com/office/officeart/2018/2/layout/IconVerticalSolidList"/>
    <dgm:cxn modelId="{24004836-7531-4C4D-AAC1-E7E8CFFEAC4A}" type="presOf" srcId="{79A648A4-3B51-4861-A591-8F91687EB4CC}" destId="{D46D4D73-A8E6-4C86-A160-8F2BD59E5F8F}" srcOrd="0" destOrd="0" presId="urn:microsoft.com/office/officeart/2018/2/layout/IconVerticalSolidList"/>
    <dgm:cxn modelId="{96348F4A-30A8-4DCE-A2F1-06C1754016FE}" type="presOf" srcId="{806E4718-6729-4382-8834-D6124EEA6401}" destId="{A0C34E4A-8919-49C9-80E7-E445169EDD29}" srcOrd="0" destOrd="0" presId="urn:microsoft.com/office/officeart/2018/2/layout/IconVerticalSolidList"/>
    <dgm:cxn modelId="{ACFCD67E-D7A8-4D3E-883C-1F2945884BF2}" srcId="{79A648A4-3B51-4861-A591-8F91687EB4CC}" destId="{4533138E-1AFA-4151-AF46-72CA37433858}" srcOrd="0" destOrd="0" parTransId="{19390E51-3367-4015-8EDC-B0956BFAB7C0}" sibTransId="{92AA5BA3-D953-4573-85A4-BF21CB0A1D85}"/>
    <dgm:cxn modelId="{A00ED188-49F5-461E-A0CF-E55193EBD538}" srcId="{79A648A4-3B51-4861-A591-8F91687EB4CC}" destId="{806E4718-6729-4382-8834-D6124EEA6401}" srcOrd="2" destOrd="0" parTransId="{08F4C477-59EF-49D8-93DC-F93E2FFE5866}" sibTransId="{B5D828C7-360C-42DC-AFFF-DA9D297B1D4C}"/>
    <dgm:cxn modelId="{B546F694-7D25-4843-B8BD-961C2B267ECA}" srcId="{79A648A4-3B51-4861-A591-8F91687EB4CC}" destId="{3DF6A1BB-E62D-4E1F-88CE-CEA340EC0771}" srcOrd="3" destOrd="0" parTransId="{D1FC18C7-9149-40BB-8E4B-B7E082BBF6D8}" sibTransId="{451F113A-C51E-4059-B6B7-CE9E9A2A78F5}"/>
    <dgm:cxn modelId="{D05857A0-CCEE-407B-BF34-4BCD07FB6708}" type="presOf" srcId="{4533138E-1AFA-4151-AF46-72CA37433858}" destId="{AF19014C-CEA5-4FD3-8C51-BAC61A47096D}" srcOrd="0" destOrd="0" presId="urn:microsoft.com/office/officeart/2018/2/layout/IconVerticalSolidList"/>
    <dgm:cxn modelId="{63E223B0-B795-4175-A6BE-1249968F7C94}" type="presOf" srcId="{F1FBBB02-4507-4BF3-9822-D968C9501822}" destId="{4B17F01E-F6BE-47CB-95FA-BE9894C48B84}" srcOrd="0" destOrd="0" presId="urn:microsoft.com/office/officeart/2018/2/layout/IconVerticalSolidList"/>
    <dgm:cxn modelId="{6F0A33C5-A022-41A5-9F8D-B525E76DFAD9}" srcId="{79A648A4-3B51-4861-A591-8F91687EB4CC}" destId="{F1FBBB02-4507-4BF3-9822-D968C9501822}" srcOrd="1" destOrd="0" parTransId="{DE73DAE9-5B57-474D-A893-EDBEB4B1E675}" sibTransId="{01A49CB7-BACF-4AA6-9479-C4A19BB4AF26}"/>
    <dgm:cxn modelId="{58F1F198-8B9C-4429-A334-B9444E698CF9}" type="presParOf" srcId="{D46D4D73-A8E6-4C86-A160-8F2BD59E5F8F}" destId="{97DB9CF9-2C21-496D-BBE5-0B5417B5404A}" srcOrd="0" destOrd="0" presId="urn:microsoft.com/office/officeart/2018/2/layout/IconVerticalSolidList"/>
    <dgm:cxn modelId="{14657B66-EAE8-4456-92D3-7FEC43799517}" type="presParOf" srcId="{97DB9CF9-2C21-496D-BBE5-0B5417B5404A}" destId="{3939F6F6-1B78-4952-8554-663EA6DFE994}" srcOrd="0" destOrd="0" presId="urn:microsoft.com/office/officeart/2018/2/layout/IconVerticalSolidList"/>
    <dgm:cxn modelId="{6508E581-E0B2-402D-ACF0-8F77BF7F3ABE}" type="presParOf" srcId="{97DB9CF9-2C21-496D-BBE5-0B5417B5404A}" destId="{06AB4B3A-39B5-491E-8359-F42979196EA4}" srcOrd="1" destOrd="0" presId="urn:microsoft.com/office/officeart/2018/2/layout/IconVerticalSolidList"/>
    <dgm:cxn modelId="{8E6959A0-62E1-4CFD-ABA1-B784AAF52EEC}" type="presParOf" srcId="{97DB9CF9-2C21-496D-BBE5-0B5417B5404A}" destId="{90119E75-BBA7-4BD7-8516-E1DEC3F4B268}" srcOrd="2" destOrd="0" presId="urn:microsoft.com/office/officeart/2018/2/layout/IconVerticalSolidList"/>
    <dgm:cxn modelId="{02FE0A1F-8A0F-468C-B680-9083B958642E}" type="presParOf" srcId="{97DB9CF9-2C21-496D-BBE5-0B5417B5404A}" destId="{AF19014C-CEA5-4FD3-8C51-BAC61A47096D}" srcOrd="3" destOrd="0" presId="urn:microsoft.com/office/officeart/2018/2/layout/IconVerticalSolidList"/>
    <dgm:cxn modelId="{50AE2539-6736-42E7-9F98-156421DC8F45}" type="presParOf" srcId="{D46D4D73-A8E6-4C86-A160-8F2BD59E5F8F}" destId="{B814338B-B43C-4D95-9BCF-E91D6DC30D4E}" srcOrd="1" destOrd="0" presId="urn:microsoft.com/office/officeart/2018/2/layout/IconVerticalSolidList"/>
    <dgm:cxn modelId="{0635D0D9-A44E-47C6-BB99-8E6C06CF47C9}" type="presParOf" srcId="{D46D4D73-A8E6-4C86-A160-8F2BD59E5F8F}" destId="{C104B32D-5FD0-4533-83B0-D588C0A539DE}" srcOrd="2" destOrd="0" presId="urn:microsoft.com/office/officeart/2018/2/layout/IconVerticalSolidList"/>
    <dgm:cxn modelId="{636D1527-F26A-4EE7-BA54-DA60E576B0C4}" type="presParOf" srcId="{C104B32D-5FD0-4533-83B0-D588C0A539DE}" destId="{D0306DDD-A496-43A8-966E-338785CCA301}" srcOrd="0" destOrd="0" presId="urn:microsoft.com/office/officeart/2018/2/layout/IconVerticalSolidList"/>
    <dgm:cxn modelId="{202ACEDE-5F97-4998-81FA-0EE75F048B3B}" type="presParOf" srcId="{C104B32D-5FD0-4533-83B0-D588C0A539DE}" destId="{4FD59711-8CF3-4A78-AC2A-43E5F576EBC8}" srcOrd="1" destOrd="0" presId="urn:microsoft.com/office/officeart/2018/2/layout/IconVerticalSolidList"/>
    <dgm:cxn modelId="{09639C6F-96FB-43CB-B791-2BFAF89F6E10}" type="presParOf" srcId="{C104B32D-5FD0-4533-83B0-D588C0A539DE}" destId="{47A99509-D39A-44C8-8189-E69CEC142153}" srcOrd="2" destOrd="0" presId="urn:microsoft.com/office/officeart/2018/2/layout/IconVerticalSolidList"/>
    <dgm:cxn modelId="{25B52ABF-8AC3-476F-A7A2-F1E7DA6332A9}" type="presParOf" srcId="{C104B32D-5FD0-4533-83B0-D588C0A539DE}" destId="{4B17F01E-F6BE-47CB-95FA-BE9894C48B84}" srcOrd="3" destOrd="0" presId="urn:microsoft.com/office/officeart/2018/2/layout/IconVerticalSolidList"/>
    <dgm:cxn modelId="{E701C243-709E-426F-B150-164B975DBC4B}" type="presParOf" srcId="{D46D4D73-A8E6-4C86-A160-8F2BD59E5F8F}" destId="{E82A97F0-F4DD-4E7B-88C4-F0B65CFF30FA}" srcOrd="3" destOrd="0" presId="urn:microsoft.com/office/officeart/2018/2/layout/IconVerticalSolidList"/>
    <dgm:cxn modelId="{2DCE00C3-9158-4AEB-889D-5A1124632A45}" type="presParOf" srcId="{D46D4D73-A8E6-4C86-A160-8F2BD59E5F8F}" destId="{8247C037-663F-4345-B2C4-93FDE15F7384}" srcOrd="4" destOrd="0" presId="urn:microsoft.com/office/officeart/2018/2/layout/IconVerticalSolidList"/>
    <dgm:cxn modelId="{FB76D7A4-8DDA-43F1-B010-E5184BBE502A}" type="presParOf" srcId="{8247C037-663F-4345-B2C4-93FDE15F7384}" destId="{0B8CB043-5983-41AC-B8C3-D8A566E382A3}" srcOrd="0" destOrd="0" presId="urn:microsoft.com/office/officeart/2018/2/layout/IconVerticalSolidList"/>
    <dgm:cxn modelId="{420529EE-31EC-4BAA-81E3-FF6B1731E6A4}" type="presParOf" srcId="{8247C037-663F-4345-B2C4-93FDE15F7384}" destId="{E0AE0C0D-2D53-4607-97B4-872F3449313E}" srcOrd="1" destOrd="0" presId="urn:microsoft.com/office/officeart/2018/2/layout/IconVerticalSolidList"/>
    <dgm:cxn modelId="{F756B543-ACDF-4893-A481-7229F81919E9}" type="presParOf" srcId="{8247C037-663F-4345-B2C4-93FDE15F7384}" destId="{E4F21B2D-7FA9-42DB-80CF-010AB1FA509A}" srcOrd="2" destOrd="0" presId="urn:microsoft.com/office/officeart/2018/2/layout/IconVerticalSolidList"/>
    <dgm:cxn modelId="{9164B967-E9E0-404A-929D-6C28B7ABCCCE}" type="presParOf" srcId="{8247C037-663F-4345-B2C4-93FDE15F7384}" destId="{A0C34E4A-8919-49C9-80E7-E445169EDD29}" srcOrd="3" destOrd="0" presId="urn:microsoft.com/office/officeart/2018/2/layout/IconVerticalSolidList"/>
    <dgm:cxn modelId="{4BEE6AA3-B944-40BD-8067-9E9EB05BF102}" type="presParOf" srcId="{D46D4D73-A8E6-4C86-A160-8F2BD59E5F8F}" destId="{354185C3-2725-443C-A724-6F7104BFD316}" srcOrd="5" destOrd="0" presId="urn:microsoft.com/office/officeart/2018/2/layout/IconVerticalSolidList"/>
    <dgm:cxn modelId="{E10B72B6-8CB9-435A-B9A3-1639F269CB67}" type="presParOf" srcId="{D46D4D73-A8E6-4C86-A160-8F2BD59E5F8F}" destId="{7967B1F3-D25C-4BB1-B4B3-F7A6F8444258}" srcOrd="6" destOrd="0" presId="urn:microsoft.com/office/officeart/2018/2/layout/IconVerticalSolidList"/>
    <dgm:cxn modelId="{E652A268-00D0-4628-8987-9CDD06862830}" type="presParOf" srcId="{7967B1F3-D25C-4BB1-B4B3-F7A6F8444258}" destId="{CE7581AE-1641-4BC4-98B1-87631D68A279}" srcOrd="0" destOrd="0" presId="urn:microsoft.com/office/officeart/2018/2/layout/IconVerticalSolidList"/>
    <dgm:cxn modelId="{3D5262FD-FA8B-4798-95B8-C4731F9A3C19}" type="presParOf" srcId="{7967B1F3-D25C-4BB1-B4B3-F7A6F8444258}" destId="{BD5B48C4-E157-4ED4-BD7C-42C0E7D5CD34}" srcOrd="1" destOrd="0" presId="urn:microsoft.com/office/officeart/2018/2/layout/IconVerticalSolidList"/>
    <dgm:cxn modelId="{17DA9E1C-49E8-4C7F-AB0A-D01ADA609881}" type="presParOf" srcId="{7967B1F3-D25C-4BB1-B4B3-F7A6F8444258}" destId="{7F7F195C-6DD8-4398-9D83-06E67D60E4D8}" srcOrd="2" destOrd="0" presId="urn:microsoft.com/office/officeart/2018/2/layout/IconVerticalSolidList"/>
    <dgm:cxn modelId="{220333EF-C874-4A22-97B1-484BAA3E51E7}" type="presParOf" srcId="{7967B1F3-D25C-4BB1-B4B3-F7A6F8444258}" destId="{CFF4A924-9A6E-4170-BB36-8A364EF27B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8D4CF6-10B6-44DA-B51A-883F9C31F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5A8EAD3-4D03-4677-9ED5-59AB9D605C94}">
      <dgm:prSet custT="1"/>
      <dgm:spPr/>
      <dgm:t>
        <a:bodyPr/>
        <a:lstStyle/>
        <a:p>
          <a:r>
            <a:rPr lang="en-US" sz="2200" dirty="0"/>
            <a:t>Log into the ShipExec Thin Client: </a:t>
          </a:r>
          <a:r>
            <a:rPr lang="en-US" sz="2200" dirty="0">
              <a:hlinkClick xmlns:r="http://schemas.openxmlformats.org/officeDocument/2006/relationships" r:id="rId1"/>
            </a:rPr>
            <a:t>https://kits.iu.edu/UPS</a:t>
          </a:r>
          <a:endParaRPr lang="en-US" sz="2200" dirty="0"/>
        </a:p>
      </dgm:t>
    </dgm:pt>
    <dgm:pt modelId="{DF9E424E-8EB9-4121-BD26-B5D2455685DF}" type="parTrans" cxnId="{ED27E1D2-51C0-4F6F-9230-8DEBCB63E147}">
      <dgm:prSet/>
      <dgm:spPr/>
      <dgm:t>
        <a:bodyPr/>
        <a:lstStyle/>
        <a:p>
          <a:endParaRPr lang="en-US"/>
        </a:p>
      </dgm:t>
    </dgm:pt>
    <dgm:pt modelId="{ED172ED6-6DE8-4DF2-B40E-29FDFAD3B764}" type="sibTrans" cxnId="{ED27E1D2-51C0-4F6F-9230-8DEBCB63E147}">
      <dgm:prSet/>
      <dgm:spPr/>
      <dgm:t>
        <a:bodyPr/>
        <a:lstStyle/>
        <a:p>
          <a:endParaRPr lang="en-US"/>
        </a:p>
      </dgm:t>
    </dgm:pt>
    <dgm:pt modelId="{4663BB69-A650-439F-ACA4-5194FC32F63D}">
      <dgm:prSet custT="1"/>
      <dgm:spPr/>
      <dgm:t>
        <a:bodyPr/>
        <a:lstStyle/>
        <a:p>
          <a:r>
            <a:rPr lang="en-US" sz="2200" dirty="0"/>
            <a:t>Click on the “Shipping” dropdown and click on “Shipping and Rating”</a:t>
          </a:r>
        </a:p>
      </dgm:t>
    </dgm:pt>
    <dgm:pt modelId="{F5338215-28A0-42B9-A052-AAC22FCC67F6}" type="parTrans" cxnId="{B54B43B4-E0C2-45A3-9BA5-A040289AA795}">
      <dgm:prSet/>
      <dgm:spPr/>
      <dgm:t>
        <a:bodyPr/>
        <a:lstStyle/>
        <a:p>
          <a:endParaRPr lang="en-US"/>
        </a:p>
      </dgm:t>
    </dgm:pt>
    <dgm:pt modelId="{1AE2AE5E-87C6-4DA7-875D-7C063E1A78BB}" type="sibTrans" cxnId="{B54B43B4-E0C2-45A3-9BA5-A040289AA795}">
      <dgm:prSet/>
      <dgm:spPr/>
      <dgm:t>
        <a:bodyPr/>
        <a:lstStyle/>
        <a:p>
          <a:endParaRPr lang="en-US"/>
        </a:p>
      </dgm:t>
    </dgm:pt>
    <dgm:pt modelId="{300659E6-86F5-473C-9CD9-83604073AF98}" type="pres">
      <dgm:prSet presAssocID="{F38D4CF6-10B6-44DA-B51A-883F9C31F9E7}" presName="root" presStyleCnt="0">
        <dgm:presLayoutVars>
          <dgm:dir/>
          <dgm:resizeHandles val="exact"/>
        </dgm:presLayoutVars>
      </dgm:prSet>
      <dgm:spPr/>
    </dgm:pt>
    <dgm:pt modelId="{F3EA5E1D-70B7-4D1B-9BF9-7FA27B538B9F}" type="pres">
      <dgm:prSet presAssocID="{F5A8EAD3-4D03-4677-9ED5-59AB9D605C94}" presName="compNode" presStyleCnt="0"/>
      <dgm:spPr/>
    </dgm:pt>
    <dgm:pt modelId="{A0F961C1-60AB-4406-A05F-5BC6409D7BCA}" type="pres">
      <dgm:prSet presAssocID="{F5A8EAD3-4D03-4677-9ED5-59AB9D605C94}" presName="bgRect" presStyleLbl="bgShp" presStyleIdx="0" presStyleCnt="2" custScaleY="65673"/>
      <dgm:spPr/>
    </dgm:pt>
    <dgm:pt modelId="{83125581-6466-46D0-B358-98F40CE132BF}" type="pres">
      <dgm:prSet presAssocID="{F5A8EAD3-4D03-4677-9ED5-59AB9D605C94}"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rowser Window"/>
        </a:ext>
      </dgm:extLst>
    </dgm:pt>
    <dgm:pt modelId="{1298FAF6-DB94-4EE3-8812-B58A2B8311BA}" type="pres">
      <dgm:prSet presAssocID="{F5A8EAD3-4D03-4677-9ED5-59AB9D605C94}" presName="spaceRect" presStyleCnt="0"/>
      <dgm:spPr/>
    </dgm:pt>
    <dgm:pt modelId="{E5902175-CBC8-4059-B033-010F56BBFBB0}" type="pres">
      <dgm:prSet presAssocID="{F5A8EAD3-4D03-4677-9ED5-59AB9D605C94}" presName="parTx" presStyleLbl="revTx" presStyleIdx="0" presStyleCnt="2">
        <dgm:presLayoutVars>
          <dgm:chMax val="0"/>
          <dgm:chPref val="0"/>
        </dgm:presLayoutVars>
      </dgm:prSet>
      <dgm:spPr/>
    </dgm:pt>
    <dgm:pt modelId="{0431DD73-DC17-471B-81D1-4B8C56610924}" type="pres">
      <dgm:prSet presAssocID="{ED172ED6-6DE8-4DF2-B40E-29FDFAD3B764}" presName="sibTrans" presStyleCnt="0"/>
      <dgm:spPr/>
    </dgm:pt>
    <dgm:pt modelId="{75A19646-FC31-49CD-8319-5C827F5C3BFE}" type="pres">
      <dgm:prSet presAssocID="{4663BB69-A650-439F-ACA4-5194FC32F63D}" presName="compNode" presStyleCnt="0"/>
      <dgm:spPr/>
    </dgm:pt>
    <dgm:pt modelId="{DEFEF892-662B-4004-B33B-23DBBC338977}" type="pres">
      <dgm:prSet presAssocID="{4663BB69-A650-439F-ACA4-5194FC32F63D}" presName="bgRect" presStyleLbl="bgShp" presStyleIdx="1" presStyleCnt="2" custScaleY="57847"/>
      <dgm:spPr/>
    </dgm:pt>
    <dgm:pt modelId="{91AAA567-1A62-4D53-A642-9D4AE4FD3E03}" type="pres">
      <dgm:prSet presAssocID="{4663BB69-A650-439F-ACA4-5194FC32F63D}"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ruck"/>
        </a:ext>
      </dgm:extLst>
    </dgm:pt>
    <dgm:pt modelId="{A6C476BC-8D57-4C7A-8133-4CF92AF19D98}" type="pres">
      <dgm:prSet presAssocID="{4663BB69-A650-439F-ACA4-5194FC32F63D}" presName="spaceRect" presStyleCnt="0"/>
      <dgm:spPr/>
    </dgm:pt>
    <dgm:pt modelId="{7676BD12-5652-4A62-82D8-025B9B5932E0}" type="pres">
      <dgm:prSet presAssocID="{4663BB69-A650-439F-ACA4-5194FC32F63D}" presName="parTx" presStyleLbl="revTx" presStyleIdx="1" presStyleCnt="2">
        <dgm:presLayoutVars>
          <dgm:chMax val="0"/>
          <dgm:chPref val="0"/>
        </dgm:presLayoutVars>
      </dgm:prSet>
      <dgm:spPr/>
    </dgm:pt>
  </dgm:ptLst>
  <dgm:cxnLst>
    <dgm:cxn modelId="{0287A110-E469-42AA-8960-4D0C41985BED}" type="presOf" srcId="{4663BB69-A650-439F-ACA4-5194FC32F63D}" destId="{7676BD12-5652-4A62-82D8-025B9B5932E0}" srcOrd="0" destOrd="0" presId="urn:microsoft.com/office/officeart/2018/2/layout/IconVerticalSolidList"/>
    <dgm:cxn modelId="{7632198F-B670-42E5-8936-A8E4B757B401}" type="presOf" srcId="{F38D4CF6-10B6-44DA-B51A-883F9C31F9E7}" destId="{300659E6-86F5-473C-9CD9-83604073AF98}" srcOrd="0" destOrd="0" presId="urn:microsoft.com/office/officeart/2018/2/layout/IconVerticalSolidList"/>
    <dgm:cxn modelId="{B54B43B4-E0C2-45A3-9BA5-A040289AA795}" srcId="{F38D4CF6-10B6-44DA-B51A-883F9C31F9E7}" destId="{4663BB69-A650-439F-ACA4-5194FC32F63D}" srcOrd="1" destOrd="0" parTransId="{F5338215-28A0-42B9-A052-AAC22FCC67F6}" sibTransId="{1AE2AE5E-87C6-4DA7-875D-7C063E1A78BB}"/>
    <dgm:cxn modelId="{ED27E1D2-51C0-4F6F-9230-8DEBCB63E147}" srcId="{F38D4CF6-10B6-44DA-B51A-883F9C31F9E7}" destId="{F5A8EAD3-4D03-4677-9ED5-59AB9D605C94}" srcOrd="0" destOrd="0" parTransId="{DF9E424E-8EB9-4121-BD26-B5D2455685DF}" sibTransId="{ED172ED6-6DE8-4DF2-B40E-29FDFAD3B764}"/>
    <dgm:cxn modelId="{618A33D8-2D60-412D-89BF-86DBD6A2DA46}" type="presOf" srcId="{F5A8EAD3-4D03-4677-9ED5-59AB9D605C94}" destId="{E5902175-CBC8-4059-B033-010F56BBFBB0}" srcOrd="0" destOrd="0" presId="urn:microsoft.com/office/officeart/2018/2/layout/IconVerticalSolidList"/>
    <dgm:cxn modelId="{5BD4C283-60F1-47B4-895E-BAF542D43D9C}" type="presParOf" srcId="{300659E6-86F5-473C-9CD9-83604073AF98}" destId="{F3EA5E1D-70B7-4D1B-9BF9-7FA27B538B9F}" srcOrd="0" destOrd="0" presId="urn:microsoft.com/office/officeart/2018/2/layout/IconVerticalSolidList"/>
    <dgm:cxn modelId="{8C2DF2EE-9418-4FF0-A5E0-9953AADE8231}" type="presParOf" srcId="{F3EA5E1D-70B7-4D1B-9BF9-7FA27B538B9F}" destId="{A0F961C1-60AB-4406-A05F-5BC6409D7BCA}" srcOrd="0" destOrd="0" presId="urn:microsoft.com/office/officeart/2018/2/layout/IconVerticalSolidList"/>
    <dgm:cxn modelId="{30C5565C-FB7B-4344-8957-707E69AAFA94}" type="presParOf" srcId="{F3EA5E1D-70B7-4D1B-9BF9-7FA27B538B9F}" destId="{83125581-6466-46D0-B358-98F40CE132BF}" srcOrd="1" destOrd="0" presId="urn:microsoft.com/office/officeart/2018/2/layout/IconVerticalSolidList"/>
    <dgm:cxn modelId="{A9FBB256-85B6-4FBB-A631-71ABBCE2B94D}" type="presParOf" srcId="{F3EA5E1D-70B7-4D1B-9BF9-7FA27B538B9F}" destId="{1298FAF6-DB94-4EE3-8812-B58A2B8311BA}" srcOrd="2" destOrd="0" presId="urn:microsoft.com/office/officeart/2018/2/layout/IconVerticalSolidList"/>
    <dgm:cxn modelId="{E5F4DB70-4D29-4AD8-A3B0-6E210D11DB5F}" type="presParOf" srcId="{F3EA5E1D-70B7-4D1B-9BF9-7FA27B538B9F}" destId="{E5902175-CBC8-4059-B033-010F56BBFBB0}" srcOrd="3" destOrd="0" presId="urn:microsoft.com/office/officeart/2018/2/layout/IconVerticalSolidList"/>
    <dgm:cxn modelId="{06F76283-7072-4A31-80BF-4F4BC3A66A1E}" type="presParOf" srcId="{300659E6-86F5-473C-9CD9-83604073AF98}" destId="{0431DD73-DC17-471B-81D1-4B8C56610924}" srcOrd="1" destOrd="0" presId="urn:microsoft.com/office/officeart/2018/2/layout/IconVerticalSolidList"/>
    <dgm:cxn modelId="{F8ADD838-7885-4058-8A25-F6AD8A748BBE}" type="presParOf" srcId="{300659E6-86F5-473C-9CD9-83604073AF98}" destId="{75A19646-FC31-49CD-8319-5C827F5C3BFE}" srcOrd="2" destOrd="0" presId="urn:microsoft.com/office/officeart/2018/2/layout/IconVerticalSolidList"/>
    <dgm:cxn modelId="{6E92EBED-5F9E-4202-A0F2-653516A692C6}" type="presParOf" srcId="{75A19646-FC31-49CD-8319-5C827F5C3BFE}" destId="{DEFEF892-662B-4004-B33B-23DBBC338977}" srcOrd="0" destOrd="0" presId="urn:microsoft.com/office/officeart/2018/2/layout/IconVerticalSolidList"/>
    <dgm:cxn modelId="{F53BE9E6-6D93-4621-828E-9FD18A57B53F}" type="presParOf" srcId="{75A19646-FC31-49CD-8319-5C827F5C3BFE}" destId="{91AAA567-1A62-4D53-A642-9D4AE4FD3E03}" srcOrd="1" destOrd="0" presId="urn:microsoft.com/office/officeart/2018/2/layout/IconVerticalSolidList"/>
    <dgm:cxn modelId="{97EAC996-2E44-4C18-A924-9011F88475E4}" type="presParOf" srcId="{75A19646-FC31-49CD-8319-5C827F5C3BFE}" destId="{A6C476BC-8D57-4C7A-8133-4CF92AF19D98}" srcOrd="2" destOrd="0" presId="urn:microsoft.com/office/officeart/2018/2/layout/IconVerticalSolidList"/>
    <dgm:cxn modelId="{30F80B88-E66C-458C-92B5-E7DB95D87CDF}" type="presParOf" srcId="{75A19646-FC31-49CD-8319-5C827F5C3BFE}" destId="{7676BD12-5652-4A62-82D8-025B9B5932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0FE697-748C-40BC-9FA2-68B7A1709DCA}"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9E52C400-60E7-4A2D-9CB8-3B811B67BF05}">
      <dgm:prSet/>
      <dgm:spPr/>
      <dgm:t>
        <a:bodyPr/>
        <a:lstStyle/>
        <a:p>
          <a:r>
            <a:rPr lang="en-US" dirty="0"/>
            <a:t>A copy of the sample form </a:t>
          </a:r>
          <a:r>
            <a:rPr lang="en-US" i="1" dirty="0"/>
            <a:t>must</a:t>
          </a:r>
          <a:r>
            <a:rPr lang="en-US" dirty="0"/>
            <a:t> be emailed or faxed to NCRAD prior to the date of sample arrival.</a:t>
          </a:r>
        </a:p>
      </dgm:t>
    </dgm:pt>
    <dgm:pt modelId="{098BD01A-77B3-44BF-A188-6EE43A4308C0}" type="parTrans" cxnId="{798754EB-1DD1-47AE-811B-424C87D15ED2}">
      <dgm:prSet/>
      <dgm:spPr/>
      <dgm:t>
        <a:bodyPr/>
        <a:lstStyle/>
        <a:p>
          <a:endParaRPr lang="en-US"/>
        </a:p>
      </dgm:t>
    </dgm:pt>
    <dgm:pt modelId="{53CAADE6-D3CA-493A-BB8A-13AA447BC316}" type="sibTrans" cxnId="{798754EB-1DD1-47AE-811B-424C87D15ED2}">
      <dgm:prSet/>
      <dgm:spPr/>
      <dgm:t>
        <a:bodyPr/>
        <a:lstStyle/>
        <a:p>
          <a:endParaRPr lang="en-US"/>
        </a:p>
      </dgm:t>
    </dgm:pt>
    <dgm:pt modelId="{66088899-3AC9-43A3-B96D-2AD7524753AB}">
      <dgm:prSet/>
      <dgm:spPr/>
      <dgm:t>
        <a:bodyPr/>
        <a:lstStyle/>
        <a:p>
          <a:r>
            <a:rPr lang="en-US" dirty="0"/>
            <a:t>Please include sample forms in all shipments of frozen samples.</a:t>
          </a:r>
        </a:p>
      </dgm:t>
    </dgm:pt>
    <dgm:pt modelId="{A72873CF-6E61-4A28-80FB-F16C8D278B48}" type="parTrans" cxnId="{218C4617-B376-4B19-8F8E-58E45EFE4EDE}">
      <dgm:prSet/>
      <dgm:spPr/>
      <dgm:t>
        <a:bodyPr/>
        <a:lstStyle/>
        <a:p>
          <a:endParaRPr lang="en-US"/>
        </a:p>
      </dgm:t>
    </dgm:pt>
    <dgm:pt modelId="{A5EC3716-B78A-420F-A270-BAE3FBEBE09D}" type="sibTrans" cxnId="{218C4617-B376-4B19-8F8E-58E45EFE4EDE}">
      <dgm:prSet/>
      <dgm:spPr/>
      <dgm:t>
        <a:bodyPr/>
        <a:lstStyle/>
        <a:p>
          <a:endParaRPr lang="en-US"/>
        </a:p>
      </dgm:t>
    </dgm:pt>
    <dgm:pt modelId="{DD8EC864-5844-4AAA-8A72-6CF60C059583}">
      <dgm:prSet/>
      <dgm:spPr/>
      <dgm:t>
        <a:bodyPr/>
        <a:lstStyle/>
        <a:p>
          <a:r>
            <a:rPr lang="en-US" dirty="0"/>
            <a:t>Email: </a:t>
          </a:r>
          <a:r>
            <a:rPr lang="en-US" dirty="0">
              <a:hlinkClick xmlns:r="http://schemas.openxmlformats.org/officeDocument/2006/relationships" r:id="rId1"/>
            </a:rPr>
            <a:t>alzstudy@iu.edu</a:t>
          </a:r>
          <a:endParaRPr lang="en-US" dirty="0"/>
        </a:p>
      </dgm:t>
    </dgm:pt>
    <dgm:pt modelId="{77124AA6-1163-4195-8856-5447C29D4501}" type="parTrans" cxnId="{D6C8103F-18CD-433A-A086-EA3101A41B8F}">
      <dgm:prSet/>
      <dgm:spPr/>
      <dgm:t>
        <a:bodyPr/>
        <a:lstStyle/>
        <a:p>
          <a:endParaRPr lang="en-US"/>
        </a:p>
      </dgm:t>
    </dgm:pt>
    <dgm:pt modelId="{AFCB260D-D686-4605-A71E-C8139A8809F6}" type="sibTrans" cxnId="{D6C8103F-18CD-433A-A086-EA3101A41B8F}">
      <dgm:prSet/>
      <dgm:spPr/>
      <dgm:t>
        <a:bodyPr/>
        <a:lstStyle/>
        <a:p>
          <a:endParaRPr lang="en-US"/>
        </a:p>
      </dgm:t>
    </dgm:pt>
    <dgm:pt modelId="{D0902F9E-B58D-4515-972E-2FEBD703CB5B}" type="pres">
      <dgm:prSet presAssocID="{740FE697-748C-40BC-9FA2-68B7A1709DCA}" presName="root" presStyleCnt="0">
        <dgm:presLayoutVars>
          <dgm:dir/>
          <dgm:resizeHandles val="exact"/>
        </dgm:presLayoutVars>
      </dgm:prSet>
      <dgm:spPr/>
    </dgm:pt>
    <dgm:pt modelId="{D21F137D-E239-44D8-9262-C726AE1DAFFF}" type="pres">
      <dgm:prSet presAssocID="{9E52C400-60E7-4A2D-9CB8-3B811B67BF05}" presName="compNode" presStyleCnt="0"/>
      <dgm:spPr/>
    </dgm:pt>
    <dgm:pt modelId="{F4B330E8-631A-4069-BC4D-ECBA8454EE4C}" type="pres">
      <dgm:prSet presAssocID="{9E52C400-60E7-4A2D-9CB8-3B811B67BF05}" presName="bgRect" presStyleLbl="bgShp" presStyleIdx="0" presStyleCnt="3"/>
      <dgm:spPr/>
    </dgm:pt>
    <dgm:pt modelId="{85657F9C-529E-4D85-BD38-68BAE4908442}" type="pres">
      <dgm:prSet presAssocID="{9E52C400-60E7-4A2D-9CB8-3B811B67BF05}"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Open envelope"/>
        </a:ext>
      </dgm:extLst>
    </dgm:pt>
    <dgm:pt modelId="{FFB395CA-91BA-4D76-B2AD-9C6CB53A0A12}" type="pres">
      <dgm:prSet presAssocID="{9E52C400-60E7-4A2D-9CB8-3B811B67BF05}" presName="spaceRect" presStyleCnt="0"/>
      <dgm:spPr/>
    </dgm:pt>
    <dgm:pt modelId="{C1CCAED8-F2F2-4BB3-BB0C-EF87CE9CA144}" type="pres">
      <dgm:prSet presAssocID="{9E52C400-60E7-4A2D-9CB8-3B811B67BF05}" presName="parTx" presStyleLbl="revTx" presStyleIdx="0" presStyleCnt="3">
        <dgm:presLayoutVars>
          <dgm:chMax val="0"/>
          <dgm:chPref val="0"/>
        </dgm:presLayoutVars>
      </dgm:prSet>
      <dgm:spPr/>
    </dgm:pt>
    <dgm:pt modelId="{201F042B-5F8E-4E36-B565-A8B37D9A42F3}" type="pres">
      <dgm:prSet presAssocID="{53CAADE6-D3CA-493A-BB8A-13AA447BC316}" presName="sibTrans" presStyleCnt="0"/>
      <dgm:spPr/>
    </dgm:pt>
    <dgm:pt modelId="{C7696999-5065-43DA-A3EE-A9FF3AF62143}" type="pres">
      <dgm:prSet presAssocID="{66088899-3AC9-43A3-B96D-2AD7524753AB}" presName="compNode" presStyleCnt="0"/>
      <dgm:spPr/>
    </dgm:pt>
    <dgm:pt modelId="{B6574A44-E664-427A-B15F-444C91BF3D72}" type="pres">
      <dgm:prSet presAssocID="{66088899-3AC9-43A3-B96D-2AD7524753AB}" presName="bgRect" presStyleLbl="bgShp" presStyleIdx="1" presStyleCnt="3"/>
      <dgm:spPr/>
    </dgm:pt>
    <dgm:pt modelId="{EC9B48B6-619B-42C9-95AD-2F2EA5E0973E}" type="pres">
      <dgm:prSet presAssocID="{66088899-3AC9-43A3-B96D-2AD7524753AB}"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ox"/>
        </a:ext>
      </dgm:extLst>
    </dgm:pt>
    <dgm:pt modelId="{03674D85-F878-478A-BE15-A94A29E1952C}" type="pres">
      <dgm:prSet presAssocID="{66088899-3AC9-43A3-B96D-2AD7524753AB}" presName="spaceRect" presStyleCnt="0"/>
      <dgm:spPr/>
    </dgm:pt>
    <dgm:pt modelId="{A6219648-8382-441D-B819-60109E50DB9E}" type="pres">
      <dgm:prSet presAssocID="{66088899-3AC9-43A3-B96D-2AD7524753AB}" presName="parTx" presStyleLbl="revTx" presStyleIdx="1" presStyleCnt="3">
        <dgm:presLayoutVars>
          <dgm:chMax val="0"/>
          <dgm:chPref val="0"/>
        </dgm:presLayoutVars>
      </dgm:prSet>
      <dgm:spPr/>
    </dgm:pt>
    <dgm:pt modelId="{8142EAFF-4D47-4028-909D-B244EE66D2BF}" type="pres">
      <dgm:prSet presAssocID="{A5EC3716-B78A-420F-A270-BAE3FBEBE09D}" presName="sibTrans" presStyleCnt="0"/>
      <dgm:spPr/>
    </dgm:pt>
    <dgm:pt modelId="{57AE1985-48F3-4774-840E-E557E596CC0B}" type="pres">
      <dgm:prSet presAssocID="{DD8EC864-5844-4AAA-8A72-6CF60C059583}" presName="compNode" presStyleCnt="0"/>
      <dgm:spPr/>
    </dgm:pt>
    <dgm:pt modelId="{1D0571F0-D6DB-4AD0-823E-AF348236E368}" type="pres">
      <dgm:prSet presAssocID="{DD8EC864-5844-4AAA-8A72-6CF60C059583}" presName="bgRect" presStyleLbl="bgShp" presStyleIdx="2" presStyleCnt="3"/>
      <dgm:spPr/>
    </dgm:pt>
    <dgm:pt modelId="{91EB1711-10D7-48F5-8108-79A573239058}" type="pres">
      <dgm:prSet presAssocID="{DD8EC864-5844-4AAA-8A72-6CF60C059583}"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end"/>
        </a:ext>
      </dgm:extLst>
    </dgm:pt>
    <dgm:pt modelId="{FCA99EF5-793D-4612-9983-97C2CDC10290}" type="pres">
      <dgm:prSet presAssocID="{DD8EC864-5844-4AAA-8A72-6CF60C059583}" presName="spaceRect" presStyleCnt="0"/>
      <dgm:spPr/>
    </dgm:pt>
    <dgm:pt modelId="{78CDB42E-DDD1-4B32-B630-E18ACD45E34B}" type="pres">
      <dgm:prSet presAssocID="{DD8EC864-5844-4AAA-8A72-6CF60C059583}" presName="parTx" presStyleLbl="revTx" presStyleIdx="2" presStyleCnt="3">
        <dgm:presLayoutVars>
          <dgm:chMax val="0"/>
          <dgm:chPref val="0"/>
        </dgm:presLayoutVars>
      </dgm:prSet>
      <dgm:spPr/>
    </dgm:pt>
  </dgm:ptLst>
  <dgm:cxnLst>
    <dgm:cxn modelId="{2E8B7500-9E2E-4A8E-81B1-40F97A4D9E26}" type="presOf" srcId="{66088899-3AC9-43A3-B96D-2AD7524753AB}" destId="{A6219648-8382-441D-B819-60109E50DB9E}" srcOrd="0" destOrd="0" presId="urn:microsoft.com/office/officeart/2018/2/layout/IconVerticalSolidList"/>
    <dgm:cxn modelId="{8338F006-4B67-447E-8A59-EF2201BA5612}" type="presOf" srcId="{740FE697-748C-40BC-9FA2-68B7A1709DCA}" destId="{D0902F9E-B58D-4515-972E-2FEBD703CB5B}" srcOrd="0" destOrd="0" presId="urn:microsoft.com/office/officeart/2018/2/layout/IconVerticalSolidList"/>
    <dgm:cxn modelId="{218C4617-B376-4B19-8F8E-58E45EFE4EDE}" srcId="{740FE697-748C-40BC-9FA2-68B7A1709DCA}" destId="{66088899-3AC9-43A3-B96D-2AD7524753AB}" srcOrd="1" destOrd="0" parTransId="{A72873CF-6E61-4A28-80FB-F16C8D278B48}" sibTransId="{A5EC3716-B78A-420F-A270-BAE3FBEBE09D}"/>
    <dgm:cxn modelId="{D6C8103F-18CD-433A-A086-EA3101A41B8F}" srcId="{740FE697-748C-40BC-9FA2-68B7A1709DCA}" destId="{DD8EC864-5844-4AAA-8A72-6CF60C059583}" srcOrd="2" destOrd="0" parTransId="{77124AA6-1163-4195-8856-5447C29D4501}" sibTransId="{AFCB260D-D686-4605-A71E-C8139A8809F6}"/>
    <dgm:cxn modelId="{CF5965DD-1599-4D33-BE54-F2B47DCAD094}" type="presOf" srcId="{DD8EC864-5844-4AAA-8A72-6CF60C059583}" destId="{78CDB42E-DDD1-4B32-B630-E18ACD45E34B}" srcOrd="0" destOrd="0" presId="urn:microsoft.com/office/officeart/2018/2/layout/IconVerticalSolidList"/>
    <dgm:cxn modelId="{F71D4FDD-3538-4DF0-8774-D5C8212E723B}" type="presOf" srcId="{9E52C400-60E7-4A2D-9CB8-3B811B67BF05}" destId="{C1CCAED8-F2F2-4BB3-BB0C-EF87CE9CA144}" srcOrd="0" destOrd="0" presId="urn:microsoft.com/office/officeart/2018/2/layout/IconVerticalSolidList"/>
    <dgm:cxn modelId="{798754EB-1DD1-47AE-811B-424C87D15ED2}" srcId="{740FE697-748C-40BC-9FA2-68B7A1709DCA}" destId="{9E52C400-60E7-4A2D-9CB8-3B811B67BF05}" srcOrd="0" destOrd="0" parTransId="{098BD01A-77B3-44BF-A188-6EE43A4308C0}" sibTransId="{53CAADE6-D3CA-493A-BB8A-13AA447BC316}"/>
    <dgm:cxn modelId="{2C5AD6A6-2921-4665-A919-1137B450DDDD}" type="presParOf" srcId="{D0902F9E-B58D-4515-972E-2FEBD703CB5B}" destId="{D21F137D-E239-44D8-9262-C726AE1DAFFF}" srcOrd="0" destOrd="0" presId="urn:microsoft.com/office/officeart/2018/2/layout/IconVerticalSolidList"/>
    <dgm:cxn modelId="{96373BBB-E389-4884-8830-DAB3CFB12BB5}" type="presParOf" srcId="{D21F137D-E239-44D8-9262-C726AE1DAFFF}" destId="{F4B330E8-631A-4069-BC4D-ECBA8454EE4C}" srcOrd="0" destOrd="0" presId="urn:microsoft.com/office/officeart/2018/2/layout/IconVerticalSolidList"/>
    <dgm:cxn modelId="{CBAF09A8-057D-4A83-A9F6-E8985E0A2A13}" type="presParOf" srcId="{D21F137D-E239-44D8-9262-C726AE1DAFFF}" destId="{85657F9C-529E-4D85-BD38-68BAE4908442}" srcOrd="1" destOrd="0" presId="urn:microsoft.com/office/officeart/2018/2/layout/IconVerticalSolidList"/>
    <dgm:cxn modelId="{A20A093A-33C9-4110-BFCC-E912938E4738}" type="presParOf" srcId="{D21F137D-E239-44D8-9262-C726AE1DAFFF}" destId="{FFB395CA-91BA-4D76-B2AD-9C6CB53A0A12}" srcOrd="2" destOrd="0" presId="urn:microsoft.com/office/officeart/2018/2/layout/IconVerticalSolidList"/>
    <dgm:cxn modelId="{78D992B6-B9F2-400C-8FBA-725F3EBCA321}" type="presParOf" srcId="{D21F137D-E239-44D8-9262-C726AE1DAFFF}" destId="{C1CCAED8-F2F2-4BB3-BB0C-EF87CE9CA144}" srcOrd="3" destOrd="0" presId="urn:microsoft.com/office/officeart/2018/2/layout/IconVerticalSolidList"/>
    <dgm:cxn modelId="{0233EDB7-8857-438D-922B-6AB04FFF6471}" type="presParOf" srcId="{D0902F9E-B58D-4515-972E-2FEBD703CB5B}" destId="{201F042B-5F8E-4E36-B565-A8B37D9A42F3}" srcOrd="1" destOrd="0" presId="urn:microsoft.com/office/officeart/2018/2/layout/IconVerticalSolidList"/>
    <dgm:cxn modelId="{A42D389D-4B3B-404A-ABB6-30681FB0A6BD}" type="presParOf" srcId="{D0902F9E-B58D-4515-972E-2FEBD703CB5B}" destId="{C7696999-5065-43DA-A3EE-A9FF3AF62143}" srcOrd="2" destOrd="0" presId="urn:microsoft.com/office/officeart/2018/2/layout/IconVerticalSolidList"/>
    <dgm:cxn modelId="{E0A6CFA3-DB92-420C-8529-D9D20B8861C8}" type="presParOf" srcId="{C7696999-5065-43DA-A3EE-A9FF3AF62143}" destId="{B6574A44-E664-427A-B15F-444C91BF3D72}" srcOrd="0" destOrd="0" presId="urn:microsoft.com/office/officeart/2018/2/layout/IconVerticalSolidList"/>
    <dgm:cxn modelId="{59611BB2-FDE3-4A25-94B9-DB2518A9EED0}" type="presParOf" srcId="{C7696999-5065-43DA-A3EE-A9FF3AF62143}" destId="{EC9B48B6-619B-42C9-95AD-2F2EA5E0973E}" srcOrd="1" destOrd="0" presId="urn:microsoft.com/office/officeart/2018/2/layout/IconVerticalSolidList"/>
    <dgm:cxn modelId="{A73A887B-8608-4B4C-A29D-F3E67A5814BB}" type="presParOf" srcId="{C7696999-5065-43DA-A3EE-A9FF3AF62143}" destId="{03674D85-F878-478A-BE15-A94A29E1952C}" srcOrd="2" destOrd="0" presId="urn:microsoft.com/office/officeart/2018/2/layout/IconVerticalSolidList"/>
    <dgm:cxn modelId="{11D64EC3-A308-4DE7-84C3-42581DB35234}" type="presParOf" srcId="{C7696999-5065-43DA-A3EE-A9FF3AF62143}" destId="{A6219648-8382-441D-B819-60109E50DB9E}" srcOrd="3" destOrd="0" presId="urn:microsoft.com/office/officeart/2018/2/layout/IconVerticalSolidList"/>
    <dgm:cxn modelId="{CFEFFD51-4B88-49AB-BF99-F8D1A4BD1CAD}" type="presParOf" srcId="{D0902F9E-B58D-4515-972E-2FEBD703CB5B}" destId="{8142EAFF-4D47-4028-909D-B244EE66D2BF}" srcOrd="3" destOrd="0" presId="urn:microsoft.com/office/officeart/2018/2/layout/IconVerticalSolidList"/>
    <dgm:cxn modelId="{F213B8A2-2E3B-422C-953E-EE93A5BB8A21}" type="presParOf" srcId="{D0902F9E-B58D-4515-972E-2FEBD703CB5B}" destId="{57AE1985-48F3-4774-840E-E557E596CC0B}" srcOrd="4" destOrd="0" presId="urn:microsoft.com/office/officeart/2018/2/layout/IconVerticalSolidList"/>
    <dgm:cxn modelId="{003C7CF1-96AC-468C-82E3-F313992A7F6D}" type="presParOf" srcId="{57AE1985-48F3-4774-840E-E557E596CC0B}" destId="{1D0571F0-D6DB-4AD0-823E-AF348236E368}" srcOrd="0" destOrd="0" presId="urn:microsoft.com/office/officeart/2018/2/layout/IconVerticalSolidList"/>
    <dgm:cxn modelId="{019C8292-BBC5-4E23-A98A-451AC9A30866}" type="presParOf" srcId="{57AE1985-48F3-4774-840E-E557E596CC0B}" destId="{91EB1711-10D7-48F5-8108-79A573239058}" srcOrd="1" destOrd="0" presId="urn:microsoft.com/office/officeart/2018/2/layout/IconVerticalSolidList"/>
    <dgm:cxn modelId="{CE5A55F0-00ED-4F58-BF5B-DD525DE2911D}" type="presParOf" srcId="{57AE1985-48F3-4774-840E-E557E596CC0B}" destId="{FCA99EF5-793D-4612-9983-97C2CDC10290}" srcOrd="2" destOrd="0" presId="urn:microsoft.com/office/officeart/2018/2/layout/IconVerticalSolidList"/>
    <dgm:cxn modelId="{0EE0F315-962A-40B4-B445-17271A4C873E}" type="presParOf" srcId="{57AE1985-48F3-4774-840E-E557E596CC0B}" destId="{78CDB42E-DDD1-4B32-B630-E18ACD45E34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6203A6-184C-4D32-8D95-D4CCF62B96F0}"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D8FAF522-2EE5-4567-9B27-E7722E7B704B}">
      <dgm:prSet custT="1"/>
      <dgm:spPr>
        <a:solidFill>
          <a:schemeClr val="accent1"/>
        </a:solidFill>
      </dgm:spPr>
      <dgm:t>
        <a:bodyPr/>
        <a:lstStyle/>
        <a:p>
          <a:r>
            <a:rPr lang="en-US" sz="3600" dirty="0"/>
            <a:t>Mica Gosnell</a:t>
          </a:r>
        </a:p>
      </dgm:t>
    </dgm:pt>
    <dgm:pt modelId="{2E74043F-2382-4480-BDD0-D9D17F59F93D}" type="parTrans" cxnId="{E53EE318-CFD6-4996-AB50-3A3C889810A9}">
      <dgm:prSet/>
      <dgm:spPr/>
      <dgm:t>
        <a:bodyPr/>
        <a:lstStyle/>
        <a:p>
          <a:endParaRPr lang="en-US" sz="1200"/>
        </a:p>
      </dgm:t>
    </dgm:pt>
    <dgm:pt modelId="{73F37E30-BCC3-4CDA-BC86-EC0C2CB30591}" type="sibTrans" cxnId="{E53EE318-CFD6-4996-AB50-3A3C889810A9}">
      <dgm:prSet/>
      <dgm:spPr/>
      <dgm:t>
        <a:bodyPr/>
        <a:lstStyle/>
        <a:p>
          <a:endParaRPr lang="en-US" sz="1200"/>
        </a:p>
      </dgm:t>
    </dgm:pt>
    <dgm:pt modelId="{FFBF2C5C-1495-44AE-89B1-D09F6BA21D20}">
      <dgm:prSet custT="1"/>
      <dgm:spPr>
        <a:solidFill>
          <a:schemeClr val="accent2">
            <a:alpha val="90000"/>
          </a:schemeClr>
        </a:solidFill>
      </dgm:spPr>
      <dgm:t>
        <a:bodyPr/>
        <a:lstStyle/>
        <a:p>
          <a:r>
            <a:rPr lang="en-US" sz="2000" dirty="0"/>
            <a:t>Phone: (317) 274-7423</a:t>
          </a:r>
        </a:p>
      </dgm:t>
    </dgm:pt>
    <dgm:pt modelId="{9B158A8B-0A44-45C0-8EDF-92FC9D925B20}" type="parTrans" cxnId="{A256B4EB-85DB-4E8F-A8F6-5AC9CF05CEE2}">
      <dgm:prSet/>
      <dgm:spPr/>
      <dgm:t>
        <a:bodyPr/>
        <a:lstStyle/>
        <a:p>
          <a:endParaRPr lang="en-US" sz="1200"/>
        </a:p>
      </dgm:t>
    </dgm:pt>
    <dgm:pt modelId="{FD7B8B88-29D1-4893-AA91-AB61486B1EAE}" type="sibTrans" cxnId="{A256B4EB-85DB-4E8F-A8F6-5AC9CF05CEE2}">
      <dgm:prSet/>
      <dgm:spPr/>
      <dgm:t>
        <a:bodyPr/>
        <a:lstStyle/>
        <a:p>
          <a:endParaRPr lang="en-US" sz="1200"/>
        </a:p>
      </dgm:t>
    </dgm:pt>
    <dgm:pt modelId="{974BDAC3-0D75-4C26-8FC6-965930340DC8}">
      <dgm:prSet custT="1"/>
      <dgm:spPr>
        <a:solidFill>
          <a:schemeClr val="accent2">
            <a:alpha val="90000"/>
          </a:schemeClr>
        </a:solidFill>
      </dgm:spPr>
      <dgm:t>
        <a:bodyPr/>
        <a:lstStyle/>
        <a:p>
          <a:r>
            <a:rPr lang="en-US" sz="2000" dirty="0"/>
            <a:t>E-mail: </a:t>
          </a:r>
          <a:r>
            <a:rPr lang="en-US" sz="2000" dirty="0">
              <a:hlinkClick xmlns:r="http://schemas.openxmlformats.org/officeDocument/2006/relationships" r:id="rId1"/>
            </a:rPr>
            <a:t>gosnellm@iu.edu</a:t>
          </a:r>
          <a:endParaRPr lang="en-US" sz="2000" dirty="0"/>
        </a:p>
      </dgm:t>
    </dgm:pt>
    <dgm:pt modelId="{097D9624-234E-4A45-8D6D-3891737F6D9B}" type="parTrans" cxnId="{FF05358D-F984-4CD7-9D10-BD0424A218F7}">
      <dgm:prSet/>
      <dgm:spPr/>
      <dgm:t>
        <a:bodyPr/>
        <a:lstStyle/>
        <a:p>
          <a:endParaRPr lang="en-US" sz="1200"/>
        </a:p>
      </dgm:t>
    </dgm:pt>
    <dgm:pt modelId="{CA79D30B-1374-46D4-8BAC-1280FA50ABB6}" type="sibTrans" cxnId="{FF05358D-F984-4CD7-9D10-BD0424A218F7}">
      <dgm:prSet/>
      <dgm:spPr/>
      <dgm:t>
        <a:bodyPr/>
        <a:lstStyle/>
        <a:p>
          <a:endParaRPr lang="en-US" sz="1200"/>
        </a:p>
      </dgm:t>
    </dgm:pt>
    <dgm:pt modelId="{CD5E4B3A-1E4D-4F3E-9649-A584CD67804D}">
      <dgm:prSet custT="1"/>
      <dgm:spPr>
        <a:solidFill>
          <a:schemeClr val="accent1"/>
        </a:solidFill>
      </dgm:spPr>
      <dgm:t>
        <a:bodyPr/>
        <a:lstStyle/>
        <a:p>
          <a:r>
            <a:rPr lang="en-US" sz="3600" dirty="0"/>
            <a:t>General NCRAD Contact</a:t>
          </a:r>
        </a:p>
      </dgm:t>
    </dgm:pt>
    <dgm:pt modelId="{98F14373-79EA-4976-BA4B-2E4C2960CA71}" type="parTrans" cxnId="{482C24A9-CC44-434F-B3FE-F1CCA56A09B0}">
      <dgm:prSet/>
      <dgm:spPr/>
      <dgm:t>
        <a:bodyPr/>
        <a:lstStyle/>
        <a:p>
          <a:endParaRPr lang="en-US" sz="1200"/>
        </a:p>
      </dgm:t>
    </dgm:pt>
    <dgm:pt modelId="{5AAD682D-0CB2-4536-A7F5-7847CBECE57C}" type="sibTrans" cxnId="{482C24A9-CC44-434F-B3FE-F1CCA56A09B0}">
      <dgm:prSet/>
      <dgm:spPr/>
      <dgm:t>
        <a:bodyPr/>
        <a:lstStyle/>
        <a:p>
          <a:endParaRPr lang="en-US" sz="1200"/>
        </a:p>
      </dgm:t>
    </dgm:pt>
    <dgm:pt modelId="{356EFDDD-53C9-4196-B659-5EB91F9AA8A3}">
      <dgm:prSet custT="1"/>
      <dgm:spPr>
        <a:solidFill>
          <a:schemeClr val="accent2">
            <a:alpha val="90000"/>
          </a:schemeClr>
        </a:solidFill>
      </dgm:spPr>
      <dgm:t>
        <a:bodyPr/>
        <a:lstStyle/>
        <a:p>
          <a:r>
            <a:rPr lang="en-US" sz="2000" dirty="0"/>
            <a:t>Phone: (800) 526-2839</a:t>
          </a:r>
        </a:p>
      </dgm:t>
    </dgm:pt>
    <dgm:pt modelId="{184B781E-4696-4530-B94C-31839102A2F5}" type="parTrans" cxnId="{0C46C755-10EC-456C-8871-416D55E5B59A}">
      <dgm:prSet/>
      <dgm:spPr/>
      <dgm:t>
        <a:bodyPr/>
        <a:lstStyle/>
        <a:p>
          <a:endParaRPr lang="en-US" sz="1200"/>
        </a:p>
      </dgm:t>
    </dgm:pt>
    <dgm:pt modelId="{BF10EF93-BE07-46E3-B341-3A51A3CF90E5}" type="sibTrans" cxnId="{0C46C755-10EC-456C-8871-416D55E5B59A}">
      <dgm:prSet/>
      <dgm:spPr/>
      <dgm:t>
        <a:bodyPr/>
        <a:lstStyle/>
        <a:p>
          <a:endParaRPr lang="en-US" sz="1200"/>
        </a:p>
      </dgm:t>
    </dgm:pt>
    <dgm:pt modelId="{9D900DC0-71B3-4EEC-BB44-47AFA5303D0F}">
      <dgm:prSet custT="1"/>
      <dgm:spPr>
        <a:solidFill>
          <a:schemeClr val="accent2">
            <a:alpha val="90000"/>
          </a:schemeClr>
        </a:solidFill>
      </dgm:spPr>
      <dgm:t>
        <a:bodyPr/>
        <a:lstStyle/>
        <a:p>
          <a:r>
            <a:rPr lang="en-US" sz="2000" dirty="0"/>
            <a:t>E-mail: </a:t>
          </a:r>
          <a:r>
            <a:rPr lang="en-US" sz="2000" dirty="0">
              <a:hlinkClick xmlns:r="http://schemas.openxmlformats.org/officeDocument/2006/relationships" r:id="rId2"/>
            </a:rPr>
            <a:t>alzstudy@iu.edu</a:t>
          </a:r>
          <a:r>
            <a:rPr lang="en-US" sz="2000" dirty="0"/>
            <a:t> </a:t>
          </a:r>
        </a:p>
      </dgm:t>
    </dgm:pt>
    <dgm:pt modelId="{FF76841F-1C9E-4EE6-8789-F2D8EAD594FE}" type="parTrans" cxnId="{5A92B82D-BD9B-4B48-88CA-EE3F44EF97B5}">
      <dgm:prSet/>
      <dgm:spPr/>
      <dgm:t>
        <a:bodyPr/>
        <a:lstStyle/>
        <a:p>
          <a:endParaRPr lang="en-US" sz="1200"/>
        </a:p>
      </dgm:t>
    </dgm:pt>
    <dgm:pt modelId="{83F6F2A6-410D-4643-9305-8972ABBF1063}" type="sibTrans" cxnId="{5A92B82D-BD9B-4B48-88CA-EE3F44EF97B5}">
      <dgm:prSet/>
      <dgm:spPr/>
      <dgm:t>
        <a:bodyPr/>
        <a:lstStyle/>
        <a:p>
          <a:endParaRPr lang="en-US" sz="1200"/>
        </a:p>
      </dgm:t>
    </dgm:pt>
    <dgm:pt modelId="{1D2E4F8D-8947-422D-93ED-5AEE61E92360}">
      <dgm:prSet custT="1"/>
      <dgm:spPr>
        <a:solidFill>
          <a:schemeClr val="accent2">
            <a:alpha val="90000"/>
          </a:schemeClr>
        </a:solidFill>
      </dgm:spPr>
      <dgm:t>
        <a:bodyPr/>
        <a:lstStyle/>
        <a:p>
          <a:r>
            <a:rPr lang="en-US" sz="2000" dirty="0"/>
            <a:t>Website: </a:t>
          </a:r>
          <a:r>
            <a:rPr lang="en-US" sz="2000" dirty="0">
              <a:hlinkClick xmlns:r="http://schemas.openxmlformats.org/officeDocument/2006/relationships" r:id="rId3"/>
            </a:rPr>
            <a:t>www.ncrad.org</a:t>
          </a:r>
          <a:r>
            <a:rPr lang="en-US" sz="2000" dirty="0"/>
            <a:t> </a:t>
          </a:r>
        </a:p>
      </dgm:t>
    </dgm:pt>
    <dgm:pt modelId="{02129275-5AD4-443A-ACEF-77E7E30C959A}" type="parTrans" cxnId="{FC47758F-3826-49DB-A366-3BF70425511D}">
      <dgm:prSet/>
      <dgm:spPr/>
      <dgm:t>
        <a:bodyPr/>
        <a:lstStyle/>
        <a:p>
          <a:endParaRPr lang="en-US" sz="1200"/>
        </a:p>
      </dgm:t>
    </dgm:pt>
    <dgm:pt modelId="{FDA001B0-1872-4587-8421-5A250796D368}" type="sibTrans" cxnId="{FC47758F-3826-49DB-A366-3BF70425511D}">
      <dgm:prSet/>
      <dgm:spPr/>
      <dgm:t>
        <a:bodyPr/>
        <a:lstStyle/>
        <a:p>
          <a:endParaRPr lang="en-US" sz="1200"/>
        </a:p>
      </dgm:t>
    </dgm:pt>
    <dgm:pt modelId="{B8150EEB-469B-484E-9FA1-583548F359C8}" type="pres">
      <dgm:prSet presAssocID="{E16203A6-184C-4D32-8D95-D4CCF62B96F0}" presName="Name0" presStyleCnt="0">
        <dgm:presLayoutVars>
          <dgm:dir/>
          <dgm:animLvl val="lvl"/>
          <dgm:resizeHandles val="exact"/>
        </dgm:presLayoutVars>
      </dgm:prSet>
      <dgm:spPr/>
    </dgm:pt>
    <dgm:pt modelId="{709E57F3-964A-4BD4-AEF7-D1BCB71B2FBB}" type="pres">
      <dgm:prSet presAssocID="{D8FAF522-2EE5-4567-9B27-E7722E7B704B}" presName="linNode" presStyleCnt="0"/>
      <dgm:spPr/>
    </dgm:pt>
    <dgm:pt modelId="{3BB512CC-D5A0-4007-9B47-8D39CB92FE70}" type="pres">
      <dgm:prSet presAssocID="{D8FAF522-2EE5-4567-9B27-E7722E7B704B}" presName="parentText" presStyleLbl="node1" presStyleIdx="0" presStyleCnt="2" custScaleX="145376">
        <dgm:presLayoutVars>
          <dgm:chMax val="1"/>
          <dgm:bulletEnabled val="1"/>
        </dgm:presLayoutVars>
      </dgm:prSet>
      <dgm:spPr/>
    </dgm:pt>
    <dgm:pt modelId="{2BFBA634-A50A-4F39-BE94-CD5D2E6AD94C}" type="pres">
      <dgm:prSet presAssocID="{D8FAF522-2EE5-4567-9B27-E7722E7B704B}" presName="descendantText" presStyleLbl="alignAccFollowNode1" presStyleIdx="0" presStyleCnt="2">
        <dgm:presLayoutVars>
          <dgm:bulletEnabled val="1"/>
        </dgm:presLayoutVars>
      </dgm:prSet>
      <dgm:spPr/>
    </dgm:pt>
    <dgm:pt modelId="{45D02901-0968-47FF-BC1E-C8B139AAFCAC}" type="pres">
      <dgm:prSet presAssocID="{73F37E30-BCC3-4CDA-BC86-EC0C2CB30591}" presName="sp" presStyleCnt="0"/>
      <dgm:spPr/>
    </dgm:pt>
    <dgm:pt modelId="{EF025564-82C7-46D4-BC92-504AE429622D}" type="pres">
      <dgm:prSet presAssocID="{CD5E4B3A-1E4D-4F3E-9649-A584CD67804D}" presName="linNode" presStyleCnt="0"/>
      <dgm:spPr/>
    </dgm:pt>
    <dgm:pt modelId="{774DF881-39B7-4C22-B9CC-33E9B5F6B79F}" type="pres">
      <dgm:prSet presAssocID="{CD5E4B3A-1E4D-4F3E-9649-A584CD67804D}" presName="parentText" presStyleLbl="node1" presStyleIdx="1" presStyleCnt="2" custScaleX="138098">
        <dgm:presLayoutVars>
          <dgm:chMax val="1"/>
          <dgm:bulletEnabled val="1"/>
        </dgm:presLayoutVars>
      </dgm:prSet>
      <dgm:spPr/>
    </dgm:pt>
    <dgm:pt modelId="{66E0BE52-37C1-403F-9B5E-683FC196573B}" type="pres">
      <dgm:prSet presAssocID="{CD5E4B3A-1E4D-4F3E-9649-A584CD67804D}" presName="descendantText" presStyleLbl="alignAccFollowNode1" presStyleIdx="1" presStyleCnt="2">
        <dgm:presLayoutVars>
          <dgm:bulletEnabled val="1"/>
        </dgm:presLayoutVars>
      </dgm:prSet>
      <dgm:spPr/>
    </dgm:pt>
  </dgm:ptLst>
  <dgm:cxnLst>
    <dgm:cxn modelId="{E53EE318-CFD6-4996-AB50-3A3C889810A9}" srcId="{E16203A6-184C-4D32-8D95-D4CCF62B96F0}" destId="{D8FAF522-2EE5-4567-9B27-E7722E7B704B}" srcOrd="0" destOrd="0" parTransId="{2E74043F-2382-4480-BDD0-D9D17F59F93D}" sibTransId="{73F37E30-BCC3-4CDA-BC86-EC0C2CB30591}"/>
    <dgm:cxn modelId="{5A92B82D-BD9B-4B48-88CA-EE3F44EF97B5}" srcId="{CD5E4B3A-1E4D-4F3E-9649-A584CD67804D}" destId="{9D900DC0-71B3-4EEC-BB44-47AFA5303D0F}" srcOrd="1" destOrd="0" parTransId="{FF76841F-1C9E-4EE6-8789-F2D8EAD594FE}" sibTransId="{83F6F2A6-410D-4643-9305-8972ABBF1063}"/>
    <dgm:cxn modelId="{E886EE2D-086E-41ED-B850-2CC048C88B97}" type="presOf" srcId="{356EFDDD-53C9-4196-B659-5EB91F9AA8A3}" destId="{66E0BE52-37C1-403F-9B5E-683FC196573B}" srcOrd="0" destOrd="0" presId="urn:microsoft.com/office/officeart/2005/8/layout/vList5"/>
    <dgm:cxn modelId="{8B7C7B65-5AE0-4EFB-AAC5-850FA05FF359}" type="presOf" srcId="{9D900DC0-71B3-4EEC-BB44-47AFA5303D0F}" destId="{66E0BE52-37C1-403F-9B5E-683FC196573B}" srcOrd="0" destOrd="1" presId="urn:microsoft.com/office/officeart/2005/8/layout/vList5"/>
    <dgm:cxn modelId="{31D7D567-9113-4EDA-8B0B-3516F34E3AAC}" type="presOf" srcId="{FFBF2C5C-1495-44AE-89B1-D09F6BA21D20}" destId="{2BFBA634-A50A-4F39-BE94-CD5D2E6AD94C}" srcOrd="0" destOrd="0" presId="urn:microsoft.com/office/officeart/2005/8/layout/vList5"/>
    <dgm:cxn modelId="{0C46C755-10EC-456C-8871-416D55E5B59A}" srcId="{CD5E4B3A-1E4D-4F3E-9649-A584CD67804D}" destId="{356EFDDD-53C9-4196-B659-5EB91F9AA8A3}" srcOrd="0" destOrd="0" parTransId="{184B781E-4696-4530-B94C-31839102A2F5}" sibTransId="{BF10EF93-BE07-46E3-B341-3A51A3CF90E5}"/>
    <dgm:cxn modelId="{CDE8787D-8C6F-4CF6-839C-A59C9348B398}" type="presOf" srcId="{974BDAC3-0D75-4C26-8FC6-965930340DC8}" destId="{2BFBA634-A50A-4F39-BE94-CD5D2E6AD94C}" srcOrd="0" destOrd="1" presId="urn:microsoft.com/office/officeart/2005/8/layout/vList5"/>
    <dgm:cxn modelId="{FF05358D-F984-4CD7-9D10-BD0424A218F7}" srcId="{D8FAF522-2EE5-4567-9B27-E7722E7B704B}" destId="{974BDAC3-0D75-4C26-8FC6-965930340DC8}" srcOrd="1" destOrd="0" parTransId="{097D9624-234E-4A45-8D6D-3891737F6D9B}" sibTransId="{CA79D30B-1374-46D4-8BAC-1280FA50ABB6}"/>
    <dgm:cxn modelId="{FC47758F-3826-49DB-A366-3BF70425511D}" srcId="{CD5E4B3A-1E4D-4F3E-9649-A584CD67804D}" destId="{1D2E4F8D-8947-422D-93ED-5AEE61E92360}" srcOrd="2" destOrd="0" parTransId="{02129275-5AD4-443A-ACEF-77E7E30C959A}" sibTransId="{FDA001B0-1872-4587-8421-5A250796D368}"/>
    <dgm:cxn modelId="{F30BA4A7-BAD0-44A0-8C5A-A1B10BDF7EF3}" type="presOf" srcId="{CD5E4B3A-1E4D-4F3E-9649-A584CD67804D}" destId="{774DF881-39B7-4C22-B9CC-33E9B5F6B79F}" srcOrd="0" destOrd="0" presId="urn:microsoft.com/office/officeart/2005/8/layout/vList5"/>
    <dgm:cxn modelId="{482C24A9-CC44-434F-B3FE-F1CCA56A09B0}" srcId="{E16203A6-184C-4D32-8D95-D4CCF62B96F0}" destId="{CD5E4B3A-1E4D-4F3E-9649-A584CD67804D}" srcOrd="1" destOrd="0" parTransId="{98F14373-79EA-4976-BA4B-2E4C2960CA71}" sibTransId="{5AAD682D-0CB2-4536-A7F5-7847CBECE57C}"/>
    <dgm:cxn modelId="{1BBE89D6-7A5A-46F7-9CA2-500CBF99B384}" type="presOf" srcId="{1D2E4F8D-8947-422D-93ED-5AEE61E92360}" destId="{66E0BE52-37C1-403F-9B5E-683FC196573B}" srcOrd="0" destOrd="2" presId="urn:microsoft.com/office/officeart/2005/8/layout/vList5"/>
    <dgm:cxn modelId="{4013EEE7-2BBE-4629-8C70-5410608C70C2}" type="presOf" srcId="{D8FAF522-2EE5-4567-9B27-E7722E7B704B}" destId="{3BB512CC-D5A0-4007-9B47-8D39CB92FE70}" srcOrd="0" destOrd="0" presId="urn:microsoft.com/office/officeart/2005/8/layout/vList5"/>
    <dgm:cxn modelId="{A256B4EB-85DB-4E8F-A8F6-5AC9CF05CEE2}" srcId="{D8FAF522-2EE5-4567-9B27-E7722E7B704B}" destId="{FFBF2C5C-1495-44AE-89B1-D09F6BA21D20}" srcOrd="0" destOrd="0" parTransId="{9B158A8B-0A44-45C0-8EDF-92FC9D925B20}" sibTransId="{FD7B8B88-29D1-4893-AA91-AB61486B1EAE}"/>
    <dgm:cxn modelId="{79C91AF8-9EA5-467E-9B17-ECFE99A796A1}" type="presOf" srcId="{E16203A6-184C-4D32-8D95-D4CCF62B96F0}" destId="{B8150EEB-469B-484E-9FA1-583548F359C8}" srcOrd="0" destOrd="0" presId="urn:microsoft.com/office/officeart/2005/8/layout/vList5"/>
    <dgm:cxn modelId="{E49C9748-E962-4200-94B1-F2D5D5FBE803}" type="presParOf" srcId="{B8150EEB-469B-484E-9FA1-583548F359C8}" destId="{709E57F3-964A-4BD4-AEF7-D1BCB71B2FBB}" srcOrd="0" destOrd="0" presId="urn:microsoft.com/office/officeart/2005/8/layout/vList5"/>
    <dgm:cxn modelId="{BFE5BBC7-2E50-46B2-BE37-A7952ECD7BF3}" type="presParOf" srcId="{709E57F3-964A-4BD4-AEF7-D1BCB71B2FBB}" destId="{3BB512CC-D5A0-4007-9B47-8D39CB92FE70}" srcOrd="0" destOrd="0" presId="urn:microsoft.com/office/officeart/2005/8/layout/vList5"/>
    <dgm:cxn modelId="{524452FE-2725-4E88-A28B-FAD4E39BA773}" type="presParOf" srcId="{709E57F3-964A-4BD4-AEF7-D1BCB71B2FBB}" destId="{2BFBA634-A50A-4F39-BE94-CD5D2E6AD94C}" srcOrd="1" destOrd="0" presId="urn:microsoft.com/office/officeart/2005/8/layout/vList5"/>
    <dgm:cxn modelId="{10919586-75AE-432C-B547-B91C7BDC0316}" type="presParOf" srcId="{B8150EEB-469B-484E-9FA1-583548F359C8}" destId="{45D02901-0968-47FF-BC1E-C8B139AAFCAC}" srcOrd="1" destOrd="0" presId="urn:microsoft.com/office/officeart/2005/8/layout/vList5"/>
    <dgm:cxn modelId="{6E39259F-106B-43D0-99E8-43713399677B}" type="presParOf" srcId="{B8150EEB-469B-484E-9FA1-583548F359C8}" destId="{EF025564-82C7-46D4-BC92-504AE429622D}" srcOrd="2" destOrd="0" presId="urn:microsoft.com/office/officeart/2005/8/layout/vList5"/>
    <dgm:cxn modelId="{753E5D04-7F28-4FF3-886A-6E682291FB6A}" type="presParOf" srcId="{EF025564-82C7-46D4-BC92-504AE429622D}" destId="{774DF881-39B7-4C22-B9CC-33E9B5F6B79F}" srcOrd="0" destOrd="0" presId="urn:microsoft.com/office/officeart/2005/8/layout/vList5"/>
    <dgm:cxn modelId="{D92EEC07-398C-4899-B8F7-35B505E474CA}" type="presParOf" srcId="{EF025564-82C7-46D4-BC92-504AE429622D}" destId="{66E0BE52-37C1-403F-9B5E-683FC196573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9F6F6-1B78-4952-8554-663EA6DFE994}">
      <dsp:nvSpPr>
        <dsp:cNvPr id="0" name=""/>
        <dsp:cNvSpPr/>
      </dsp:nvSpPr>
      <dsp:spPr>
        <a:xfrm>
          <a:off x="-23746" y="79381"/>
          <a:ext cx="7080548" cy="1014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B4B3A-39B5-491E-8359-F42979196EA4}">
      <dsp:nvSpPr>
        <dsp:cNvPr id="0" name=""/>
        <dsp:cNvSpPr/>
      </dsp:nvSpPr>
      <dsp:spPr>
        <a:xfrm>
          <a:off x="277091" y="264549"/>
          <a:ext cx="469853" cy="469853"/>
        </a:xfrm>
        <a:prstGeom prst="rect">
          <a:avLst/>
        </a:prstGeom>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19014C-CEA5-4FD3-8C51-BAC61A47096D}">
      <dsp:nvSpPr>
        <dsp:cNvPr id="0" name=""/>
        <dsp:cNvSpPr/>
      </dsp:nvSpPr>
      <dsp:spPr>
        <a:xfrm>
          <a:off x="962945" y="85549"/>
          <a:ext cx="6091925" cy="854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11" tIns="90411" rIns="90411" bIns="90411" numCol="1" spcCol="1270" anchor="ctr" anchorCtr="0">
          <a:noAutofit/>
        </a:bodyPr>
        <a:lstStyle/>
        <a:p>
          <a:pPr marL="0" lvl="0" indent="0" algn="l" defTabSz="889000">
            <a:lnSpc>
              <a:spcPct val="100000"/>
            </a:lnSpc>
            <a:spcBef>
              <a:spcPct val="0"/>
            </a:spcBef>
            <a:spcAft>
              <a:spcPct val="35000"/>
            </a:spcAft>
            <a:buNone/>
          </a:pPr>
          <a:r>
            <a:rPr lang="en-US" sz="2000" b="0" kern="1200" dirty="0"/>
            <a:t>All samples shipped frozen to NCRAD </a:t>
          </a:r>
          <a:r>
            <a:rPr lang="en-US" sz="2000" b="1" kern="1200" dirty="0">
              <a:solidFill>
                <a:srgbClr val="FF0000"/>
              </a:solidFill>
            </a:rPr>
            <a:t>Monday-Wednesday ONLY</a:t>
          </a:r>
        </a:p>
      </dsp:txBody>
      <dsp:txXfrm>
        <a:off x="962945" y="85549"/>
        <a:ext cx="6091925" cy="854278"/>
      </dsp:txXfrm>
    </dsp:sp>
    <dsp:sp modelId="{D0306DDD-A496-43A8-966E-338785CCA301}">
      <dsp:nvSpPr>
        <dsp:cNvPr id="0" name=""/>
        <dsp:cNvSpPr/>
      </dsp:nvSpPr>
      <dsp:spPr>
        <a:xfrm>
          <a:off x="-23746" y="1229616"/>
          <a:ext cx="7080548" cy="10873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59711-8CF3-4A78-AC2A-43E5F576EBC8}">
      <dsp:nvSpPr>
        <dsp:cNvPr id="0" name=""/>
        <dsp:cNvSpPr/>
      </dsp:nvSpPr>
      <dsp:spPr>
        <a:xfrm>
          <a:off x="234673" y="1542423"/>
          <a:ext cx="469853" cy="469853"/>
        </a:xfrm>
        <a:prstGeom prst="rect">
          <a:avLst/>
        </a:prstGeom>
        <a:blipFill>
          <a:blip xmlns:r="http://schemas.openxmlformats.org/officeDocument/2006/relationships" r:embed="rId3">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17F01E-F6BE-47CB-95FA-BE9894C48B84}">
      <dsp:nvSpPr>
        <dsp:cNvPr id="0" name=""/>
        <dsp:cNvSpPr/>
      </dsp:nvSpPr>
      <dsp:spPr>
        <a:xfrm>
          <a:off x="962945" y="1292423"/>
          <a:ext cx="6091925" cy="96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11" tIns="90411" rIns="90411" bIns="90411" numCol="1" spcCol="1270" anchor="ctr" anchorCtr="0">
          <a:noAutofit/>
        </a:bodyPr>
        <a:lstStyle/>
        <a:p>
          <a:pPr marL="0" lvl="0" indent="0" algn="l" defTabSz="889000">
            <a:lnSpc>
              <a:spcPct val="100000"/>
            </a:lnSpc>
            <a:spcBef>
              <a:spcPct val="0"/>
            </a:spcBef>
            <a:spcAft>
              <a:spcPct val="35000"/>
            </a:spcAft>
            <a:buNone/>
          </a:pPr>
          <a:r>
            <a:rPr lang="en-US" sz="2000" kern="1200" dirty="0"/>
            <a:t>Hold packaged samples in a -80°C freezer until pickup</a:t>
          </a:r>
        </a:p>
      </dsp:txBody>
      <dsp:txXfrm>
        <a:off x="962945" y="1292423"/>
        <a:ext cx="6091925" cy="969854"/>
      </dsp:txXfrm>
    </dsp:sp>
    <dsp:sp modelId="{0B8CB043-5983-41AC-B8C3-D8A566E382A3}">
      <dsp:nvSpPr>
        <dsp:cNvPr id="0" name=""/>
        <dsp:cNvSpPr/>
      </dsp:nvSpPr>
      <dsp:spPr>
        <a:xfrm>
          <a:off x="-23746" y="2398330"/>
          <a:ext cx="7080548" cy="10840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AE0C0D-2D53-4607-97B4-872F3449313E}">
      <dsp:nvSpPr>
        <dsp:cNvPr id="0" name=""/>
        <dsp:cNvSpPr/>
      </dsp:nvSpPr>
      <dsp:spPr>
        <a:xfrm>
          <a:off x="236430" y="2632012"/>
          <a:ext cx="469853" cy="469853"/>
        </a:xfrm>
        <a:prstGeom prst="rect">
          <a:avLst/>
        </a:prstGeom>
        <a:blipFill>
          <a:blip xmlns:r="http://schemas.openxmlformats.org/officeDocument/2006/relationships" r:embed="rId5">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C34E4A-8919-49C9-80E7-E445169EDD29}">
      <dsp:nvSpPr>
        <dsp:cNvPr id="0" name=""/>
        <dsp:cNvSpPr/>
      </dsp:nvSpPr>
      <dsp:spPr>
        <a:xfrm>
          <a:off x="862063" y="2533122"/>
          <a:ext cx="6091925" cy="92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11" tIns="90411" rIns="90411" bIns="90411" numCol="1" spcCol="1270" anchor="ctr" anchorCtr="0">
          <a:noAutofit/>
        </a:bodyPr>
        <a:lstStyle/>
        <a:p>
          <a:pPr marL="0" lvl="0" indent="0" algn="l" defTabSz="889000">
            <a:lnSpc>
              <a:spcPct val="100000"/>
            </a:lnSpc>
            <a:spcBef>
              <a:spcPct val="0"/>
            </a:spcBef>
            <a:spcAft>
              <a:spcPct val="35000"/>
            </a:spcAft>
            <a:buNone/>
          </a:pPr>
          <a:r>
            <a:rPr lang="en-US" sz="2000" kern="1200" dirty="0"/>
            <a:t>Include copy of Blood Sample and Shipment Notification Form in shipper</a:t>
          </a:r>
        </a:p>
      </dsp:txBody>
      <dsp:txXfrm>
        <a:off x="862063" y="2533122"/>
        <a:ext cx="6091925" cy="923142"/>
      </dsp:txXfrm>
    </dsp:sp>
    <dsp:sp modelId="{CE7581AE-1641-4BC4-98B1-87631D68A279}">
      <dsp:nvSpPr>
        <dsp:cNvPr id="0" name=""/>
        <dsp:cNvSpPr/>
      </dsp:nvSpPr>
      <dsp:spPr>
        <a:xfrm flipH="1">
          <a:off x="1042808" y="3650207"/>
          <a:ext cx="348109" cy="8542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B48C4-E157-4ED4-BD7C-42C0E7D5CD34}">
      <dsp:nvSpPr>
        <dsp:cNvPr id="0" name=""/>
        <dsp:cNvSpPr/>
      </dsp:nvSpPr>
      <dsp:spPr>
        <a:xfrm flipH="1">
          <a:off x="446179" y="4384046"/>
          <a:ext cx="3232" cy="2886"/>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F4A924-9A6E-4170-BB36-8A364EF27B1A}">
      <dsp:nvSpPr>
        <dsp:cNvPr id="0" name=""/>
        <dsp:cNvSpPr/>
      </dsp:nvSpPr>
      <dsp:spPr>
        <a:xfrm>
          <a:off x="-23746" y="3596089"/>
          <a:ext cx="7128040" cy="11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11" tIns="90411" rIns="90411" bIns="90411" numCol="1" spcCol="1270" anchor="ctr" anchorCtr="0">
          <a:noAutofit/>
        </a:bodyPr>
        <a:lstStyle/>
        <a:p>
          <a:pPr marL="0" lvl="0" indent="0" algn="l" defTabSz="800100">
            <a:lnSpc>
              <a:spcPct val="100000"/>
            </a:lnSpc>
            <a:spcBef>
              <a:spcPct val="0"/>
            </a:spcBef>
            <a:spcAft>
              <a:spcPct val="35000"/>
            </a:spcAft>
            <a:buNone/>
          </a:pPr>
          <a:endParaRPr lang="en-US" sz="1800" kern="1200" dirty="0"/>
        </a:p>
      </dsp:txBody>
      <dsp:txXfrm>
        <a:off x="-23746" y="3596089"/>
        <a:ext cx="7128040" cy="1148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961C1-60AB-4406-A05F-5BC6409D7BCA}">
      <dsp:nvSpPr>
        <dsp:cNvPr id="0" name=""/>
        <dsp:cNvSpPr/>
      </dsp:nvSpPr>
      <dsp:spPr>
        <a:xfrm>
          <a:off x="0" y="855063"/>
          <a:ext cx="6492240" cy="7872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125581-6466-46D0-B358-98F40CE132BF}">
      <dsp:nvSpPr>
        <dsp:cNvPr id="0" name=""/>
        <dsp:cNvSpPr/>
      </dsp:nvSpPr>
      <dsp:spPr>
        <a:xfrm>
          <a:off x="362619" y="919034"/>
          <a:ext cx="659307" cy="6593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902175-CBC8-4059-B033-010F56BBFBB0}">
      <dsp:nvSpPr>
        <dsp:cNvPr id="0" name=""/>
        <dsp:cNvSpPr/>
      </dsp:nvSpPr>
      <dsp:spPr>
        <a:xfrm>
          <a:off x="1384545" y="649317"/>
          <a:ext cx="5107694" cy="119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67" tIns="126867" rIns="126867" bIns="126867" numCol="1" spcCol="1270" anchor="ctr" anchorCtr="0">
          <a:noAutofit/>
        </a:bodyPr>
        <a:lstStyle/>
        <a:p>
          <a:pPr marL="0" lvl="0" indent="0" algn="l" defTabSz="977900">
            <a:lnSpc>
              <a:spcPct val="90000"/>
            </a:lnSpc>
            <a:spcBef>
              <a:spcPct val="0"/>
            </a:spcBef>
            <a:spcAft>
              <a:spcPct val="35000"/>
            </a:spcAft>
            <a:buNone/>
          </a:pPr>
          <a:r>
            <a:rPr lang="en-US" sz="2200" kern="1200" dirty="0"/>
            <a:t>Log into the ShipExec Thin Client: </a:t>
          </a:r>
          <a:r>
            <a:rPr lang="en-US" sz="2200" kern="1200" dirty="0">
              <a:hlinkClick xmlns:r="http://schemas.openxmlformats.org/officeDocument/2006/relationships" r:id="rId3"/>
            </a:rPr>
            <a:t>https://kits.iu.edu/UPS</a:t>
          </a:r>
          <a:endParaRPr lang="en-US" sz="2200" kern="1200" dirty="0"/>
        </a:p>
      </dsp:txBody>
      <dsp:txXfrm>
        <a:off x="1384545" y="649317"/>
        <a:ext cx="5107694" cy="1198740"/>
      </dsp:txXfrm>
    </dsp:sp>
    <dsp:sp modelId="{DEFEF892-662B-4004-B33B-23DBBC338977}">
      <dsp:nvSpPr>
        <dsp:cNvPr id="0" name=""/>
        <dsp:cNvSpPr/>
      </dsp:nvSpPr>
      <dsp:spPr>
        <a:xfrm>
          <a:off x="0" y="2400396"/>
          <a:ext cx="6492240" cy="6934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AAA567-1A62-4D53-A642-9D4AE4FD3E03}">
      <dsp:nvSpPr>
        <dsp:cNvPr id="0" name=""/>
        <dsp:cNvSpPr/>
      </dsp:nvSpPr>
      <dsp:spPr>
        <a:xfrm>
          <a:off x="362619" y="2417460"/>
          <a:ext cx="659307" cy="65930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76BD12-5652-4A62-82D8-025B9B5932E0}">
      <dsp:nvSpPr>
        <dsp:cNvPr id="0" name=""/>
        <dsp:cNvSpPr/>
      </dsp:nvSpPr>
      <dsp:spPr>
        <a:xfrm>
          <a:off x="1384545" y="2147743"/>
          <a:ext cx="5107694" cy="119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67" tIns="126867" rIns="126867" bIns="126867" numCol="1" spcCol="1270" anchor="ctr" anchorCtr="0">
          <a:noAutofit/>
        </a:bodyPr>
        <a:lstStyle/>
        <a:p>
          <a:pPr marL="0" lvl="0" indent="0" algn="l" defTabSz="977900">
            <a:lnSpc>
              <a:spcPct val="90000"/>
            </a:lnSpc>
            <a:spcBef>
              <a:spcPct val="0"/>
            </a:spcBef>
            <a:spcAft>
              <a:spcPct val="35000"/>
            </a:spcAft>
            <a:buNone/>
          </a:pPr>
          <a:r>
            <a:rPr lang="en-US" sz="2200" kern="1200" dirty="0"/>
            <a:t>Click on the “Shipping” dropdown and click on “Shipping and Rating”</a:t>
          </a:r>
        </a:p>
      </dsp:txBody>
      <dsp:txXfrm>
        <a:off x="1384545" y="2147743"/>
        <a:ext cx="5107694" cy="1198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330E8-631A-4069-BC4D-ECBA8454EE4C}">
      <dsp:nvSpPr>
        <dsp:cNvPr id="0" name=""/>
        <dsp:cNvSpPr/>
      </dsp:nvSpPr>
      <dsp:spPr>
        <a:xfrm>
          <a:off x="0" y="531"/>
          <a:ext cx="9630696" cy="12429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57F9C-529E-4D85-BD38-68BAE490844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CCAED8-F2F2-4BB3-BB0C-EF87CE9CA144}">
      <dsp:nvSpPr>
        <dsp:cNvPr id="0" name=""/>
        <dsp:cNvSpPr/>
      </dsp:nvSpPr>
      <dsp:spPr>
        <a:xfrm>
          <a:off x="1435590" y="531"/>
          <a:ext cx="819510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A copy of the sample form </a:t>
          </a:r>
          <a:r>
            <a:rPr lang="en-US" sz="2500" i="1" kern="1200" dirty="0"/>
            <a:t>must</a:t>
          </a:r>
          <a:r>
            <a:rPr lang="en-US" sz="2500" kern="1200" dirty="0"/>
            <a:t> be emailed or faxed to NCRAD prior to the date of sample arrival.</a:t>
          </a:r>
        </a:p>
      </dsp:txBody>
      <dsp:txXfrm>
        <a:off x="1435590" y="531"/>
        <a:ext cx="8195105" cy="1242935"/>
      </dsp:txXfrm>
    </dsp:sp>
    <dsp:sp modelId="{B6574A44-E664-427A-B15F-444C91BF3D72}">
      <dsp:nvSpPr>
        <dsp:cNvPr id="0" name=""/>
        <dsp:cNvSpPr/>
      </dsp:nvSpPr>
      <dsp:spPr>
        <a:xfrm>
          <a:off x="0" y="1554201"/>
          <a:ext cx="9630696" cy="12429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9B48B6-619B-42C9-95AD-2F2EA5E0973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219648-8382-441D-B819-60109E50DB9E}">
      <dsp:nvSpPr>
        <dsp:cNvPr id="0" name=""/>
        <dsp:cNvSpPr/>
      </dsp:nvSpPr>
      <dsp:spPr>
        <a:xfrm>
          <a:off x="1435590" y="1554201"/>
          <a:ext cx="819510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Please include sample forms in all shipments of frozen samples.</a:t>
          </a:r>
        </a:p>
      </dsp:txBody>
      <dsp:txXfrm>
        <a:off x="1435590" y="1554201"/>
        <a:ext cx="8195105" cy="1242935"/>
      </dsp:txXfrm>
    </dsp:sp>
    <dsp:sp modelId="{1D0571F0-D6DB-4AD0-823E-AF348236E368}">
      <dsp:nvSpPr>
        <dsp:cNvPr id="0" name=""/>
        <dsp:cNvSpPr/>
      </dsp:nvSpPr>
      <dsp:spPr>
        <a:xfrm>
          <a:off x="0" y="3107870"/>
          <a:ext cx="9630696" cy="12429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EB1711-10D7-48F5-8108-79A57323905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CDB42E-DDD1-4B32-B630-E18ACD45E34B}">
      <dsp:nvSpPr>
        <dsp:cNvPr id="0" name=""/>
        <dsp:cNvSpPr/>
      </dsp:nvSpPr>
      <dsp:spPr>
        <a:xfrm>
          <a:off x="1435590" y="3107870"/>
          <a:ext cx="819510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Email: </a:t>
          </a:r>
          <a:r>
            <a:rPr lang="en-US" sz="2500" kern="1200" dirty="0">
              <a:hlinkClick xmlns:r="http://schemas.openxmlformats.org/officeDocument/2006/relationships" r:id="rId7"/>
            </a:rPr>
            <a:t>alzstudy@iu.edu</a:t>
          </a:r>
          <a:endParaRPr lang="en-US" sz="2500" kern="1200" dirty="0"/>
        </a:p>
      </dsp:txBody>
      <dsp:txXfrm>
        <a:off x="1435590" y="3107870"/>
        <a:ext cx="8195105"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BA634-A50A-4F39-BE94-CD5D2E6AD94C}">
      <dsp:nvSpPr>
        <dsp:cNvPr id="0" name=""/>
        <dsp:cNvSpPr/>
      </dsp:nvSpPr>
      <dsp:spPr>
        <a:xfrm rot="5400000">
          <a:off x="3398428" y="-480086"/>
          <a:ext cx="1858732" cy="3283705"/>
        </a:xfrm>
        <a:prstGeom prst="round2SameRect">
          <a:avLst/>
        </a:prstGeom>
        <a:solidFill>
          <a:schemeClr val="accent2">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Phone: (317) 274-7423</a:t>
          </a:r>
        </a:p>
        <a:p>
          <a:pPr marL="228600" lvl="1" indent="-228600" algn="l" defTabSz="889000">
            <a:lnSpc>
              <a:spcPct val="90000"/>
            </a:lnSpc>
            <a:spcBef>
              <a:spcPct val="0"/>
            </a:spcBef>
            <a:spcAft>
              <a:spcPct val="15000"/>
            </a:spcAft>
            <a:buChar char="•"/>
          </a:pPr>
          <a:r>
            <a:rPr lang="en-US" sz="2000" kern="1200" dirty="0"/>
            <a:t>E-mail: </a:t>
          </a:r>
          <a:r>
            <a:rPr lang="en-US" sz="2000" kern="1200" dirty="0">
              <a:hlinkClick xmlns:r="http://schemas.openxmlformats.org/officeDocument/2006/relationships" r:id="rId1"/>
            </a:rPr>
            <a:t>gosnellm@iu.edu</a:t>
          </a:r>
          <a:endParaRPr lang="en-US" sz="2000" kern="1200" dirty="0"/>
        </a:p>
      </dsp:txBody>
      <dsp:txXfrm rot="-5400000">
        <a:off x="2685942" y="323136"/>
        <a:ext cx="3192969" cy="1677260"/>
      </dsp:txXfrm>
    </dsp:sp>
    <dsp:sp modelId="{3BB512CC-D5A0-4007-9B47-8D39CB92FE70}">
      <dsp:nvSpPr>
        <dsp:cNvPr id="0" name=""/>
        <dsp:cNvSpPr/>
      </dsp:nvSpPr>
      <dsp:spPr>
        <a:xfrm>
          <a:off x="725" y="58"/>
          <a:ext cx="2685217" cy="2323415"/>
        </a:xfrm>
        <a:prstGeom prst="round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Mica Gosnell</a:t>
          </a:r>
        </a:p>
      </dsp:txBody>
      <dsp:txXfrm>
        <a:off x="114145" y="113478"/>
        <a:ext cx="2458377" cy="2096575"/>
      </dsp:txXfrm>
    </dsp:sp>
    <dsp:sp modelId="{66E0BE52-37C1-403F-9B5E-683FC196573B}">
      <dsp:nvSpPr>
        <dsp:cNvPr id="0" name=""/>
        <dsp:cNvSpPr/>
      </dsp:nvSpPr>
      <dsp:spPr>
        <a:xfrm rot="5400000">
          <a:off x="3359285" y="1922184"/>
          <a:ext cx="1858732" cy="3358334"/>
        </a:xfrm>
        <a:prstGeom prst="round2SameRect">
          <a:avLst/>
        </a:prstGeom>
        <a:solidFill>
          <a:schemeClr val="accent2">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Phone: (800) 526-2839</a:t>
          </a:r>
        </a:p>
        <a:p>
          <a:pPr marL="228600" lvl="1" indent="-228600" algn="l" defTabSz="889000">
            <a:lnSpc>
              <a:spcPct val="90000"/>
            </a:lnSpc>
            <a:spcBef>
              <a:spcPct val="0"/>
            </a:spcBef>
            <a:spcAft>
              <a:spcPct val="15000"/>
            </a:spcAft>
            <a:buChar char="•"/>
          </a:pPr>
          <a:r>
            <a:rPr lang="en-US" sz="2000" kern="1200" dirty="0"/>
            <a:t>E-mail: </a:t>
          </a:r>
          <a:r>
            <a:rPr lang="en-US" sz="2000" kern="1200" dirty="0">
              <a:hlinkClick xmlns:r="http://schemas.openxmlformats.org/officeDocument/2006/relationships" r:id="rId2"/>
            </a:rPr>
            <a:t>alzstudy@iu.edu</a:t>
          </a:r>
          <a:r>
            <a:rPr lang="en-US" sz="2000" kern="1200" dirty="0"/>
            <a:t> </a:t>
          </a:r>
        </a:p>
        <a:p>
          <a:pPr marL="228600" lvl="1" indent="-228600" algn="l" defTabSz="889000">
            <a:lnSpc>
              <a:spcPct val="90000"/>
            </a:lnSpc>
            <a:spcBef>
              <a:spcPct val="0"/>
            </a:spcBef>
            <a:spcAft>
              <a:spcPct val="15000"/>
            </a:spcAft>
            <a:buChar char="•"/>
          </a:pPr>
          <a:r>
            <a:rPr lang="en-US" sz="2000" kern="1200" dirty="0"/>
            <a:t>Website: </a:t>
          </a:r>
          <a:r>
            <a:rPr lang="en-US" sz="2000" kern="1200" dirty="0">
              <a:hlinkClick xmlns:r="http://schemas.openxmlformats.org/officeDocument/2006/relationships" r:id="rId3"/>
            </a:rPr>
            <a:t>www.ncrad.org</a:t>
          </a:r>
          <a:r>
            <a:rPr lang="en-US" sz="2000" kern="1200" dirty="0"/>
            <a:t> </a:t>
          </a:r>
        </a:p>
      </dsp:txBody>
      <dsp:txXfrm rot="-5400000">
        <a:off x="2609484" y="2762721"/>
        <a:ext cx="3267598" cy="1677260"/>
      </dsp:txXfrm>
    </dsp:sp>
    <dsp:sp modelId="{774DF881-39B7-4C22-B9CC-33E9B5F6B79F}">
      <dsp:nvSpPr>
        <dsp:cNvPr id="0" name=""/>
        <dsp:cNvSpPr/>
      </dsp:nvSpPr>
      <dsp:spPr>
        <a:xfrm>
          <a:off x="725" y="2439644"/>
          <a:ext cx="2608758" cy="2323415"/>
        </a:xfrm>
        <a:prstGeom prst="round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General NCRAD Contact</a:t>
          </a:r>
        </a:p>
      </dsp:txBody>
      <dsp:txXfrm>
        <a:off x="114145" y="2553064"/>
        <a:ext cx="2381918" cy="20965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01A43-F496-4D72-A23B-BDCC0E51F3B9}" type="datetimeFigureOut">
              <a:rPr lang="en-US" smtClean="0"/>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EC9CC-01AC-4191-B7BB-5C9F94E16330}" type="slidenum">
              <a:rPr lang="en-US" smtClean="0"/>
              <a:t>‹#›</a:t>
            </a:fld>
            <a:endParaRPr lang="en-US"/>
          </a:p>
        </p:txBody>
      </p:sp>
    </p:spTree>
    <p:extLst>
      <p:ext uri="{BB962C8B-B14F-4D97-AF65-F5344CB8AC3E}">
        <p14:creationId xmlns:p14="http://schemas.microsoft.com/office/powerpoint/2010/main" val="1813933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order in bulk. Kits do expire. Plan for a month in advance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53D8AE-B13A-4C11-BF2B-AD2BFD59A1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11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3D8AE-B13A-4C11-BF2B-AD2BFD59A1B9}" type="slidenum">
              <a:rPr lang="en-US" smtClean="0"/>
              <a:t>15</a:t>
            </a:fld>
            <a:endParaRPr lang="en-US"/>
          </a:p>
        </p:txBody>
      </p:sp>
    </p:spTree>
    <p:extLst>
      <p:ext uri="{BB962C8B-B14F-4D97-AF65-F5344CB8AC3E}">
        <p14:creationId xmlns:p14="http://schemas.microsoft.com/office/powerpoint/2010/main" val="96643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3D8AE-B13A-4C11-BF2B-AD2BFD59A1B9}" type="slidenum">
              <a:rPr lang="en-US" smtClean="0"/>
              <a:t>20</a:t>
            </a:fld>
            <a:endParaRPr lang="en-US"/>
          </a:p>
        </p:txBody>
      </p:sp>
    </p:spTree>
    <p:extLst>
      <p:ext uri="{BB962C8B-B14F-4D97-AF65-F5344CB8AC3E}">
        <p14:creationId xmlns:p14="http://schemas.microsoft.com/office/powerpoint/2010/main" val="320915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7B6C53-7F50-4B5D-8285-DE94EB287655}" type="slidenum">
              <a:rPr lang="en-US" smtClean="0"/>
              <a:t>41</a:t>
            </a:fld>
            <a:endParaRPr lang="en-US"/>
          </a:p>
        </p:txBody>
      </p:sp>
    </p:spTree>
    <p:extLst>
      <p:ext uri="{BB962C8B-B14F-4D97-AF65-F5344CB8AC3E}">
        <p14:creationId xmlns:p14="http://schemas.microsoft.com/office/powerpoint/2010/main" val="168947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A72137-9397-F4C4-5640-C1440BFBE57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88FB2B-BB8E-28E4-A175-7276B4ACBEF6}"/>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3E4AC1-5447-29E7-9DA6-15CCA8BEFC7A}"/>
              </a:ext>
            </a:extLst>
          </p:cNvPr>
          <p:cNvSpPr>
            <a:spLocks noGrp="1"/>
          </p:cNvSpPr>
          <p:nvPr>
            <p:ph type="ctrTitle"/>
          </p:nvPr>
        </p:nvSpPr>
        <p:spPr>
          <a:xfrm>
            <a:off x="1524000" y="1122363"/>
            <a:ext cx="9144000" cy="2387600"/>
          </a:xfrm>
        </p:spPr>
        <p:txBody>
          <a:bodyPr anchor="b">
            <a:normAutofit/>
          </a:bodyPr>
          <a:lstStyle>
            <a:lvl1pPr algn="ctr">
              <a:defRPr sz="8000">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A68BBE56-2992-D21E-8A96-68E9B7BD2941}"/>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0FB9B3-A444-DCF9-4C86-F9F195BE3A85}"/>
              </a:ext>
            </a:extLst>
          </p:cNvPr>
          <p:cNvSpPr>
            <a:spLocks noGrp="1"/>
          </p:cNvSpPr>
          <p:nvPr>
            <p:ph type="dt" sz="half" idx="10"/>
          </p:nvPr>
        </p:nvSpPr>
        <p:spPr/>
        <p:txBody>
          <a:bodyPr/>
          <a:lstStyle/>
          <a:p>
            <a:fld id="{48261208-33C2-4972-89CE-593F1846210D}" type="datetimeFigureOut">
              <a:rPr lang="en-US" smtClean="0"/>
              <a:t>6/4/2024</a:t>
            </a:fld>
            <a:endParaRPr lang="en-US"/>
          </a:p>
        </p:txBody>
      </p:sp>
      <p:sp>
        <p:nvSpPr>
          <p:cNvPr id="5" name="Footer Placeholder 4">
            <a:extLst>
              <a:ext uri="{FF2B5EF4-FFF2-40B4-BE49-F238E27FC236}">
                <a16:creationId xmlns:a16="http://schemas.microsoft.com/office/drawing/2014/main" id="{61A0B220-0ACD-CBEB-E586-490353D01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35A68-3192-7280-1717-A4C52CDC06A7}"/>
              </a:ext>
            </a:extLst>
          </p:cNvPr>
          <p:cNvSpPr>
            <a:spLocks noGrp="1"/>
          </p:cNvSpPr>
          <p:nvPr>
            <p:ph type="sldNum" sz="quarter" idx="12"/>
          </p:nvPr>
        </p:nvSpPr>
        <p:spPr/>
        <p:txBody>
          <a:bodyPr/>
          <a:lstStyle/>
          <a:p>
            <a:fld id="{04C8018A-D863-4908-ACA5-69E433167425}" type="slidenum">
              <a:rPr lang="en-US" smtClean="0"/>
              <a:t>‹#›</a:t>
            </a:fld>
            <a:endParaRPr lang="en-US"/>
          </a:p>
        </p:txBody>
      </p:sp>
      <p:pic>
        <p:nvPicPr>
          <p:cNvPr id="8" name="Picture 7" descr="A logo for a health care company&#10;&#10;Description automatically generated">
            <a:extLst>
              <a:ext uri="{FF2B5EF4-FFF2-40B4-BE49-F238E27FC236}">
                <a16:creationId xmlns:a16="http://schemas.microsoft.com/office/drawing/2014/main" id="{BD7E9E92-94A3-79A7-4976-D6869E501721}"/>
              </a:ext>
            </a:extLst>
          </p:cNvPr>
          <p:cNvPicPr>
            <a:picLocks noChangeAspect="1"/>
          </p:cNvPicPr>
          <p:nvPr/>
        </p:nvPicPr>
        <p:blipFill rotWithShape="1">
          <a:blip r:embed="rId2">
            <a:extLst>
              <a:ext uri="{28A0092B-C50C-407E-A947-70E740481C1C}">
                <a14:useLocalDpi xmlns:a14="http://schemas.microsoft.com/office/drawing/2010/main" val="0"/>
              </a:ext>
            </a:extLst>
          </a:blip>
          <a:srcRect l="5684" t="21041" r="5810" b="23332"/>
          <a:stretch/>
        </p:blipFill>
        <p:spPr>
          <a:xfrm>
            <a:off x="4437601" y="4609907"/>
            <a:ext cx="3313651" cy="1609918"/>
          </a:xfrm>
          <a:prstGeom prst="rect">
            <a:avLst/>
          </a:prstGeom>
        </p:spPr>
      </p:pic>
    </p:spTree>
    <p:extLst>
      <p:ext uri="{BB962C8B-B14F-4D97-AF65-F5344CB8AC3E}">
        <p14:creationId xmlns:p14="http://schemas.microsoft.com/office/powerpoint/2010/main" val="165610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8839FA-38F8-68E9-5967-EB00BD4E14F0}"/>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ED1BA40-DF08-C34B-3FA0-D528E3CB4055}"/>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7DA3F0A1-0236-39D1-6C40-0CD56D750905}"/>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14CB697D-805D-D3DD-110E-E8E3E823DF4F}"/>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DE6224F3-2705-7F7C-6599-B881200C8A27}"/>
              </a:ext>
            </a:extLst>
          </p:cNvPr>
          <p:cNvSpPr>
            <a:spLocks noGrp="1"/>
          </p:cNvSpPr>
          <p:nvPr>
            <p:ph type="body" orient="vert" idx="1"/>
          </p:nvPr>
        </p:nvSpPr>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8AB746-C7FB-804C-FE84-6118CC58C625}"/>
              </a:ext>
            </a:extLst>
          </p:cNvPr>
          <p:cNvSpPr>
            <a:spLocks noGrp="1"/>
          </p:cNvSpPr>
          <p:nvPr>
            <p:ph type="dt" sz="half" idx="10"/>
          </p:nvPr>
        </p:nvSpPr>
        <p:spPr/>
        <p:txBody>
          <a:bodyPr/>
          <a:lstStyle/>
          <a:p>
            <a:fld id="{48261208-33C2-4972-89CE-593F1846210D}" type="datetimeFigureOut">
              <a:rPr lang="en-US" smtClean="0"/>
              <a:t>6/4/2024</a:t>
            </a:fld>
            <a:endParaRPr lang="en-US"/>
          </a:p>
        </p:txBody>
      </p:sp>
      <p:sp>
        <p:nvSpPr>
          <p:cNvPr id="5" name="Footer Placeholder 4">
            <a:extLst>
              <a:ext uri="{FF2B5EF4-FFF2-40B4-BE49-F238E27FC236}">
                <a16:creationId xmlns:a16="http://schemas.microsoft.com/office/drawing/2014/main" id="{882015B2-D6D5-E1FB-A20E-07B8E0346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31854-C702-B215-F559-7EBD7A04240A}"/>
              </a:ext>
            </a:extLst>
          </p:cNvPr>
          <p:cNvSpPr>
            <a:spLocks noGrp="1"/>
          </p:cNvSpPr>
          <p:nvPr>
            <p:ph type="sldNum" sz="quarter" idx="12"/>
          </p:nvPr>
        </p:nvSpPr>
        <p:spPr/>
        <p:txBody>
          <a:bodyPr/>
          <a:lstStyle/>
          <a:p>
            <a:fld id="{04C8018A-D863-4908-ACA5-69E433167425}" type="slidenum">
              <a:rPr lang="en-US" smtClean="0"/>
              <a:t>‹#›</a:t>
            </a:fld>
            <a:endParaRPr lang="en-US"/>
          </a:p>
        </p:txBody>
      </p:sp>
    </p:spTree>
    <p:extLst>
      <p:ext uri="{BB962C8B-B14F-4D97-AF65-F5344CB8AC3E}">
        <p14:creationId xmlns:p14="http://schemas.microsoft.com/office/powerpoint/2010/main" val="2263656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38149D-B08C-235B-B28A-A885DEE89318}"/>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77AA9EC2-5EEB-1C79-0E58-347132F074B0}"/>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29F7FDB7-F5FC-8B5D-F462-A79A28FEF7F9}"/>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Vertical Title 1">
            <a:extLst>
              <a:ext uri="{FF2B5EF4-FFF2-40B4-BE49-F238E27FC236}">
                <a16:creationId xmlns:a16="http://schemas.microsoft.com/office/drawing/2014/main" id="{BBBDB956-39FC-2769-C335-106DEB081B16}"/>
              </a:ext>
            </a:extLst>
          </p:cNvPr>
          <p:cNvSpPr>
            <a:spLocks noGrp="1"/>
          </p:cNvSpPr>
          <p:nvPr>
            <p:ph type="title" orient="vert"/>
          </p:nvPr>
        </p:nvSpPr>
        <p:spPr>
          <a:xfrm>
            <a:off x="8724900" y="365125"/>
            <a:ext cx="2628900" cy="5811838"/>
          </a:xfrm>
        </p:spPr>
        <p:txBody>
          <a:bodyPr vert="eaVert"/>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2AF09C2-09D5-A8CF-BC52-6C97CDD1592F}"/>
              </a:ext>
            </a:extLst>
          </p:cNvPr>
          <p:cNvSpPr>
            <a:spLocks noGrp="1"/>
          </p:cNvSpPr>
          <p:nvPr>
            <p:ph type="body" orient="vert" idx="1"/>
          </p:nvPr>
        </p:nvSpPr>
        <p:spPr>
          <a:xfrm>
            <a:off x="838200" y="365125"/>
            <a:ext cx="7734300" cy="5811838"/>
          </a:xfrm>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E1FF62-F691-7A53-FB80-C86EB318F74D}"/>
              </a:ext>
            </a:extLst>
          </p:cNvPr>
          <p:cNvSpPr>
            <a:spLocks noGrp="1"/>
          </p:cNvSpPr>
          <p:nvPr>
            <p:ph type="dt" sz="half" idx="10"/>
          </p:nvPr>
        </p:nvSpPr>
        <p:spPr/>
        <p:txBody>
          <a:bodyPr/>
          <a:lstStyle/>
          <a:p>
            <a:fld id="{48261208-33C2-4972-89CE-593F1846210D}" type="datetimeFigureOut">
              <a:rPr lang="en-US" smtClean="0"/>
              <a:t>6/4/2024</a:t>
            </a:fld>
            <a:endParaRPr lang="en-US"/>
          </a:p>
        </p:txBody>
      </p:sp>
      <p:sp>
        <p:nvSpPr>
          <p:cNvPr id="5" name="Footer Placeholder 4">
            <a:extLst>
              <a:ext uri="{FF2B5EF4-FFF2-40B4-BE49-F238E27FC236}">
                <a16:creationId xmlns:a16="http://schemas.microsoft.com/office/drawing/2014/main" id="{9BC0BD89-FDDD-1773-403C-03C989A62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9B913-40C3-036E-E1A4-30127B24734F}"/>
              </a:ext>
            </a:extLst>
          </p:cNvPr>
          <p:cNvSpPr>
            <a:spLocks noGrp="1"/>
          </p:cNvSpPr>
          <p:nvPr>
            <p:ph type="sldNum" sz="quarter" idx="12"/>
          </p:nvPr>
        </p:nvSpPr>
        <p:spPr/>
        <p:txBody>
          <a:bodyPr/>
          <a:lstStyle/>
          <a:p>
            <a:fld id="{04C8018A-D863-4908-ACA5-69E433167425}" type="slidenum">
              <a:rPr lang="en-US" smtClean="0"/>
              <a:t>‹#›</a:t>
            </a:fld>
            <a:endParaRPr lang="en-US"/>
          </a:p>
        </p:txBody>
      </p:sp>
    </p:spTree>
    <p:extLst>
      <p:ext uri="{BB962C8B-B14F-4D97-AF65-F5344CB8AC3E}">
        <p14:creationId xmlns:p14="http://schemas.microsoft.com/office/powerpoint/2010/main" val="230777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logo with arrows and words&#10;&#10;Description automatically generated">
            <a:extLst>
              <a:ext uri="{FF2B5EF4-FFF2-40B4-BE49-F238E27FC236}">
                <a16:creationId xmlns:a16="http://schemas.microsoft.com/office/drawing/2014/main" id="{BCFBFA48-D633-070F-D010-B0DF0C6D7A6E}"/>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7" name="Rectangle 6">
            <a:extLst>
              <a:ext uri="{FF2B5EF4-FFF2-40B4-BE49-F238E27FC236}">
                <a16:creationId xmlns:a16="http://schemas.microsoft.com/office/drawing/2014/main" id="{74F1C2F0-58BC-A97E-C530-1D984E3F611B}"/>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FC238A9-3019-B42B-7A66-33B1328DCACF}"/>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256654-ECA9-902F-AD6F-905555303218}"/>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4D06E2-7DF2-1180-4358-B27D8C7D2F0E}"/>
              </a:ext>
            </a:extLst>
          </p:cNvPr>
          <p:cNvSpPr>
            <a:spLocks noGrp="1"/>
          </p:cNvSpPr>
          <p:nvPr>
            <p:ph idx="1"/>
          </p:nvPr>
        </p:nvSpPr>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6D6C3E-BAFE-14C3-7058-0C4D92DA1BE0}"/>
              </a:ext>
            </a:extLst>
          </p:cNvPr>
          <p:cNvSpPr>
            <a:spLocks noGrp="1"/>
          </p:cNvSpPr>
          <p:nvPr>
            <p:ph type="dt" sz="half" idx="10"/>
          </p:nvPr>
        </p:nvSpPr>
        <p:spPr/>
        <p:txBody>
          <a:bodyPr/>
          <a:lstStyle/>
          <a:p>
            <a:fld id="{48261208-33C2-4972-89CE-593F1846210D}" type="datetimeFigureOut">
              <a:rPr lang="en-US" smtClean="0"/>
              <a:t>6/4/2024</a:t>
            </a:fld>
            <a:endParaRPr lang="en-US"/>
          </a:p>
        </p:txBody>
      </p:sp>
      <p:sp>
        <p:nvSpPr>
          <p:cNvPr id="5" name="Footer Placeholder 4">
            <a:extLst>
              <a:ext uri="{FF2B5EF4-FFF2-40B4-BE49-F238E27FC236}">
                <a16:creationId xmlns:a16="http://schemas.microsoft.com/office/drawing/2014/main" id="{1D2374B4-29C6-5FD3-CBB1-C1D05A728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DA051-9B6A-F837-CCF0-17D0F49649A1}"/>
              </a:ext>
            </a:extLst>
          </p:cNvPr>
          <p:cNvSpPr>
            <a:spLocks noGrp="1"/>
          </p:cNvSpPr>
          <p:nvPr>
            <p:ph type="sldNum" sz="quarter" idx="12"/>
          </p:nvPr>
        </p:nvSpPr>
        <p:spPr/>
        <p:txBody>
          <a:bodyPr/>
          <a:lstStyle/>
          <a:p>
            <a:fld id="{04C8018A-D863-4908-ACA5-69E433167425}" type="slidenum">
              <a:rPr lang="en-US" smtClean="0"/>
              <a:t>‹#›</a:t>
            </a:fld>
            <a:endParaRPr lang="en-US"/>
          </a:p>
        </p:txBody>
      </p:sp>
    </p:spTree>
    <p:extLst>
      <p:ext uri="{BB962C8B-B14F-4D97-AF65-F5344CB8AC3E}">
        <p14:creationId xmlns:p14="http://schemas.microsoft.com/office/powerpoint/2010/main" val="382159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9BDEA7-86BE-3B15-8B8F-D0006852853D}"/>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9538656-F820-6E6B-A7A4-61D370869DEA}"/>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3D1547-8A45-945A-ED19-147413067CC7}"/>
              </a:ext>
            </a:extLst>
          </p:cNvPr>
          <p:cNvSpPr>
            <a:spLocks noGrp="1"/>
          </p:cNvSpPr>
          <p:nvPr>
            <p:ph type="title"/>
          </p:nvPr>
        </p:nvSpPr>
        <p:spPr>
          <a:xfrm>
            <a:off x="831850" y="1709738"/>
            <a:ext cx="10515600" cy="2852737"/>
          </a:xfrm>
        </p:spPr>
        <p:txBody>
          <a:bodyPr anchor="b">
            <a:normAutofit/>
          </a:bodyPr>
          <a:lstStyle>
            <a:lvl1pPr algn="ctr">
              <a:defRPr sz="8000">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3A4A7B-9BF6-A09D-903D-778617B3D5A2}"/>
              </a:ext>
            </a:extLst>
          </p:cNvPr>
          <p:cNvSpPr>
            <a:spLocks noGrp="1"/>
          </p:cNvSpPr>
          <p:nvPr>
            <p:ph type="body" idx="1"/>
          </p:nvPr>
        </p:nvSpPr>
        <p:spPr>
          <a:xfrm>
            <a:off x="831850" y="4589463"/>
            <a:ext cx="10515600" cy="1500187"/>
          </a:xfrm>
        </p:spPr>
        <p:txBody>
          <a:bodyPr/>
          <a:lstStyle>
            <a:lvl1pPr marL="0" indent="0" algn="ctr">
              <a:buNone/>
              <a:defRPr sz="2400">
                <a:solidFill>
                  <a:schemeClr val="accent1"/>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10519-6B30-CCDE-83D4-77170D224AFC}"/>
              </a:ext>
            </a:extLst>
          </p:cNvPr>
          <p:cNvSpPr>
            <a:spLocks noGrp="1"/>
          </p:cNvSpPr>
          <p:nvPr>
            <p:ph type="dt" sz="half" idx="10"/>
          </p:nvPr>
        </p:nvSpPr>
        <p:spPr/>
        <p:txBody>
          <a:bodyPr/>
          <a:lstStyle/>
          <a:p>
            <a:fld id="{48261208-33C2-4972-89CE-593F1846210D}" type="datetimeFigureOut">
              <a:rPr lang="en-US" smtClean="0"/>
              <a:t>6/4/2024</a:t>
            </a:fld>
            <a:endParaRPr lang="en-US"/>
          </a:p>
        </p:txBody>
      </p:sp>
      <p:sp>
        <p:nvSpPr>
          <p:cNvPr id="5" name="Footer Placeholder 4">
            <a:extLst>
              <a:ext uri="{FF2B5EF4-FFF2-40B4-BE49-F238E27FC236}">
                <a16:creationId xmlns:a16="http://schemas.microsoft.com/office/drawing/2014/main" id="{B7D05A1B-4826-144A-6E9A-E94C48EE1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57286-B1C1-343E-0E8A-BF5023BF4C8B}"/>
              </a:ext>
            </a:extLst>
          </p:cNvPr>
          <p:cNvSpPr>
            <a:spLocks noGrp="1"/>
          </p:cNvSpPr>
          <p:nvPr>
            <p:ph type="sldNum" sz="quarter" idx="12"/>
          </p:nvPr>
        </p:nvSpPr>
        <p:spPr/>
        <p:txBody>
          <a:bodyPr/>
          <a:lstStyle/>
          <a:p>
            <a:fld id="{04C8018A-D863-4908-ACA5-69E433167425}" type="slidenum">
              <a:rPr lang="en-US" smtClean="0"/>
              <a:t>‹#›</a:t>
            </a:fld>
            <a:endParaRPr lang="en-US"/>
          </a:p>
        </p:txBody>
      </p:sp>
    </p:spTree>
    <p:extLst>
      <p:ext uri="{BB962C8B-B14F-4D97-AF65-F5344CB8AC3E}">
        <p14:creationId xmlns:p14="http://schemas.microsoft.com/office/powerpoint/2010/main" val="394129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5056C-15E2-5B95-F753-EAE41507A3A4}"/>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85D71E2-7494-A75B-6571-5E4BF5049B7E}"/>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logo with arrows and words&#10;&#10;Description automatically generated">
            <a:extLst>
              <a:ext uri="{FF2B5EF4-FFF2-40B4-BE49-F238E27FC236}">
                <a16:creationId xmlns:a16="http://schemas.microsoft.com/office/drawing/2014/main" id="{1413C837-6358-7B7A-5FF3-00C40E895C30}"/>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6C910D2C-1426-25B1-D1AE-2136E0AEE98B}"/>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F613292-BD80-FB2F-8CBB-744C1C9CDD55}"/>
              </a:ext>
            </a:extLst>
          </p:cNvPr>
          <p:cNvSpPr>
            <a:spLocks noGrp="1"/>
          </p:cNvSpPr>
          <p:nvPr>
            <p:ph sz="half" idx="1"/>
          </p:nvPr>
        </p:nvSpPr>
        <p:spPr>
          <a:xfrm>
            <a:off x="838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BEE772-49C1-01E0-A40E-D4EB56312A7E}"/>
              </a:ext>
            </a:extLst>
          </p:cNvPr>
          <p:cNvSpPr>
            <a:spLocks noGrp="1"/>
          </p:cNvSpPr>
          <p:nvPr>
            <p:ph sz="half" idx="2"/>
          </p:nvPr>
        </p:nvSpPr>
        <p:spPr>
          <a:xfrm>
            <a:off x="6172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D92B18E-FD97-C857-42B1-56C30CEAB137}"/>
              </a:ext>
            </a:extLst>
          </p:cNvPr>
          <p:cNvSpPr>
            <a:spLocks noGrp="1"/>
          </p:cNvSpPr>
          <p:nvPr>
            <p:ph type="dt" sz="half" idx="10"/>
          </p:nvPr>
        </p:nvSpPr>
        <p:spPr/>
        <p:txBody>
          <a:bodyPr/>
          <a:lstStyle/>
          <a:p>
            <a:fld id="{48261208-33C2-4972-89CE-593F1846210D}" type="datetimeFigureOut">
              <a:rPr lang="en-US" smtClean="0"/>
              <a:t>6/4/2024</a:t>
            </a:fld>
            <a:endParaRPr lang="en-US"/>
          </a:p>
        </p:txBody>
      </p:sp>
      <p:sp>
        <p:nvSpPr>
          <p:cNvPr id="6" name="Footer Placeholder 5">
            <a:extLst>
              <a:ext uri="{FF2B5EF4-FFF2-40B4-BE49-F238E27FC236}">
                <a16:creationId xmlns:a16="http://schemas.microsoft.com/office/drawing/2014/main" id="{EEB13C04-6898-6C32-EA74-81D6B0A50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5AAC5-47AF-75E4-C022-E3D580E9AC7C}"/>
              </a:ext>
            </a:extLst>
          </p:cNvPr>
          <p:cNvSpPr>
            <a:spLocks noGrp="1"/>
          </p:cNvSpPr>
          <p:nvPr>
            <p:ph type="sldNum" sz="quarter" idx="12"/>
          </p:nvPr>
        </p:nvSpPr>
        <p:spPr/>
        <p:txBody>
          <a:bodyPr/>
          <a:lstStyle/>
          <a:p>
            <a:fld id="{04C8018A-D863-4908-ACA5-69E433167425}" type="slidenum">
              <a:rPr lang="en-US" smtClean="0"/>
              <a:t>‹#›</a:t>
            </a:fld>
            <a:endParaRPr lang="en-US"/>
          </a:p>
        </p:txBody>
      </p:sp>
    </p:spTree>
    <p:extLst>
      <p:ext uri="{BB962C8B-B14F-4D97-AF65-F5344CB8AC3E}">
        <p14:creationId xmlns:p14="http://schemas.microsoft.com/office/powerpoint/2010/main" val="401998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FAFE12-4FFC-6777-5A89-924ADD71E011}"/>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2BA58F8-3710-EEAF-DDF5-D044B9525281}"/>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A logo with arrows and words&#10;&#10;Description automatically generated">
            <a:extLst>
              <a:ext uri="{FF2B5EF4-FFF2-40B4-BE49-F238E27FC236}">
                <a16:creationId xmlns:a16="http://schemas.microsoft.com/office/drawing/2014/main" id="{7E167B5B-DF35-DCD1-E45E-45AD81C33216}"/>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A270C011-34CC-2E00-67CF-E6047D3C90A6}"/>
              </a:ext>
            </a:extLst>
          </p:cNvPr>
          <p:cNvSpPr>
            <a:spLocks noGrp="1"/>
          </p:cNvSpPr>
          <p:nvPr>
            <p:ph type="title"/>
          </p:nvPr>
        </p:nvSpPr>
        <p:spPr>
          <a:xfrm>
            <a:off x="839788" y="365125"/>
            <a:ext cx="10515600" cy="1325563"/>
          </a:xfrm>
        </p:spPr>
        <p:txBody>
          <a:bodyPr/>
          <a:lstStyle>
            <a:lvl1pPr>
              <a:defRPr>
                <a:solidFill>
                  <a:schemeClr val="tx2"/>
                </a:solidFill>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37AB59-5BFE-185A-52A3-818AE32B3306}"/>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6C743-CAA8-87CF-BC34-8EAE50E1B8F4}"/>
              </a:ext>
            </a:extLst>
          </p:cNvPr>
          <p:cNvSpPr>
            <a:spLocks noGrp="1"/>
          </p:cNvSpPr>
          <p:nvPr>
            <p:ph sz="half" idx="2"/>
          </p:nvPr>
        </p:nvSpPr>
        <p:spPr>
          <a:xfrm>
            <a:off x="839788" y="2505075"/>
            <a:ext cx="5157787"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AA55F56-89B3-023F-D8C1-D541EAE5576B}"/>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45C008-123F-CED5-0348-B04F31FC977B}"/>
              </a:ext>
            </a:extLst>
          </p:cNvPr>
          <p:cNvSpPr>
            <a:spLocks noGrp="1"/>
          </p:cNvSpPr>
          <p:nvPr>
            <p:ph sz="quarter" idx="4"/>
          </p:nvPr>
        </p:nvSpPr>
        <p:spPr>
          <a:xfrm>
            <a:off x="6172200" y="2505075"/>
            <a:ext cx="5183188"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526558B-7320-3106-A515-F0003CEF239F}"/>
              </a:ext>
            </a:extLst>
          </p:cNvPr>
          <p:cNvSpPr>
            <a:spLocks noGrp="1"/>
          </p:cNvSpPr>
          <p:nvPr>
            <p:ph type="dt" sz="half" idx="10"/>
          </p:nvPr>
        </p:nvSpPr>
        <p:spPr/>
        <p:txBody>
          <a:bodyPr/>
          <a:lstStyle/>
          <a:p>
            <a:fld id="{48261208-33C2-4972-89CE-593F1846210D}" type="datetimeFigureOut">
              <a:rPr lang="en-US" smtClean="0"/>
              <a:t>6/4/2024</a:t>
            </a:fld>
            <a:endParaRPr lang="en-US"/>
          </a:p>
        </p:txBody>
      </p:sp>
      <p:sp>
        <p:nvSpPr>
          <p:cNvPr id="8" name="Footer Placeholder 7">
            <a:extLst>
              <a:ext uri="{FF2B5EF4-FFF2-40B4-BE49-F238E27FC236}">
                <a16:creationId xmlns:a16="http://schemas.microsoft.com/office/drawing/2014/main" id="{CC02C1E8-53D7-4DF1-6856-2AACAAA4AE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2A283D-4543-39D1-99F4-90C1D846D5C9}"/>
              </a:ext>
            </a:extLst>
          </p:cNvPr>
          <p:cNvSpPr>
            <a:spLocks noGrp="1"/>
          </p:cNvSpPr>
          <p:nvPr>
            <p:ph type="sldNum" sz="quarter" idx="12"/>
          </p:nvPr>
        </p:nvSpPr>
        <p:spPr/>
        <p:txBody>
          <a:bodyPr/>
          <a:lstStyle/>
          <a:p>
            <a:fld id="{04C8018A-D863-4908-ACA5-69E433167425}" type="slidenum">
              <a:rPr lang="en-US" smtClean="0"/>
              <a:t>‹#›</a:t>
            </a:fld>
            <a:endParaRPr lang="en-US"/>
          </a:p>
        </p:txBody>
      </p:sp>
    </p:spTree>
    <p:extLst>
      <p:ext uri="{BB962C8B-B14F-4D97-AF65-F5344CB8AC3E}">
        <p14:creationId xmlns:p14="http://schemas.microsoft.com/office/powerpoint/2010/main" val="166481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635263-D89A-40CA-3605-254D2D9F1AA7}"/>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A0644D85-3E8A-9602-6A1E-FD86C15EE810}"/>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logo with arrows and words&#10;&#10;Description automatically generated">
            <a:extLst>
              <a:ext uri="{FF2B5EF4-FFF2-40B4-BE49-F238E27FC236}">
                <a16:creationId xmlns:a16="http://schemas.microsoft.com/office/drawing/2014/main" id="{399731B1-91CF-AD39-D276-DE6124F30979}"/>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6F5BC74C-CEEF-2A76-ED89-344B040DAFAC}"/>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CF428C0C-189F-BE3A-0D75-4527F41CE3AA}"/>
              </a:ext>
            </a:extLst>
          </p:cNvPr>
          <p:cNvSpPr>
            <a:spLocks noGrp="1"/>
          </p:cNvSpPr>
          <p:nvPr>
            <p:ph type="dt" sz="half" idx="10"/>
          </p:nvPr>
        </p:nvSpPr>
        <p:spPr/>
        <p:txBody>
          <a:bodyPr/>
          <a:lstStyle/>
          <a:p>
            <a:fld id="{48261208-33C2-4972-89CE-593F1846210D}" type="datetimeFigureOut">
              <a:rPr lang="en-US" smtClean="0"/>
              <a:t>6/4/2024</a:t>
            </a:fld>
            <a:endParaRPr lang="en-US"/>
          </a:p>
        </p:txBody>
      </p:sp>
      <p:sp>
        <p:nvSpPr>
          <p:cNvPr id="4" name="Footer Placeholder 3">
            <a:extLst>
              <a:ext uri="{FF2B5EF4-FFF2-40B4-BE49-F238E27FC236}">
                <a16:creationId xmlns:a16="http://schemas.microsoft.com/office/drawing/2014/main" id="{3FA2C470-B443-D6BB-54BD-AD984CC0B8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689E90-EF61-0658-39C2-F7E277764A7C}"/>
              </a:ext>
            </a:extLst>
          </p:cNvPr>
          <p:cNvSpPr>
            <a:spLocks noGrp="1"/>
          </p:cNvSpPr>
          <p:nvPr>
            <p:ph type="sldNum" sz="quarter" idx="12"/>
          </p:nvPr>
        </p:nvSpPr>
        <p:spPr/>
        <p:txBody>
          <a:bodyPr/>
          <a:lstStyle/>
          <a:p>
            <a:fld id="{04C8018A-D863-4908-ACA5-69E433167425}" type="slidenum">
              <a:rPr lang="en-US" smtClean="0"/>
              <a:t>‹#›</a:t>
            </a:fld>
            <a:endParaRPr lang="en-US"/>
          </a:p>
        </p:txBody>
      </p:sp>
    </p:spTree>
    <p:extLst>
      <p:ext uri="{BB962C8B-B14F-4D97-AF65-F5344CB8AC3E}">
        <p14:creationId xmlns:p14="http://schemas.microsoft.com/office/powerpoint/2010/main" val="320340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8105E6-F060-03DC-3645-07FB9D786C1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1F7EAD7-C90A-B986-F8CA-58A1166D3463}"/>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7A111FFB-0E14-EA5E-5C32-80687C965EF6}"/>
              </a:ext>
            </a:extLst>
          </p:cNvPr>
          <p:cNvSpPr>
            <a:spLocks noGrp="1"/>
          </p:cNvSpPr>
          <p:nvPr>
            <p:ph type="dt" sz="half" idx="10"/>
          </p:nvPr>
        </p:nvSpPr>
        <p:spPr/>
        <p:txBody>
          <a:bodyPr/>
          <a:lstStyle/>
          <a:p>
            <a:fld id="{48261208-33C2-4972-89CE-593F1846210D}" type="datetimeFigureOut">
              <a:rPr lang="en-US" smtClean="0"/>
              <a:t>6/4/2024</a:t>
            </a:fld>
            <a:endParaRPr lang="en-US"/>
          </a:p>
        </p:txBody>
      </p:sp>
      <p:sp>
        <p:nvSpPr>
          <p:cNvPr id="3" name="Footer Placeholder 2">
            <a:extLst>
              <a:ext uri="{FF2B5EF4-FFF2-40B4-BE49-F238E27FC236}">
                <a16:creationId xmlns:a16="http://schemas.microsoft.com/office/drawing/2014/main" id="{62CC1119-6D7D-F01B-09B2-D1D54BCEDD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A15E79-E0E8-29B9-2DA8-A0E3D1C064E3}"/>
              </a:ext>
            </a:extLst>
          </p:cNvPr>
          <p:cNvSpPr>
            <a:spLocks noGrp="1"/>
          </p:cNvSpPr>
          <p:nvPr>
            <p:ph type="sldNum" sz="quarter" idx="12"/>
          </p:nvPr>
        </p:nvSpPr>
        <p:spPr/>
        <p:txBody>
          <a:bodyPr/>
          <a:lstStyle/>
          <a:p>
            <a:fld id="{04C8018A-D863-4908-ACA5-69E433167425}" type="slidenum">
              <a:rPr lang="en-US" smtClean="0"/>
              <a:t>‹#›</a:t>
            </a:fld>
            <a:endParaRPr lang="en-US"/>
          </a:p>
        </p:txBody>
      </p:sp>
    </p:spTree>
    <p:extLst>
      <p:ext uri="{BB962C8B-B14F-4D97-AF65-F5344CB8AC3E}">
        <p14:creationId xmlns:p14="http://schemas.microsoft.com/office/powerpoint/2010/main" val="3263153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A082F1-5F9A-CEB1-D420-033D202D3CF1}"/>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74AED934-AB9D-B681-FF36-306B6A3A2AB5}"/>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9" name="Rectangle 8">
            <a:extLst>
              <a:ext uri="{FF2B5EF4-FFF2-40B4-BE49-F238E27FC236}">
                <a16:creationId xmlns:a16="http://schemas.microsoft.com/office/drawing/2014/main" id="{FDA96A39-FE94-E491-ECC4-163678E50E0B}"/>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5C0D2F57-6A0F-2F67-0001-A5C4EEEC39A3}"/>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6AC5FE3-E0FB-543C-D857-E7449CDB99D3}"/>
              </a:ext>
            </a:extLst>
          </p:cNvPr>
          <p:cNvSpPr/>
          <p:nvPr/>
        </p:nvSpPr>
        <p:spPr>
          <a:xfrm>
            <a:off x="16"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9A538E8-D9BA-3A18-7181-F2F8EE1B4CCB}"/>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solidFill>
                  <a:schemeClr val="tx2"/>
                </a:solidFill>
              </a:defRPr>
            </a:lvl3pPr>
            <a:lvl4pPr>
              <a:defRPr sz="2000"/>
            </a:lvl4pPr>
            <a:lvl5pPr>
              <a:defRPr sz="2000">
                <a:solidFill>
                  <a:schemeClr val="accent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76DF340-CA76-A5E4-1480-182198304D27}"/>
              </a:ext>
            </a:extLst>
          </p:cNvPr>
          <p:cNvSpPr>
            <a:spLocks noGrp="1"/>
          </p:cNvSpPr>
          <p:nvPr>
            <p:ph type="dt" sz="half" idx="10"/>
          </p:nvPr>
        </p:nvSpPr>
        <p:spPr/>
        <p:txBody>
          <a:bodyPr/>
          <a:lstStyle/>
          <a:p>
            <a:fld id="{48261208-33C2-4972-89CE-593F1846210D}" type="datetimeFigureOut">
              <a:rPr lang="en-US" smtClean="0"/>
              <a:t>6/4/2024</a:t>
            </a:fld>
            <a:endParaRPr lang="en-US"/>
          </a:p>
        </p:txBody>
      </p:sp>
      <p:sp>
        <p:nvSpPr>
          <p:cNvPr id="6" name="Footer Placeholder 5">
            <a:extLst>
              <a:ext uri="{FF2B5EF4-FFF2-40B4-BE49-F238E27FC236}">
                <a16:creationId xmlns:a16="http://schemas.microsoft.com/office/drawing/2014/main" id="{01AF70AD-E60F-CBE5-173B-4121D982C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E9088-E3DC-9610-2027-680153940CD1}"/>
              </a:ext>
            </a:extLst>
          </p:cNvPr>
          <p:cNvSpPr>
            <a:spLocks noGrp="1"/>
          </p:cNvSpPr>
          <p:nvPr>
            <p:ph type="sldNum" sz="quarter" idx="12"/>
          </p:nvPr>
        </p:nvSpPr>
        <p:spPr/>
        <p:txBody>
          <a:bodyPr/>
          <a:lstStyle/>
          <a:p>
            <a:fld id="{04C8018A-D863-4908-ACA5-69E433167425}" type="slidenum">
              <a:rPr lang="en-US" smtClean="0"/>
              <a:t>‹#›</a:t>
            </a:fld>
            <a:endParaRPr lang="en-US"/>
          </a:p>
        </p:txBody>
      </p:sp>
      <p:sp>
        <p:nvSpPr>
          <p:cNvPr id="12" name="Title 1">
            <a:extLst>
              <a:ext uri="{FF2B5EF4-FFF2-40B4-BE49-F238E27FC236}">
                <a16:creationId xmlns:a16="http://schemas.microsoft.com/office/drawing/2014/main" id="{46EDD253-1C27-8DF1-CA8E-68F6A684148E}"/>
              </a:ext>
            </a:extLst>
          </p:cNvPr>
          <p:cNvSpPr>
            <a:spLocks noGrp="1"/>
          </p:cNvSpPr>
          <p:nvPr>
            <p:ph type="title"/>
          </p:nvPr>
        </p:nvSpPr>
        <p:spPr>
          <a:xfrm>
            <a:off x="457200" y="594359"/>
            <a:ext cx="3200400" cy="2286000"/>
          </a:xfrm>
        </p:spPr>
        <p:txBody>
          <a:bodyPr anchor="b">
            <a:normAutofit/>
          </a:bodyPr>
          <a:lstStyle>
            <a:lvl1pPr>
              <a:defRPr sz="3600" b="0">
                <a:solidFill>
                  <a:srgbClr val="FFFFFF"/>
                </a:solidFill>
                <a:latin typeface="Georgia" panose="02040502050405020303" pitchFamily="18" charset="0"/>
              </a:defRPr>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12F577FE-7BDF-CBBA-CA49-7A647404FC4D}"/>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634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64CFD6-ED2E-322A-2A6A-CAD5AFF3B90E}"/>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4C5AE7E-73D2-F8A0-14F5-DE5066C886E7}"/>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D33719E-0587-CB85-2117-10412A98BA5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3323DC19-3E11-3B6C-BFFE-31F1299E1F61}"/>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3" name="Picture Placeholder 2">
            <a:extLst>
              <a:ext uri="{FF2B5EF4-FFF2-40B4-BE49-F238E27FC236}">
                <a16:creationId xmlns:a16="http://schemas.microsoft.com/office/drawing/2014/main" id="{45143622-F04E-6D57-A3E0-0AA3005CC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88512C61-5FC4-4AD5-CCAA-C8BBD6889099}"/>
              </a:ext>
            </a:extLst>
          </p:cNvPr>
          <p:cNvSpPr>
            <a:spLocks noGrp="1"/>
          </p:cNvSpPr>
          <p:nvPr>
            <p:ph type="dt" sz="half" idx="10"/>
          </p:nvPr>
        </p:nvSpPr>
        <p:spPr/>
        <p:txBody>
          <a:bodyPr/>
          <a:lstStyle/>
          <a:p>
            <a:fld id="{48261208-33C2-4972-89CE-593F1846210D}" type="datetimeFigureOut">
              <a:rPr lang="en-US" smtClean="0"/>
              <a:t>6/4/2024</a:t>
            </a:fld>
            <a:endParaRPr lang="en-US"/>
          </a:p>
        </p:txBody>
      </p:sp>
      <p:sp>
        <p:nvSpPr>
          <p:cNvPr id="6" name="Footer Placeholder 5">
            <a:extLst>
              <a:ext uri="{FF2B5EF4-FFF2-40B4-BE49-F238E27FC236}">
                <a16:creationId xmlns:a16="http://schemas.microsoft.com/office/drawing/2014/main" id="{3262248E-E424-411A-84D9-B72890112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0FD2D-10CE-97E8-92EE-6DAF71D4CCAF}"/>
              </a:ext>
            </a:extLst>
          </p:cNvPr>
          <p:cNvSpPr>
            <a:spLocks noGrp="1"/>
          </p:cNvSpPr>
          <p:nvPr>
            <p:ph type="sldNum" sz="quarter" idx="12"/>
          </p:nvPr>
        </p:nvSpPr>
        <p:spPr/>
        <p:txBody>
          <a:bodyPr/>
          <a:lstStyle/>
          <a:p>
            <a:fld id="{04C8018A-D863-4908-ACA5-69E433167425}" type="slidenum">
              <a:rPr lang="en-US" smtClean="0"/>
              <a:t>‹#›</a:t>
            </a:fld>
            <a:endParaRPr lang="en-US"/>
          </a:p>
        </p:txBody>
      </p:sp>
      <p:sp>
        <p:nvSpPr>
          <p:cNvPr id="8" name="Rectangle 7">
            <a:extLst>
              <a:ext uri="{FF2B5EF4-FFF2-40B4-BE49-F238E27FC236}">
                <a16:creationId xmlns:a16="http://schemas.microsoft.com/office/drawing/2014/main" id="{DEE1ED9E-0B1F-51CC-0C17-152F74843746}"/>
              </a:ext>
            </a:extLst>
          </p:cNvPr>
          <p:cNvSpPr/>
          <p:nvPr/>
        </p:nvSpPr>
        <p:spPr>
          <a:xfrm>
            <a:off x="16"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a:extLst>
              <a:ext uri="{FF2B5EF4-FFF2-40B4-BE49-F238E27FC236}">
                <a16:creationId xmlns:a16="http://schemas.microsoft.com/office/drawing/2014/main" id="{FF526946-0B15-47EC-5DC8-E1B47055CA38}"/>
              </a:ext>
            </a:extLst>
          </p:cNvPr>
          <p:cNvSpPr>
            <a:spLocks noGrp="1"/>
          </p:cNvSpPr>
          <p:nvPr>
            <p:ph type="title"/>
          </p:nvPr>
        </p:nvSpPr>
        <p:spPr>
          <a:xfrm>
            <a:off x="457200" y="594359"/>
            <a:ext cx="3200400" cy="2286000"/>
          </a:xfrm>
        </p:spPr>
        <p:txBody>
          <a:bodyPr anchor="b">
            <a:normAutofit/>
          </a:bodyPr>
          <a:lstStyle>
            <a:lvl1pPr>
              <a:defRPr sz="3600" b="0">
                <a:solidFill>
                  <a:srgbClr val="FFFFFF"/>
                </a:solidFill>
                <a:latin typeface="Georgia" panose="02040502050405020303" pitchFamily="18" charset="0"/>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EAE24694-84A9-B8C8-EE53-FBAEED61EC40}"/>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78075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7205F-86EE-2F75-2F6F-277305FBA1FC}"/>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84A7F75-0A7C-7DF5-F26E-17846BC56E76}"/>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D7CCB448-D7FD-D91F-9888-73C8DEE5C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FE90A2-3E88-29DD-697E-F39BA16AC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E6081F-9486-C8E1-D5DF-DA38E29D80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61208-33C2-4972-89CE-593F1846210D}" type="datetimeFigureOut">
              <a:rPr lang="en-US" smtClean="0"/>
              <a:t>6/4/2024</a:t>
            </a:fld>
            <a:endParaRPr lang="en-US"/>
          </a:p>
        </p:txBody>
      </p:sp>
      <p:sp>
        <p:nvSpPr>
          <p:cNvPr id="5" name="Footer Placeholder 4">
            <a:extLst>
              <a:ext uri="{FF2B5EF4-FFF2-40B4-BE49-F238E27FC236}">
                <a16:creationId xmlns:a16="http://schemas.microsoft.com/office/drawing/2014/main" id="{43F6CF3E-D04D-4049-B65C-DB26A185D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DC0839-A5C1-C580-AB7B-B1DC8081F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8018A-D863-4908-ACA5-69E433167425}" type="slidenum">
              <a:rPr lang="en-US" smtClean="0"/>
              <a:t>‹#›</a:t>
            </a:fld>
            <a:endParaRPr lang="en-US"/>
          </a:p>
        </p:txBody>
      </p:sp>
    </p:spTree>
    <p:extLst>
      <p:ext uri="{BB962C8B-B14F-4D97-AF65-F5344CB8AC3E}">
        <p14:creationId xmlns:p14="http://schemas.microsoft.com/office/powerpoint/2010/main" val="1187042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3.jpeg"/><Relationship Id="rId5" Type="http://schemas.microsoft.com/office/2007/relationships/hdphoto" Target="../media/hdphoto2.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sv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1.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microsoft.com/office/2018/10/relationships/comments" Target="../comments/modernComment_151_1EFCBBAA.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ncrad.org/contact/hours/holiday-closure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s://ncrad.org/shipping_address.html" TargetMode="Externa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07B5-674D-4AFA-B349-AF1816A6D2B6}"/>
              </a:ext>
            </a:extLst>
          </p:cNvPr>
          <p:cNvSpPr>
            <a:spLocks noGrp="1"/>
          </p:cNvSpPr>
          <p:nvPr>
            <p:ph type="ctrTitle"/>
          </p:nvPr>
        </p:nvSpPr>
        <p:spPr>
          <a:xfrm>
            <a:off x="1524000" y="981513"/>
            <a:ext cx="9144000" cy="998290"/>
          </a:xfrm>
        </p:spPr>
        <p:txBody>
          <a:bodyPr>
            <a:normAutofit/>
          </a:bodyPr>
          <a:lstStyle/>
          <a:p>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3" name="Subtitle 2">
            <a:extLst>
              <a:ext uri="{FF2B5EF4-FFF2-40B4-BE49-F238E27FC236}">
                <a16:creationId xmlns:a16="http://schemas.microsoft.com/office/drawing/2014/main" id="{61245C03-C96F-E9DA-B6C1-F11AD1E37E5A}"/>
              </a:ext>
            </a:extLst>
          </p:cNvPr>
          <p:cNvSpPr>
            <a:spLocks noGrp="1"/>
          </p:cNvSpPr>
          <p:nvPr>
            <p:ph type="subTitle" idx="1"/>
          </p:nvPr>
        </p:nvSpPr>
        <p:spPr>
          <a:xfrm>
            <a:off x="1524000" y="3598877"/>
            <a:ext cx="9144000" cy="1658923"/>
          </a:xfrm>
        </p:spPr>
        <p:txBody>
          <a:bodyPr>
            <a:normAutofit/>
          </a:bodyPr>
          <a:lstStyle/>
          <a:p>
            <a:r>
              <a:rPr lang="en-US" sz="2800" dirty="0">
                <a:latin typeface="Franklin Gothic Book" panose="020B0503020102020204" pitchFamily="34" charset="0"/>
              </a:rPr>
              <a:t>Collection and Shipment Training</a:t>
            </a:r>
          </a:p>
        </p:txBody>
      </p:sp>
      <p:pic>
        <p:nvPicPr>
          <p:cNvPr id="1026" name="Picture 2" descr="Adult Changes in Thought Study">
            <a:extLst>
              <a:ext uri="{FF2B5EF4-FFF2-40B4-BE49-F238E27FC236}">
                <a16:creationId xmlns:a16="http://schemas.microsoft.com/office/drawing/2014/main" id="{4FFF9595-E465-85C8-1655-8FF150E72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11" y="720662"/>
            <a:ext cx="10655222" cy="270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8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407A7-9989-476A-95E3-85027C18756E}"/>
              </a:ext>
            </a:extLst>
          </p:cNvPr>
          <p:cNvSpPr>
            <a:spLocks noGrp="1"/>
          </p:cNvSpPr>
          <p:nvPr>
            <p:ph type="title"/>
          </p:nvPr>
        </p:nvSpPr>
        <p:spPr/>
        <p:txBody>
          <a:bodyPr/>
          <a:lstStyle/>
          <a:p>
            <a:pPr algn="ctr"/>
            <a:r>
              <a:rPr lang="en-US" b="1" dirty="0">
                <a:latin typeface="Franklin Gothic Book" panose="020B0503020102020204" pitchFamily="34" charset="0"/>
              </a:rPr>
              <a:t>Participant Labels</a:t>
            </a:r>
            <a:endParaRPr lang="en-US"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9C5E98D6-E5CB-41B6-B4FA-0049785A90CB}"/>
              </a:ext>
            </a:extLst>
          </p:cNvPr>
          <p:cNvSpPr>
            <a:spLocks noGrp="1"/>
          </p:cNvSpPr>
          <p:nvPr>
            <p:ph idx="1"/>
          </p:nvPr>
        </p:nvSpPr>
        <p:spPr/>
        <p:txBody>
          <a:bodyPr anchor="ctr"/>
          <a:lstStyle/>
          <a:p>
            <a:pPr>
              <a:buFont typeface="Wingdings" panose="05000000000000000000" pitchFamily="2" charset="2"/>
              <a:buChar char="§"/>
            </a:pPr>
            <a:r>
              <a:rPr lang="en-US" sz="2400" dirty="0"/>
              <a:t>Participants will be identified by their participant ID and sites will be responsible for handwriting this onto the provided labels</a:t>
            </a:r>
          </a:p>
          <a:p>
            <a:pPr lvl="1">
              <a:buFont typeface="Wingdings" panose="05000000000000000000" pitchFamily="2" charset="2"/>
              <a:buChar char="§"/>
            </a:pPr>
            <a:r>
              <a:rPr lang="en-US" sz="2000" dirty="0"/>
              <a:t>Must use fine point permanent marker</a:t>
            </a:r>
            <a:endParaRPr lang="en-US" sz="2400" dirty="0"/>
          </a:p>
          <a:p>
            <a:pPr>
              <a:buFont typeface="Wingdings" panose="05000000000000000000" pitchFamily="2" charset="2"/>
              <a:buChar char="§"/>
            </a:pPr>
            <a:r>
              <a:rPr lang="en-US" sz="2400" dirty="0"/>
              <a:t>Placed on blood collection EDTA tubes</a:t>
            </a:r>
          </a:p>
        </p:txBody>
      </p:sp>
      <p:pic>
        <p:nvPicPr>
          <p:cNvPr id="16" name="Picture 15" descr="A picture of a participant label with a blank line to handwrite the ID.">
            <a:extLst>
              <a:ext uri="{FF2B5EF4-FFF2-40B4-BE49-F238E27FC236}">
                <a16:creationId xmlns:a16="http://schemas.microsoft.com/office/drawing/2014/main" id="{1C0BEF96-13FB-587A-622C-9F8C7A04706F}"/>
              </a:ext>
            </a:extLst>
          </p:cNvPr>
          <p:cNvPicPr>
            <a:picLocks noChangeAspect="1"/>
          </p:cNvPicPr>
          <p:nvPr/>
        </p:nvPicPr>
        <p:blipFill>
          <a:blip r:embed="rId2"/>
          <a:stretch>
            <a:fillRect/>
          </a:stretch>
        </p:blipFill>
        <p:spPr>
          <a:xfrm>
            <a:off x="1141788" y="3429000"/>
            <a:ext cx="1978918" cy="1953106"/>
          </a:xfrm>
          <a:prstGeom prst="rect">
            <a:avLst/>
          </a:prstGeom>
        </p:spPr>
      </p:pic>
    </p:spTree>
    <p:extLst>
      <p:ext uri="{BB962C8B-B14F-4D97-AF65-F5344CB8AC3E}">
        <p14:creationId xmlns:p14="http://schemas.microsoft.com/office/powerpoint/2010/main" val="325022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2571A-5D84-4095-B11E-41E95DAA01A8}"/>
              </a:ext>
            </a:extLst>
          </p:cNvPr>
          <p:cNvSpPr>
            <a:spLocks noGrp="1"/>
          </p:cNvSpPr>
          <p:nvPr>
            <p:ph type="title"/>
          </p:nvPr>
        </p:nvSpPr>
        <p:spPr/>
        <p:txBody>
          <a:bodyPr/>
          <a:lstStyle/>
          <a:p>
            <a:pPr algn="ctr"/>
            <a:r>
              <a:rPr lang="en-US" b="1" dirty="0">
                <a:latin typeface="Franklin Gothic Book" panose="020B0503020102020204" pitchFamily="34" charset="0"/>
              </a:rPr>
              <a:t>Collection Tube and Aliquot Labels</a:t>
            </a:r>
            <a:endParaRPr lang="en-US"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91FADC46-E835-4F53-A234-54C9F7BFED9E}"/>
              </a:ext>
            </a:extLst>
          </p:cNvPr>
          <p:cNvSpPr>
            <a:spLocks noGrp="1"/>
          </p:cNvSpPr>
          <p:nvPr>
            <p:ph idx="1"/>
          </p:nvPr>
        </p:nvSpPr>
        <p:spPr/>
        <p:txBody>
          <a:bodyPr anchor="ctr"/>
          <a:lstStyle/>
          <a:p>
            <a:pPr marL="287338" indent="-287338">
              <a:buFont typeface="Wingdings" panose="05000000000000000000" pitchFamily="2" charset="2"/>
              <a:buChar char="§"/>
            </a:pPr>
            <a:r>
              <a:rPr lang="en-US" sz="2800" dirty="0"/>
              <a:t>Collection Tube/Aliquot labels are specific to the type of biospecimen</a:t>
            </a:r>
          </a:p>
          <a:p>
            <a:pPr marL="287338" indent="-287338">
              <a:buFont typeface="Wingdings" panose="05000000000000000000" pitchFamily="2" charset="2"/>
              <a:buChar char="§"/>
            </a:pPr>
            <a:r>
              <a:rPr lang="en-US" sz="2800" dirty="0"/>
              <a:t>Have 4 components:</a:t>
            </a:r>
          </a:p>
          <a:p>
            <a:pPr lvl="1">
              <a:buFont typeface="Wingdings" panose="05000000000000000000" pitchFamily="2" charset="2"/>
              <a:buChar char="§"/>
            </a:pPr>
            <a:r>
              <a:rPr lang="en-US" sz="2400" dirty="0"/>
              <a:t>Study name</a:t>
            </a:r>
          </a:p>
          <a:p>
            <a:pPr lvl="1">
              <a:buFont typeface="Wingdings" panose="05000000000000000000" pitchFamily="2" charset="2"/>
              <a:buChar char="§"/>
            </a:pPr>
            <a:r>
              <a:rPr lang="en-US" sz="2400" dirty="0"/>
              <a:t>10 digit unique specimen barcode</a:t>
            </a:r>
          </a:p>
          <a:p>
            <a:pPr lvl="1">
              <a:buFont typeface="Wingdings" panose="05000000000000000000" pitchFamily="2" charset="2"/>
              <a:buChar char="§"/>
            </a:pPr>
            <a:r>
              <a:rPr lang="en-US" sz="2400" dirty="0"/>
              <a:t>Collection Group</a:t>
            </a:r>
          </a:p>
          <a:p>
            <a:pPr lvl="1">
              <a:buFont typeface="Wingdings" panose="05000000000000000000" pitchFamily="2" charset="2"/>
              <a:buChar char="§"/>
            </a:pPr>
            <a:r>
              <a:rPr lang="en-US" sz="2400" dirty="0"/>
              <a:t>Kit number</a:t>
            </a:r>
            <a:endParaRPr lang="en-US" sz="2800" dirty="0"/>
          </a:p>
          <a:p>
            <a:pPr marL="287338" indent="-287338">
              <a:buFont typeface="Wingdings" panose="05000000000000000000" pitchFamily="2" charset="2"/>
              <a:buChar char="§"/>
            </a:pPr>
            <a:r>
              <a:rPr lang="en-US" sz="2800" dirty="0"/>
              <a:t>Place on EDTA tubes and processed cryovials</a:t>
            </a:r>
          </a:p>
        </p:txBody>
      </p:sp>
      <p:pic>
        <p:nvPicPr>
          <p:cNvPr id="5" name="Picture 4" descr="A Collection Tube/Aliquot Label with the study name, ACT, a 10 digit barcode, the specimen type, plasma, and the kit number, 489799. There are two QR codes that each correspond to the 10 digit barcode.">
            <a:extLst>
              <a:ext uri="{FF2B5EF4-FFF2-40B4-BE49-F238E27FC236}">
                <a16:creationId xmlns:a16="http://schemas.microsoft.com/office/drawing/2014/main" id="{7DF40A53-245D-7E65-3142-4D55EF39E066}"/>
              </a:ext>
            </a:extLst>
          </p:cNvPr>
          <p:cNvPicPr>
            <a:picLocks noChangeAspect="1"/>
          </p:cNvPicPr>
          <p:nvPr/>
        </p:nvPicPr>
        <p:blipFill>
          <a:blip r:embed="rId2"/>
          <a:stretch>
            <a:fillRect/>
          </a:stretch>
        </p:blipFill>
        <p:spPr>
          <a:xfrm>
            <a:off x="457200" y="3151618"/>
            <a:ext cx="1352739" cy="1352739"/>
          </a:xfrm>
          <a:prstGeom prst="rect">
            <a:avLst/>
          </a:prstGeom>
        </p:spPr>
      </p:pic>
      <p:pic>
        <p:nvPicPr>
          <p:cNvPr id="9" name="Picture 8" descr="A Collection Tube/Aliquot Label with the study name, ACT, a 10 digit barcode, the specimen type, buffy coat, and the kit number, 489799. There are two QR codes that each correspond to the 10 digit barcode.">
            <a:extLst>
              <a:ext uri="{FF2B5EF4-FFF2-40B4-BE49-F238E27FC236}">
                <a16:creationId xmlns:a16="http://schemas.microsoft.com/office/drawing/2014/main" id="{7330747B-827B-CC0F-39E9-211D2F39FA23}"/>
              </a:ext>
            </a:extLst>
          </p:cNvPr>
          <p:cNvPicPr>
            <a:picLocks noChangeAspect="1"/>
          </p:cNvPicPr>
          <p:nvPr/>
        </p:nvPicPr>
        <p:blipFill>
          <a:blip r:embed="rId3"/>
          <a:stretch>
            <a:fillRect/>
          </a:stretch>
        </p:blipFill>
        <p:spPr>
          <a:xfrm>
            <a:off x="2057400" y="4641516"/>
            <a:ext cx="1381318" cy="1371791"/>
          </a:xfrm>
          <a:prstGeom prst="rect">
            <a:avLst/>
          </a:prstGeom>
        </p:spPr>
      </p:pic>
    </p:spTree>
    <p:extLst>
      <p:ext uri="{BB962C8B-B14F-4D97-AF65-F5344CB8AC3E}">
        <p14:creationId xmlns:p14="http://schemas.microsoft.com/office/powerpoint/2010/main" val="3584329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F83284-40AC-42EF-BA34-C61A554FE483}"/>
              </a:ext>
            </a:extLst>
          </p:cNvPr>
          <p:cNvSpPr>
            <a:spLocks noGrp="1"/>
          </p:cNvSpPr>
          <p:nvPr>
            <p:ph type="title"/>
          </p:nvPr>
        </p:nvSpPr>
        <p:spPr/>
        <p:txBody>
          <a:bodyPr/>
          <a:lstStyle/>
          <a:p>
            <a:r>
              <a:rPr lang="en-US" b="1" dirty="0">
                <a:latin typeface="Franklin Gothic Book" panose="020B0503020102020204" pitchFamily="34" charset="0"/>
              </a:rPr>
              <a:t>Blood Collection Tubes</a:t>
            </a:r>
            <a:endParaRPr lang="en-US" dirty="0">
              <a:latin typeface="Franklin Gothic Book" panose="020B0503020102020204" pitchFamily="34" charset="0"/>
            </a:endParaRPr>
          </a:p>
        </p:txBody>
      </p:sp>
      <p:sp>
        <p:nvSpPr>
          <p:cNvPr id="6" name="Text Placeholder 5">
            <a:extLst>
              <a:ext uri="{FF2B5EF4-FFF2-40B4-BE49-F238E27FC236}">
                <a16:creationId xmlns:a16="http://schemas.microsoft.com/office/drawing/2014/main" id="{730E2591-8E0C-41EA-9074-226A5D8D2777}"/>
              </a:ext>
            </a:extLst>
          </p:cNvPr>
          <p:cNvSpPr>
            <a:spLocks noGrp="1"/>
          </p:cNvSpPr>
          <p:nvPr>
            <p:ph type="body" idx="1"/>
          </p:nvPr>
        </p:nvSpPr>
        <p:spPr>
          <a:xfrm>
            <a:off x="839788" y="1520891"/>
            <a:ext cx="5157787" cy="823912"/>
          </a:xfrm>
        </p:spPr>
        <p:txBody>
          <a:bodyPr/>
          <a:lstStyle/>
          <a:p>
            <a:pPr algn="ctr"/>
            <a:r>
              <a:rPr lang="en-US" b="1" cap="none" dirty="0">
                <a:solidFill>
                  <a:srgbClr val="4EA8A5"/>
                </a:solidFill>
              </a:rPr>
              <a:t>Label 1: Participant ID Label</a:t>
            </a:r>
          </a:p>
        </p:txBody>
      </p:sp>
      <p:sp>
        <p:nvSpPr>
          <p:cNvPr id="8" name="Text Placeholder 7">
            <a:extLst>
              <a:ext uri="{FF2B5EF4-FFF2-40B4-BE49-F238E27FC236}">
                <a16:creationId xmlns:a16="http://schemas.microsoft.com/office/drawing/2014/main" id="{274520F4-63C9-4DBA-8312-FF41F496039D}"/>
              </a:ext>
            </a:extLst>
          </p:cNvPr>
          <p:cNvSpPr>
            <a:spLocks noGrp="1"/>
          </p:cNvSpPr>
          <p:nvPr>
            <p:ph type="body" sz="quarter" idx="3"/>
          </p:nvPr>
        </p:nvSpPr>
        <p:spPr>
          <a:xfrm>
            <a:off x="6172200" y="1681163"/>
            <a:ext cx="5183188" cy="663640"/>
          </a:xfrm>
        </p:spPr>
        <p:txBody>
          <a:bodyPr/>
          <a:lstStyle/>
          <a:p>
            <a:pPr algn="ctr"/>
            <a:r>
              <a:rPr lang="en-US" b="1" cap="none" dirty="0">
                <a:solidFill>
                  <a:srgbClr val="4EA8A5"/>
                </a:solidFill>
              </a:rPr>
              <a:t>Label 2: Collection Tube label</a:t>
            </a:r>
          </a:p>
        </p:txBody>
      </p:sp>
      <p:sp>
        <p:nvSpPr>
          <p:cNvPr id="12" name="Rectangle 11">
            <a:extLst>
              <a:ext uri="{FF2B5EF4-FFF2-40B4-BE49-F238E27FC236}">
                <a16:creationId xmlns:a16="http://schemas.microsoft.com/office/drawing/2014/main" id="{8C9950E8-C8A6-43E1-866D-07D67B8CB2FB}"/>
              </a:ext>
            </a:extLst>
          </p:cNvPr>
          <p:cNvSpPr/>
          <p:nvPr/>
        </p:nvSpPr>
        <p:spPr>
          <a:xfrm>
            <a:off x="3634123" y="4944878"/>
            <a:ext cx="6410129" cy="1107996"/>
          </a:xfrm>
          <a:prstGeom prst="rect">
            <a:avLst/>
          </a:prstGeom>
        </p:spPr>
        <p:txBody>
          <a:bodyPr wrap="square">
            <a:spAutoFit/>
          </a:bodyPr>
          <a:lstStyle/>
          <a:p>
            <a:r>
              <a:rPr lang="en-US" sz="2200" dirty="0"/>
              <a:t>All collection tubes will have two labels: </a:t>
            </a:r>
          </a:p>
          <a:p>
            <a:pPr lvl="1">
              <a:buClr>
                <a:schemeClr val="accent1"/>
              </a:buClr>
              <a:buFont typeface="Wingdings" panose="05000000000000000000" pitchFamily="2" charset="2"/>
              <a:buChar char="§"/>
            </a:pPr>
            <a:r>
              <a:rPr lang="en-US" sz="2200" dirty="0"/>
              <a:t> Handwritten Participant ID label</a:t>
            </a:r>
          </a:p>
          <a:p>
            <a:pPr lvl="1">
              <a:buClr>
                <a:schemeClr val="accent1"/>
              </a:buClr>
              <a:buFont typeface="Wingdings" panose="05000000000000000000" pitchFamily="2" charset="2"/>
              <a:buChar char="§"/>
            </a:pPr>
            <a:r>
              <a:rPr lang="en-US" sz="2200" dirty="0"/>
              <a:t> Collection tube label</a:t>
            </a:r>
          </a:p>
        </p:txBody>
      </p:sp>
      <p:pic>
        <p:nvPicPr>
          <p:cNvPr id="10" name="Picture 9" descr="A Collection Tube/Aliquot Label with the study name, ACT, a 10 digit barcode, the specimen type, plasma, and the kit number, 489799. There are two QR codes that each correspond to the 10 digit barcode.">
            <a:extLst>
              <a:ext uri="{FF2B5EF4-FFF2-40B4-BE49-F238E27FC236}">
                <a16:creationId xmlns:a16="http://schemas.microsoft.com/office/drawing/2014/main" id="{77EA1EB6-1893-C37B-EB68-8A60D6C63266}"/>
              </a:ext>
            </a:extLst>
          </p:cNvPr>
          <p:cNvPicPr>
            <a:picLocks noChangeAspect="1"/>
          </p:cNvPicPr>
          <p:nvPr/>
        </p:nvPicPr>
        <p:blipFill>
          <a:blip r:embed="rId2"/>
          <a:stretch>
            <a:fillRect/>
          </a:stretch>
        </p:blipFill>
        <p:spPr>
          <a:xfrm>
            <a:off x="7646348" y="2530665"/>
            <a:ext cx="2253942" cy="2253942"/>
          </a:xfrm>
          <a:prstGeom prst="rect">
            <a:avLst/>
          </a:prstGeom>
        </p:spPr>
      </p:pic>
      <p:pic>
        <p:nvPicPr>
          <p:cNvPr id="26" name="Content Placeholder 25">
            <a:extLst>
              <a:ext uri="{FF2B5EF4-FFF2-40B4-BE49-F238E27FC236}">
                <a16:creationId xmlns:a16="http://schemas.microsoft.com/office/drawing/2014/main" id="{824B0B96-6C5B-72F3-AA48-7C53833A475A}"/>
              </a:ext>
            </a:extLst>
          </p:cNvPr>
          <p:cNvPicPr>
            <a:picLocks noGrp="1" noChangeAspect="1"/>
          </p:cNvPicPr>
          <p:nvPr>
            <p:ph sz="half" idx="2"/>
          </p:nvPr>
        </p:nvPicPr>
        <p:blipFill>
          <a:blip r:embed="rId3"/>
          <a:stretch>
            <a:fillRect/>
          </a:stretch>
        </p:blipFill>
        <p:spPr>
          <a:xfrm>
            <a:off x="2366852" y="2530665"/>
            <a:ext cx="2178801" cy="2150382"/>
          </a:xfrm>
          <a:ln w="15875">
            <a:solidFill>
              <a:schemeClr val="tx1"/>
            </a:solidFill>
          </a:ln>
        </p:spPr>
      </p:pic>
    </p:spTree>
    <p:extLst>
      <p:ext uri="{BB962C8B-B14F-4D97-AF65-F5344CB8AC3E}">
        <p14:creationId xmlns:p14="http://schemas.microsoft.com/office/powerpoint/2010/main" val="1248764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55FBC4-55F7-4B4A-9062-C28BDD1BCF46}"/>
              </a:ext>
            </a:extLst>
          </p:cNvPr>
          <p:cNvSpPr>
            <a:spLocks noGrp="1"/>
          </p:cNvSpPr>
          <p:nvPr>
            <p:ph type="title"/>
          </p:nvPr>
        </p:nvSpPr>
        <p:spPr>
          <a:xfrm>
            <a:off x="838200" y="365125"/>
            <a:ext cx="10515600" cy="1325563"/>
          </a:xfrm>
        </p:spPr>
        <p:txBody>
          <a:bodyPr anchor="ctr">
            <a:normAutofit/>
          </a:bodyPr>
          <a:lstStyle/>
          <a:p>
            <a:r>
              <a:rPr lang="en-US" b="1" dirty="0">
                <a:latin typeface="Franklin Gothic Book" panose="020B0503020102020204" pitchFamily="34" charset="0"/>
              </a:rPr>
              <a:t>Labeling Biologic Samples</a:t>
            </a:r>
            <a:endParaRPr lang="en-US" dirty="0">
              <a:latin typeface="Franklin Gothic Book" panose="020B0503020102020204" pitchFamily="34" charset="0"/>
            </a:endParaRPr>
          </a:p>
        </p:txBody>
      </p:sp>
      <p:sp>
        <p:nvSpPr>
          <p:cNvPr id="8" name="Content Placeholder 7">
            <a:extLst>
              <a:ext uri="{FF2B5EF4-FFF2-40B4-BE49-F238E27FC236}">
                <a16:creationId xmlns:a16="http://schemas.microsoft.com/office/drawing/2014/main" id="{13AA0661-6D03-4160-91C3-DA9DADE209EE}"/>
              </a:ext>
            </a:extLst>
          </p:cNvPr>
          <p:cNvSpPr>
            <a:spLocks noGrp="1"/>
          </p:cNvSpPr>
          <p:nvPr>
            <p:ph sz="half" idx="2"/>
          </p:nvPr>
        </p:nvSpPr>
        <p:spPr>
          <a:xfrm>
            <a:off x="6172200" y="1595535"/>
            <a:ext cx="5181600" cy="4581428"/>
          </a:xfrm>
        </p:spPr>
        <p:txBody>
          <a:bodyPr>
            <a:normAutofit/>
          </a:bodyPr>
          <a:lstStyle/>
          <a:p>
            <a:pPr marL="0" lvl="0" indent="0">
              <a:buClr>
                <a:srgbClr val="9D6CAF"/>
              </a:buClr>
              <a:buNone/>
              <a:defRPr/>
            </a:pPr>
            <a:endParaRPr lang="en-GB" sz="2000" dirty="0"/>
          </a:p>
          <a:p>
            <a:pPr>
              <a:buClr>
                <a:schemeClr val="accent1"/>
              </a:buClr>
              <a:buFont typeface="Wingdings" panose="05000000000000000000" pitchFamily="2" charset="2"/>
              <a:buChar char="Ø"/>
              <a:defRPr/>
            </a:pPr>
            <a:r>
              <a:rPr lang="en-US" sz="2000" dirty="0"/>
              <a:t>Write participant ID with fine-point marker prior to label placement</a:t>
            </a:r>
            <a:endParaRPr lang="en-GB" sz="2000" dirty="0"/>
          </a:p>
          <a:p>
            <a:pPr lvl="0">
              <a:buClr>
                <a:schemeClr val="accent1"/>
              </a:buClr>
              <a:buFont typeface="Wingdings" panose="05000000000000000000" pitchFamily="2" charset="2"/>
              <a:buChar char="Ø"/>
              <a:defRPr/>
            </a:pPr>
            <a:r>
              <a:rPr lang="en-GB" sz="2000" dirty="0"/>
              <a:t>Label all collection and aliquot tubes </a:t>
            </a:r>
            <a:r>
              <a:rPr lang="en-GB" sz="2000" i="1" u="sng" dirty="0"/>
              <a:t>before</a:t>
            </a:r>
            <a:r>
              <a:rPr lang="en-GB" sz="2000" dirty="0"/>
              <a:t> cooling, collecting, processing or freezing samples</a:t>
            </a:r>
          </a:p>
          <a:p>
            <a:pPr lvl="0">
              <a:buClr>
                <a:schemeClr val="accent1"/>
              </a:buClr>
              <a:buFont typeface="Wingdings" panose="05000000000000000000" pitchFamily="2" charset="2"/>
              <a:buChar char="Ø"/>
              <a:defRPr/>
            </a:pPr>
            <a:r>
              <a:rPr lang="en-US" sz="2000" dirty="0"/>
              <a:t>Label only </a:t>
            </a:r>
            <a:r>
              <a:rPr lang="en-US" sz="2000" i="1" u="sng" dirty="0"/>
              <a:t>one</a:t>
            </a:r>
            <a:r>
              <a:rPr lang="en-US" sz="2000" dirty="0"/>
              <a:t> participant’s tubes at a time to avoid mix-ups</a:t>
            </a:r>
          </a:p>
          <a:p>
            <a:pPr lvl="0">
              <a:buClr>
                <a:schemeClr val="accent1"/>
              </a:buClr>
              <a:buFont typeface="Wingdings" panose="05000000000000000000" pitchFamily="2" charset="2"/>
              <a:buChar char="Ø"/>
              <a:defRPr/>
            </a:pPr>
            <a:r>
              <a:rPr lang="en-US" sz="2000" dirty="0"/>
              <a:t>Wrap the label around the tube </a:t>
            </a:r>
            <a:r>
              <a:rPr lang="en-US" sz="2000" i="1" u="sng" dirty="0"/>
              <a:t>horizontally</a:t>
            </a:r>
            <a:r>
              <a:rPr lang="en-US" sz="2000" dirty="0"/>
              <a:t>. Label position is important for </a:t>
            </a:r>
            <a:r>
              <a:rPr lang="en-US" sz="2000" i="1" u="sng" dirty="0"/>
              <a:t>all</a:t>
            </a:r>
            <a:r>
              <a:rPr lang="en-US" sz="2000" dirty="0"/>
              <a:t> tube types</a:t>
            </a:r>
          </a:p>
          <a:p>
            <a:pPr lvl="0">
              <a:buClr>
                <a:schemeClr val="accent1"/>
              </a:buClr>
              <a:buFont typeface="Wingdings" panose="05000000000000000000" pitchFamily="2" charset="2"/>
              <a:buChar char="Ø"/>
              <a:defRPr/>
            </a:pPr>
            <a:r>
              <a:rPr lang="en-US" sz="2000" dirty="0"/>
              <a:t>Make sure the label is completely adhered by rolling between your fingers</a:t>
            </a:r>
          </a:p>
        </p:txBody>
      </p:sp>
      <p:pic>
        <p:nvPicPr>
          <p:cNvPr id="5" name="Content Placeholder 4" descr="A diagram of a tube label showing to place the left hand barcode near the cap of the tube. ">
            <a:extLst>
              <a:ext uri="{FF2B5EF4-FFF2-40B4-BE49-F238E27FC236}">
                <a16:creationId xmlns:a16="http://schemas.microsoft.com/office/drawing/2014/main" id="{96B322B3-A8FE-AA39-121B-07F9878AA438}"/>
              </a:ext>
            </a:extLst>
          </p:cNvPr>
          <p:cNvPicPr>
            <a:picLocks noGrp="1" noChangeAspect="1"/>
          </p:cNvPicPr>
          <p:nvPr>
            <p:ph sz="half" idx="1"/>
          </p:nvPr>
        </p:nvPicPr>
        <p:blipFill>
          <a:blip r:embed="rId2"/>
          <a:stretch>
            <a:fillRect/>
          </a:stretch>
        </p:blipFill>
        <p:spPr>
          <a:xfrm>
            <a:off x="794571" y="1984918"/>
            <a:ext cx="5225230" cy="3438826"/>
          </a:xfrm>
        </p:spPr>
      </p:pic>
    </p:spTree>
    <p:extLst>
      <p:ext uri="{BB962C8B-B14F-4D97-AF65-F5344CB8AC3E}">
        <p14:creationId xmlns:p14="http://schemas.microsoft.com/office/powerpoint/2010/main" val="3309307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81CE35C-EB62-466E-9CC9-33B82E77F857}"/>
              </a:ext>
            </a:extLst>
          </p:cNvPr>
          <p:cNvSpPr>
            <a:spLocks noGrp="1"/>
          </p:cNvSpPr>
          <p:nvPr>
            <p:ph type="ctrTitle"/>
          </p:nvPr>
        </p:nvSpPr>
        <p:spPr>
          <a:xfrm>
            <a:off x="1097280" y="758952"/>
            <a:ext cx="10058400" cy="2982538"/>
          </a:xfrm>
        </p:spPr>
        <p:txBody>
          <a:bodyPr>
            <a:normAutofit/>
          </a:bodyPr>
          <a:lstStyle/>
          <a:p>
            <a:pPr algn="ctr"/>
            <a:r>
              <a:rPr lang="en-US" sz="7200" b="1" dirty="0">
                <a:latin typeface="Franklin Gothic Book" panose="020B0503020102020204" pitchFamily="34" charset="0"/>
              </a:rPr>
              <a:t>Handling/Processing </a:t>
            </a:r>
            <a:br>
              <a:rPr lang="en-US" sz="7200" b="1" dirty="0">
                <a:latin typeface="Franklin Gothic Book" panose="020B0503020102020204" pitchFamily="34" charset="0"/>
              </a:rPr>
            </a:br>
            <a:r>
              <a:rPr lang="en-US" sz="7200" b="1" dirty="0">
                <a:latin typeface="Franklin Gothic Book" panose="020B0503020102020204" pitchFamily="34" charset="0"/>
              </a:rPr>
              <a:t>Study Specimens </a:t>
            </a:r>
            <a:endParaRPr lang="en-US" sz="7200" dirty="0">
              <a:latin typeface="Franklin Gothic Book" panose="020B0503020102020204" pitchFamily="34" charset="0"/>
            </a:endParaRPr>
          </a:p>
        </p:txBody>
      </p:sp>
    </p:spTree>
    <p:extLst>
      <p:ext uri="{BB962C8B-B14F-4D97-AF65-F5344CB8AC3E}">
        <p14:creationId xmlns:p14="http://schemas.microsoft.com/office/powerpoint/2010/main" val="287530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88E57-AEBF-4EC5-AFBD-B3BF9C7678B7}"/>
              </a:ext>
            </a:extLst>
          </p:cNvPr>
          <p:cNvSpPr>
            <a:spLocks noGrp="1"/>
          </p:cNvSpPr>
          <p:nvPr>
            <p:ph type="title"/>
          </p:nvPr>
        </p:nvSpPr>
        <p:spPr/>
        <p:txBody>
          <a:bodyPr/>
          <a:lstStyle/>
          <a:p>
            <a:r>
              <a:rPr lang="en-US" dirty="0">
                <a:latin typeface="Franklin Gothic Book" panose="020B0503020102020204" pitchFamily="34" charset="0"/>
              </a:rPr>
              <a:t>Specimen Collection and Processing:</a:t>
            </a:r>
            <a:br>
              <a:rPr lang="en-US" dirty="0">
                <a:latin typeface="Franklin Gothic Book" panose="020B0503020102020204" pitchFamily="34" charset="0"/>
              </a:rPr>
            </a:br>
            <a:r>
              <a:rPr lang="en-US" sz="3600" dirty="0">
                <a:latin typeface="Franklin Gothic Book" panose="020B0503020102020204" pitchFamily="34" charset="0"/>
              </a:rPr>
              <a:t>Specimen Tube Types</a:t>
            </a:r>
            <a:endParaRPr lang="en-US" dirty="0">
              <a:latin typeface="Franklin Gothic Book" panose="020B0503020102020204" pitchFamily="34" charset="0"/>
            </a:endParaRPr>
          </a:p>
        </p:txBody>
      </p:sp>
      <p:graphicFrame>
        <p:nvGraphicFramePr>
          <p:cNvPr id="4" name="Table 4" descr="Table describing the tube types that are contained in the blood kit along with the a photo, size, purple, and the amount sent in the CLARiTI blood kit. ">
            <a:extLst>
              <a:ext uri="{FF2B5EF4-FFF2-40B4-BE49-F238E27FC236}">
                <a16:creationId xmlns:a16="http://schemas.microsoft.com/office/drawing/2014/main" id="{A20877E6-5050-48E8-9FEC-1D2A62EDB9E5}"/>
              </a:ext>
            </a:extLst>
          </p:cNvPr>
          <p:cNvGraphicFramePr>
            <a:graphicFrameLocks noGrp="1"/>
          </p:cNvGraphicFramePr>
          <p:nvPr/>
        </p:nvGraphicFramePr>
        <p:xfrm>
          <a:off x="838201" y="1979224"/>
          <a:ext cx="10317483" cy="3458657"/>
        </p:xfrm>
        <a:graphic>
          <a:graphicData uri="http://schemas.openxmlformats.org/drawingml/2006/table">
            <a:tbl>
              <a:tblPr firstRow="1" bandRow="1">
                <a:tableStyleId>{5C22544A-7EE6-4342-B048-85BDC9FD1C3A}</a:tableStyleId>
              </a:tblPr>
              <a:tblGrid>
                <a:gridCol w="2111482">
                  <a:extLst>
                    <a:ext uri="{9D8B030D-6E8A-4147-A177-3AD203B41FA5}">
                      <a16:colId xmlns:a16="http://schemas.microsoft.com/office/drawing/2014/main" val="2255630001"/>
                    </a:ext>
                  </a:extLst>
                </a:gridCol>
                <a:gridCol w="1912978">
                  <a:extLst>
                    <a:ext uri="{9D8B030D-6E8A-4147-A177-3AD203B41FA5}">
                      <a16:colId xmlns:a16="http://schemas.microsoft.com/office/drawing/2014/main" val="3376341932"/>
                    </a:ext>
                  </a:extLst>
                </a:gridCol>
                <a:gridCol w="1022002">
                  <a:extLst>
                    <a:ext uri="{9D8B030D-6E8A-4147-A177-3AD203B41FA5}">
                      <a16:colId xmlns:a16="http://schemas.microsoft.com/office/drawing/2014/main" val="2434706626"/>
                    </a:ext>
                  </a:extLst>
                </a:gridCol>
                <a:gridCol w="3865262">
                  <a:extLst>
                    <a:ext uri="{9D8B030D-6E8A-4147-A177-3AD203B41FA5}">
                      <a16:colId xmlns:a16="http://schemas.microsoft.com/office/drawing/2014/main" val="3164073214"/>
                    </a:ext>
                  </a:extLst>
                </a:gridCol>
                <a:gridCol w="1405759">
                  <a:extLst>
                    <a:ext uri="{9D8B030D-6E8A-4147-A177-3AD203B41FA5}">
                      <a16:colId xmlns:a16="http://schemas.microsoft.com/office/drawing/2014/main" val="2395729487"/>
                    </a:ext>
                  </a:extLst>
                </a:gridCol>
              </a:tblGrid>
              <a:tr h="472767">
                <a:tc>
                  <a:txBody>
                    <a:bodyPr/>
                    <a:lstStyle/>
                    <a:p>
                      <a:pPr algn="ctr"/>
                      <a:r>
                        <a:rPr lang="en-US" sz="2800" dirty="0"/>
                        <a:t>Type</a:t>
                      </a:r>
                    </a:p>
                  </a:txBody>
                  <a:tcPr/>
                </a:tc>
                <a:tc>
                  <a:txBody>
                    <a:bodyPr/>
                    <a:lstStyle/>
                    <a:p>
                      <a:pPr algn="ctr"/>
                      <a:r>
                        <a:rPr lang="en-US" sz="2800" dirty="0"/>
                        <a:t>Tube Photo</a:t>
                      </a:r>
                    </a:p>
                  </a:txBody>
                  <a:tcPr/>
                </a:tc>
                <a:tc>
                  <a:txBody>
                    <a:bodyPr/>
                    <a:lstStyle/>
                    <a:p>
                      <a:pPr algn="ctr"/>
                      <a:r>
                        <a:rPr lang="en-US" sz="2800" dirty="0"/>
                        <a:t>Size</a:t>
                      </a:r>
                    </a:p>
                  </a:txBody>
                  <a:tcPr/>
                </a:tc>
                <a:tc>
                  <a:txBody>
                    <a:bodyPr/>
                    <a:lstStyle/>
                    <a:p>
                      <a:pPr algn="ctr"/>
                      <a:r>
                        <a:rPr lang="en-US" sz="2800" dirty="0"/>
                        <a:t>Purpose</a:t>
                      </a:r>
                    </a:p>
                  </a:txBody>
                  <a:tcPr/>
                </a:tc>
                <a:tc>
                  <a:txBody>
                    <a:bodyPr/>
                    <a:lstStyle/>
                    <a:p>
                      <a:pPr algn="ctr"/>
                      <a:r>
                        <a:rPr lang="en-US" sz="2400" dirty="0"/>
                        <a:t>Amount</a:t>
                      </a:r>
                    </a:p>
                  </a:txBody>
                  <a:tcPr/>
                </a:tc>
                <a:extLst>
                  <a:ext uri="{0D108BD9-81ED-4DB2-BD59-A6C34878D82A}">
                    <a16:rowId xmlns:a16="http://schemas.microsoft.com/office/drawing/2014/main" val="3170514054"/>
                  </a:ext>
                </a:extLst>
              </a:tr>
              <a:tr h="472767">
                <a:tc>
                  <a:txBody>
                    <a:bodyPr/>
                    <a:lstStyle/>
                    <a:p>
                      <a:pPr algn="ctr"/>
                      <a:r>
                        <a:rPr lang="en-US" sz="2000" b="1" dirty="0"/>
                        <a:t>EDTA Tube</a:t>
                      </a:r>
                    </a:p>
                  </a:txBody>
                  <a:tcPr/>
                </a:tc>
                <a:tc>
                  <a:txBody>
                    <a:bodyPr/>
                    <a:lstStyle/>
                    <a:p>
                      <a:pPr algn="ctr"/>
                      <a:endParaRPr lang="en-US" sz="1800" dirty="0"/>
                    </a:p>
                  </a:txBody>
                  <a:tcPr/>
                </a:tc>
                <a:tc>
                  <a:txBody>
                    <a:bodyPr/>
                    <a:lstStyle/>
                    <a:p>
                      <a:pPr algn="ctr"/>
                      <a:r>
                        <a:rPr lang="en-US" dirty="0"/>
                        <a:t>10 ml</a:t>
                      </a:r>
                    </a:p>
                  </a:txBody>
                  <a:tcPr/>
                </a:tc>
                <a:tc>
                  <a:txBody>
                    <a:bodyPr/>
                    <a:lstStyle/>
                    <a:p>
                      <a:pPr algn="ctr"/>
                      <a:r>
                        <a:rPr lang="en-US" dirty="0"/>
                        <a:t>Whole blood collection</a:t>
                      </a:r>
                    </a:p>
                  </a:txBody>
                  <a:tcPr/>
                </a:tc>
                <a:tc>
                  <a:txBody>
                    <a:bodyPr/>
                    <a:lstStyle/>
                    <a:p>
                      <a:pPr algn="ctr"/>
                      <a:r>
                        <a:rPr lang="en-US" dirty="0"/>
                        <a:t>3</a:t>
                      </a:r>
                    </a:p>
                  </a:txBody>
                  <a:tcPr/>
                </a:tc>
                <a:extLst>
                  <a:ext uri="{0D108BD9-81ED-4DB2-BD59-A6C34878D82A}">
                    <a16:rowId xmlns:a16="http://schemas.microsoft.com/office/drawing/2014/main" val="2712086497"/>
                  </a:ext>
                </a:extLst>
              </a:tr>
              <a:tr h="547490">
                <a:tc>
                  <a:txBody>
                    <a:bodyPr/>
                    <a:lstStyle/>
                    <a:p>
                      <a:pPr algn="ctr"/>
                      <a:r>
                        <a:rPr lang="en-US" sz="2000" b="1" dirty="0"/>
                        <a:t>Conical Tube</a:t>
                      </a:r>
                    </a:p>
                  </a:txBody>
                  <a:tcPr/>
                </a:tc>
                <a:tc>
                  <a:txBody>
                    <a:bodyPr/>
                    <a:lstStyle/>
                    <a:p>
                      <a:pPr algn="ctr"/>
                      <a:endParaRPr lang="en-US" sz="1800" dirty="0"/>
                    </a:p>
                  </a:txBody>
                  <a:tcPr/>
                </a:tc>
                <a:tc>
                  <a:txBody>
                    <a:bodyPr/>
                    <a:lstStyle/>
                    <a:p>
                      <a:pPr algn="ctr"/>
                      <a:r>
                        <a:rPr lang="en-US" dirty="0"/>
                        <a:t>50 ml</a:t>
                      </a:r>
                    </a:p>
                  </a:txBody>
                  <a:tcPr/>
                </a:tc>
                <a:tc>
                  <a:txBody>
                    <a:bodyPr/>
                    <a:lstStyle/>
                    <a:p>
                      <a:pPr algn="ctr"/>
                      <a:r>
                        <a:rPr lang="en-US" dirty="0"/>
                        <a:t>Pooling plasma from EDTA tubes</a:t>
                      </a:r>
                    </a:p>
                  </a:txBody>
                  <a:tcPr/>
                </a:tc>
                <a:tc>
                  <a:txBody>
                    <a:bodyPr/>
                    <a:lstStyle/>
                    <a:p>
                      <a:pPr algn="ctr"/>
                      <a:r>
                        <a:rPr lang="en-US" dirty="0"/>
                        <a:t>1</a:t>
                      </a:r>
                    </a:p>
                  </a:txBody>
                  <a:tcPr/>
                </a:tc>
                <a:extLst>
                  <a:ext uri="{0D108BD9-81ED-4DB2-BD59-A6C34878D82A}">
                    <a16:rowId xmlns:a16="http://schemas.microsoft.com/office/drawing/2014/main" val="3851324206"/>
                  </a:ext>
                </a:extLst>
              </a:tr>
              <a:tr h="567376">
                <a:tc>
                  <a:txBody>
                    <a:bodyPr/>
                    <a:lstStyle/>
                    <a:p>
                      <a:pPr algn="ctr"/>
                      <a:r>
                        <a:rPr lang="en-US" sz="2000" b="1" dirty="0"/>
                        <a:t>Cryovial</a:t>
                      </a:r>
                    </a:p>
                  </a:txBody>
                  <a:tcPr/>
                </a:tc>
                <a:tc>
                  <a:txBody>
                    <a:bodyPr/>
                    <a:lstStyle/>
                    <a:p>
                      <a:pPr algn="ctr"/>
                      <a:endParaRPr lang="en-US" sz="1800" dirty="0"/>
                    </a:p>
                  </a:txBody>
                  <a:tcPr/>
                </a:tc>
                <a:tc>
                  <a:txBody>
                    <a:bodyPr/>
                    <a:lstStyle/>
                    <a:p>
                      <a:pPr algn="ctr"/>
                      <a:r>
                        <a:rPr lang="en-US" dirty="0"/>
                        <a:t>2 ml</a:t>
                      </a:r>
                    </a:p>
                  </a:txBody>
                  <a:tcPr/>
                </a:tc>
                <a:tc>
                  <a:txBody>
                    <a:bodyPr/>
                    <a:lstStyle/>
                    <a:p>
                      <a:pPr algn="ctr"/>
                      <a:r>
                        <a:rPr lang="en-US" dirty="0"/>
                        <a:t>1.5 ml aliquots of plasma from conical tube</a:t>
                      </a:r>
                    </a:p>
                  </a:txBody>
                  <a:tcPr/>
                </a:tc>
                <a:tc>
                  <a:txBody>
                    <a:bodyPr/>
                    <a:lstStyle/>
                    <a:p>
                      <a:pPr algn="ctr"/>
                      <a:r>
                        <a:rPr lang="en-US" dirty="0"/>
                        <a:t>Up to 9</a:t>
                      </a:r>
                    </a:p>
                  </a:txBody>
                  <a:tcPr/>
                </a:tc>
                <a:extLst>
                  <a:ext uri="{0D108BD9-81ED-4DB2-BD59-A6C34878D82A}">
                    <a16:rowId xmlns:a16="http://schemas.microsoft.com/office/drawing/2014/main" val="3437587860"/>
                  </a:ext>
                </a:extLst>
              </a:tr>
              <a:tr h="598059">
                <a:tc>
                  <a:txBody>
                    <a:bodyPr/>
                    <a:lstStyle/>
                    <a:p>
                      <a:pPr algn="ctr"/>
                      <a:r>
                        <a:rPr lang="en-US" sz="2000" b="1" dirty="0"/>
                        <a:t>Cryovial</a:t>
                      </a:r>
                    </a:p>
                  </a:txBody>
                  <a:tcPr/>
                </a:tc>
                <a:tc>
                  <a:txBody>
                    <a:bodyPr/>
                    <a:lstStyle/>
                    <a:p>
                      <a:pPr algn="ctr"/>
                      <a:endParaRPr lang="en-US" sz="1800" dirty="0"/>
                    </a:p>
                  </a:txBody>
                  <a:tcPr/>
                </a:tc>
                <a:tc>
                  <a:txBody>
                    <a:bodyPr/>
                    <a:lstStyle/>
                    <a:p>
                      <a:pPr algn="ctr"/>
                      <a:r>
                        <a:rPr lang="en-US" dirty="0"/>
                        <a:t>2 ml</a:t>
                      </a:r>
                    </a:p>
                  </a:txBody>
                  <a:tcPr/>
                </a:tc>
                <a:tc>
                  <a:txBody>
                    <a:bodyPr/>
                    <a:lstStyle/>
                    <a:p>
                      <a:pPr algn="ctr"/>
                      <a:r>
                        <a:rPr lang="en-US" dirty="0"/>
                        <a:t>Aliquot residual plasma &lt;1.5 ml after filling purple top cryovials</a:t>
                      </a:r>
                    </a:p>
                  </a:txBody>
                  <a:tcPr/>
                </a:tc>
                <a:tc>
                  <a:txBody>
                    <a:bodyPr/>
                    <a:lstStyle/>
                    <a:p>
                      <a:pPr algn="ctr"/>
                      <a:r>
                        <a:rPr lang="en-US" dirty="0"/>
                        <a:t>1 </a:t>
                      </a:r>
                    </a:p>
                  </a:txBody>
                  <a:tcPr/>
                </a:tc>
                <a:extLst>
                  <a:ext uri="{0D108BD9-81ED-4DB2-BD59-A6C34878D82A}">
                    <a16:rowId xmlns:a16="http://schemas.microsoft.com/office/drawing/2014/main" val="311402239"/>
                  </a:ext>
                </a:extLst>
              </a:tr>
              <a:tr h="472767">
                <a:tc>
                  <a:txBody>
                    <a:bodyPr/>
                    <a:lstStyle/>
                    <a:p>
                      <a:pPr algn="ctr"/>
                      <a:r>
                        <a:rPr lang="en-US" sz="2000" b="1" dirty="0"/>
                        <a:t>Cryovial</a:t>
                      </a:r>
                    </a:p>
                  </a:txBody>
                  <a:tcPr/>
                </a:tc>
                <a:tc>
                  <a:txBody>
                    <a:bodyPr/>
                    <a:lstStyle/>
                    <a:p>
                      <a:pPr algn="ctr"/>
                      <a:endParaRPr lang="en-US" sz="1800" dirty="0"/>
                    </a:p>
                  </a:txBody>
                  <a:tcPr/>
                </a:tc>
                <a:tc>
                  <a:txBody>
                    <a:bodyPr/>
                    <a:lstStyle/>
                    <a:p>
                      <a:pPr algn="ctr"/>
                      <a:r>
                        <a:rPr lang="en-US" dirty="0"/>
                        <a:t>2 ml</a:t>
                      </a:r>
                    </a:p>
                  </a:txBody>
                  <a:tcPr/>
                </a:tc>
                <a:tc>
                  <a:txBody>
                    <a:bodyPr/>
                    <a:lstStyle/>
                    <a:p>
                      <a:pPr algn="ctr"/>
                      <a:r>
                        <a:rPr lang="en-US" dirty="0"/>
                        <a:t>~1.0 ml aliquots of buffy coat from EDTA tubes</a:t>
                      </a:r>
                    </a:p>
                  </a:txBody>
                  <a:tcPr/>
                </a:tc>
                <a:tc>
                  <a:txBody>
                    <a:bodyPr/>
                    <a:lstStyle/>
                    <a:p>
                      <a:pPr algn="ctr"/>
                      <a:r>
                        <a:rPr lang="en-US" dirty="0"/>
                        <a:t>3</a:t>
                      </a:r>
                    </a:p>
                  </a:txBody>
                  <a:tcPr/>
                </a:tc>
                <a:extLst>
                  <a:ext uri="{0D108BD9-81ED-4DB2-BD59-A6C34878D82A}">
                    <a16:rowId xmlns:a16="http://schemas.microsoft.com/office/drawing/2014/main" val="1812061177"/>
                  </a:ext>
                </a:extLst>
              </a:tr>
            </a:tbl>
          </a:graphicData>
        </a:graphic>
      </p:graphicFrame>
      <p:pic>
        <p:nvPicPr>
          <p:cNvPr id="1026" name="Picture 2" descr="10 mL EDTA tube with a purple lid">
            <a:extLst>
              <a:ext uri="{FF2B5EF4-FFF2-40B4-BE49-F238E27FC236}">
                <a16:creationId xmlns:a16="http://schemas.microsoft.com/office/drawing/2014/main" id="{96E36B47-B2A2-32B2-EB24-CBE4750BB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721758" y="2043713"/>
            <a:ext cx="279275" cy="1319126"/>
          </a:xfrm>
          <a:prstGeom prst="rect">
            <a:avLst/>
          </a:prstGeom>
          <a:noFill/>
          <a:ln>
            <a:noFill/>
          </a:ln>
          <a:effectLst>
            <a:outerShdw blurRad="50800" dist="38099" dir="13500000" algn="br"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27" name="Picture 3" descr="50 mL conical tube with a blue lid">
            <a:extLst>
              <a:ext uri="{FF2B5EF4-FFF2-40B4-BE49-F238E27FC236}">
                <a16:creationId xmlns:a16="http://schemas.microsoft.com/office/drawing/2014/main" id="{619D1E76-750D-83DD-E86D-2806BD1B4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395387" y="2443022"/>
            <a:ext cx="932015" cy="15990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2 mL Sarstedt cryovial with a purple cap">
            <a:extLst>
              <a:ext uri="{FF2B5EF4-FFF2-40B4-BE49-F238E27FC236}">
                <a16:creationId xmlns:a16="http://schemas.microsoft.com/office/drawing/2014/main" id="{CC031ABE-187C-6D23-8044-8928E6926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700795" y="3320931"/>
            <a:ext cx="366320" cy="1018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2 mL Sarstedt cryovial with a blue cap">
            <a:extLst>
              <a:ext uri="{FF2B5EF4-FFF2-40B4-BE49-F238E27FC236}">
                <a16:creationId xmlns:a16="http://schemas.microsoft.com/office/drawing/2014/main" id="{60745BB4-9A05-B786-5864-AE5D059667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718404" y="3948934"/>
            <a:ext cx="331102" cy="1018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descr="2 mL Sarstedt cryovial with a clear cap">
            <a:extLst>
              <a:ext uri="{FF2B5EF4-FFF2-40B4-BE49-F238E27FC236}">
                <a16:creationId xmlns:a16="http://schemas.microsoft.com/office/drawing/2014/main" id="{BE5B2DCE-2815-96B7-85AD-35EC0F930F09}"/>
              </a:ext>
            </a:extLst>
          </p:cNvPr>
          <p:cNvPicPr>
            <a:picLocks noChangeAspect="1" noChangeArrowheads="1"/>
          </p:cNvPicPr>
          <p:nvPr/>
        </p:nvPicPr>
        <p:blipFill>
          <a:blip r:embed="rId7">
            <a:lum contrast="-20000"/>
            <a:extLst>
              <a:ext uri="{28A0092B-C50C-407E-A947-70E740481C1C}">
                <a14:useLocalDpi xmlns:a14="http://schemas.microsoft.com/office/drawing/2010/main" val="0"/>
              </a:ext>
            </a:extLst>
          </a:blip>
          <a:srcRect/>
          <a:stretch>
            <a:fillRect/>
          </a:stretch>
        </p:blipFill>
        <p:spPr bwMode="auto">
          <a:xfrm rot="5400000">
            <a:off x="3654224" y="4549508"/>
            <a:ext cx="331103" cy="10565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5693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8C92D-5E0E-0FC9-E54E-5A1106B8362E}"/>
              </a:ext>
            </a:extLst>
          </p:cNvPr>
          <p:cNvSpPr>
            <a:spLocks noGrp="1"/>
          </p:cNvSpPr>
          <p:nvPr>
            <p:ph type="title"/>
          </p:nvPr>
        </p:nvSpPr>
        <p:spPr/>
        <p:txBody>
          <a:bodyPr>
            <a:normAutofit/>
          </a:bodyPr>
          <a:lstStyle/>
          <a:p>
            <a:r>
              <a:rPr lang="en-US" sz="3600" b="1" spc="0" dirty="0">
                <a:latin typeface="Franklin Gothic Book" panose="020B0503020102020204" pitchFamily="34" charset="0"/>
              </a:rPr>
              <a:t>Plasma/Buffy Coat Collection and Processing: 30 ml</a:t>
            </a:r>
            <a:endParaRPr lang="en-US" sz="3600" dirty="0">
              <a:latin typeface="Franklin Gothic Book" panose="020B0503020102020204" pitchFamily="34" charset="0"/>
            </a:endParaRPr>
          </a:p>
        </p:txBody>
      </p:sp>
      <p:pic>
        <p:nvPicPr>
          <p:cNvPr id="3" name="Picture 2" descr="Seven step schematic of the steps for plasma and buffy coat collection and processing for 30 ml of blood collection.">
            <a:extLst>
              <a:ext uri="{FF2B5EF4-FFF2-40B4-BE49-F238E27FC236}">
                <a16:creationId xmlns:a16="http://schemas.microsoft.com/office/drawing/2014/main" id="{F355700A-EAAD-8335-BF24-905E89BA48DF}"/>
              </a:ext>
            </a:extLst>
          </p:cNvPr>
          <p:cNvPicPr>
            <a:picLocks noChangeAspect="1"/>
          </p:cNvPicPr>
          <p:nvPr/>
        </p:nvPicPr>
        <p:blipFill rotWithShape="1">
          <a:blip r:embed="rId2">
            <a:extLst>
              <a:ext uri="{28A0092B-C50C-407E-A947-70E740481C1C}">
                <a14:useLocalDpi xmlns:a14="http://schemas.microsoft.com/office/drawing/2010/main" val="0"/>
              </a:ext>
            </a:extLst>
          </a:blip>
          <a:srcRect t="11455" r="10343" b="16833"/>
          <a:stretch/>
        </p:blipFill>
        <p:spPr>
          <a:xfrm>
            <a:off x="1911927" y="1378904"/>
            <a:ext cx="8327358" cy="4162914"/>
          </a:xfrm>
          <a:prstGeom prst="rect">
            <a:avLst/>
          </a:prstGeom>
        </p:spPr>
      </p:pic>
    </p:spTree>
    <p:extLst>
      <p:ext uri="{BB962C8B-B14F-4D97-AF65-F5344CB8AC3E}">
        <p14:creationId xmlns:p14="http://schemas.microsoft.com/office/powerpoint/2010/main" val="104970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F78E9A1-083E-4946-8E46-AF29014EBE95}"/>
              </a:ext>
            </a:extLst>
          </p:cNvPr>
          <p:cNvSpPr>
            <a:spLocks noGrp="1"/>
          </p:cNvSpPr>
          <p:nvPr>
            <p:ph type="title"/>
          </p:nvPr>
        </p:nvSpPr>
        <p:spPr>
          <a:xfrm>
            <a:off x="457200" y="594359"/>
            <a:ext cx="3200400" cy="2286000"/>
          </a:xfrm>
        </p:spPr>
        <p:txBody>
          <a:bodyPr/>
          <a:lstStyle/>
          <a:p>
            <a:pPr algn="ctr"/>
            <a:r>
              <a:rPr lang="en-US" sz="4000" b="1" dirty="0">
                <a:latin typeface="Franklin Gothic Book" panose="020B0503020102020204" pitchFamily="34" charset="0"/>
              </a:rPr>
              <a:t>Plasma Collection</a:t>
            </a:r>
            <a:br>
              <a:rPr lang="en-US" b="1" dirty="0">
                <a:latin typeface="Franklin Gothic Book" panose="020B0503020102020204" pitchFamily="34" charset="0"/>
              </a:rPr>
            </a:br>
            <a:endParaRPr lang="en-US" dirty="0">
              <a:latin typeface="Franklin Gothic Book" panose="020B0503020102020204" pitchFamily="34" charset="0"/>
            </a:endParaRPr>
          </a:p>
        </p:txBody>
      </p:sp>
      <p:sp>
        <p:nvSpPr>
          <p:cNvPr id="12" name="Text Placeholder 3">
            <a:extLst>
              <a:ext uri="{FF2B5EF4-FFF2-40B4-BE49-F238E27FC236}">
                <a16:creationId xmlns:a16="http://schemas.microsoft.com/office/drawing/2014/main" id="{7BCBB992-0594-4585-815E-FDEE37F84012}"/>
              </a:ext>
            </a:extLst>
          </p:cNvPr>
          <p:cNvSpPr>
            <a:spLocks noGrp="1"/>
          </p:cNvSpPr>
          <p:nvPr>
            <p:ph type="body" sz="half" idx="2"/>
          </p:nvPr>
        </p:nvSpPr>
        <p:spPr>
          <a:xfrm>
            <a:off x="63842" y="2889871"/>
            <a:ext cx="3987115" cy="3379124"/>
          </a:xfrm>
        </p:spPr>
        <p:txBody>
          <a:bodyPr>
            <a:normAutofit/>
          </a:bodyPr>
          <a:lstStyle/>
          <a:p>
            <a:pPr marL="800100" lvl="1" indent="-342900">
              <a:buFont typeface="Wingdings" panose="05000000000000000000" pitchFamily="2" charset="2"/>
              <a:buChar char="§"/>
            </a:pPr>
            <a:r>
              <a:rPr lang="en-US" sz="2000" dirty="0">
                <a:solidFill>
                  <a:schemeClr val="bg1">
                    <a:lumMod val="95000"/>
                  </a:schemeClr>
                </a:solidFill>
              </a:rPr>
              <a:t>Processed plasma creates up to nine 1.5ml aliquots in purple cap cryovials</a:t>
            </a:r>
          </a:p>
          <a:p>
            <a:pPr lvl="1"/>
            <a:endParaRPr lang="en-US" sz="2000" dirty="0">
              <a:solidFill>
                <a:schemeClr val="bg1">
                  <a:lumMod val="95000"/>
                </a:schemeClr>
              </a:solidFill>
            </a:endParaRPr>
          </a:p>
          <a:p>
            <a:pPr marL="800100" lvl="1" indent="-342900">
              <a:buFont typeface="Wingdings" panose="05000000000000000000" pitchFamily="2" charset="2"/>
              <a:buChar char="§"/>
            </a:pPr>
            <a:r>
              <a:rPr lang="en-US" sz="2000" dirty="0">
                <a:solidFill>
                  <a:schemeClr val="bg1">
                    <a:lumMod val="95000"/>
                  </a:schemeClr>
                </a:solidFill>
              </a:rPr>
              <a:t>Residual plasma is placed in blue cap cryovial</a:t>
            </a:r>
          </a:p>
          <a:p>
            <a:pPr lvl="1"/>
            <a:endParaRPr lang="en-US" sz="2000" dirty="0">
              <a:solidFill>
                <a:schemeClr val="bg1">
                  <a:lumMod val="95000"/>
                </a:schemeClr>
              </a:solidFill>
            </a:endParaRPr>
          </a:p>
          <a:p>
            <a:pPr lvl="1"/>
            <a:endParaRPr lang="en-US" sz="1700" dirty="0">
              <a:solidFill>
                <a:schemeClr val="bg1">
                  <a:lumMod val="95000"/>
                </a:schemeClr>
              </a:solidFill>
            </a:endParaRPr>
          </a:p>
        </p:txBody>
      </p:sp>
      <p:pic>
        <p:nvPicPr>
          <p:cNvPr id="7" name="Picture 6" descr="A photo of an EDTA tube post-centrifugation. The layers of the centrifuged blood are clear: yellow-tinted plasma is at the top, a thin, red layer of buffy coat is below, and a dark red layer of red blood cells is at the bottom.">
            <a:extLst>
              <a:ext uri="{FF2B5EF4-FFF2-40B4-BE49-F238E27FC236}">
                <a16:creationId xmlns:a16="http://schemas.microsoft.com/office/drawing/2014/main" id="{887FE5EB-91BD-448F-8BF9-26B8F5C68D53}"/>
              </a:ext>
            </a:extLst>
          </p:cNvPr>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2525" b="2268"/>
          <a:stretch/>
        </p:blipFill>
        <p:spPr bwMode="auto">
          <a:xfrm>
            <a:off x="5188949" y="527593"/>
            <a:ext cx="846667" cy="3325950"/>
          </a:xfrm>
          <a:prstGeom prst="rect">
            <a:avLst/>
          </a:prstGeom>
          <a:ln>
            <a:noFill/>
          </a:ln>
          <a:extLst>
            <a:ext uri="{53640926-AAD7-44D8-BBD7-CCE9431645EC}">
              <a14:shadowObscured xmlns:a14="http://schemas.microsoft.com/office/drawing/2010/main"/>
            </a:ext>
          </a:extLst>
        </p:spPr>
      </p:pic>
      <p:pic>
        <p:nvPicPr>
          <p:cNvPr id="9" name="Picture 8" descr="A centrifuged EDTA is shown with the cap removed and a pipette inserted into the plasma layer. Plasma is being aliquoted from the EDTA tube into the cryovials using this pipette.">
            <a:extLst>
              <a:ext uri="{FF2B5EF4-FFF2-40B4-BE49-F238E27FC236}">
                <a16:creationId xmlns:a16="http://schemas.microsoft.com/office/drawing/2014/main" id="{4227EB7C-B74D-42D4-B748-0BE24194216C}"/>
              </a:ext>
            </a:extLst>
          </p:cNvPr>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6541" t="19937" r="16893"/>
          <a:stretch/>
        </p:blipFill>
        <p:spPr bwMode="auto">
          <a:xfrm>
            <a:off x="6035617" y="518177"/>
            <a:ext cx="1109050" cy="3335366"/>
          </a:xfrm>
          <a:prstGeom prst="rect">
            <a:avLst/>
          </a:prstGeom>
          <a:ln>
            <a:noFill/>
          </a:ln>
          <a:extLst>
            <a:ext uri="{53640926-AAD7-44D8-BBD7-CCE9431645EC}">
              <a14:shadowObscured xmlns:a14="http://schemas.microsoft.com/office/drawing/2010/main"/>
            </a:ext>
          </a:extLst>
        </p:spPr>
      </p:pic>
      <p:pic>
        <p:nvPicPr>
          <p:cNvPr id="1028" name="Picture 4" descr="Overhead view of 9 purple capped, 1 blue capped, and 3 clear capped cryovials in a 25-slot cryobox.">
            <a:extLst>
              <a:ext uri="{FF2B5EF4-FFF2-40B4-BE49-F238E27FC236}">
                <a16:creationId xmlns:a16="http://schemas.microsoft.com/office/drawing/2014/main" id="{269EF2F1-E83E-4261-A33D-7227866C09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635" t="20976" r="16119" b="44552"/>
          <a:stretch/>
        </p:blipFill>
        <p:spPr bwMode="auto">
          <a:xfrm>
            <a:off x="7996124" y="4060273"/>
            <a:ext cx="2210018" cy="2110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53723D-9C19-52C1-C83E-2EB67420D20D}"/>
              </a:ext>
            </a:extLst>
          </p:cNvPr>
          <p:cNvSpPr txBox="1"/>
          <p:nvPr/>
        </p:nvSpPr>
        <p:spPr>
          <a:xfrm>
            <a:off x="4543452" y="3901738"/>
            <a:ext cx="3288464" cy="369332"/>
          </a:xfrm>
          <a:prstGeom prst="rect">
            <a:avLst/>
          </a:prstGeom>
          <a:noFill/>
        </p:spPr>
        <p:txBody>
          <a:bodyPr wrap="none" rtlCol="0">
            <a:spAutoFit/>
          </a:bodyPr>
          <a:lstStyle/>
          <a:p>
            <a:r>
              <a:rPr lang="en-US" dirty="0"/>
              <a:t>10 mL EDTA tube after centrifuge</a:t>
            </a:r>
          </a:p>
        </p:txBody>
      </p:sp>
      <p:pic>
        <p:nvPicPr>
          <p:cNvPr id="4" name="Picture 3" descr="Image showing six partially filled cryovials. The three cryovials on the left show appropriate filling of each cryovial to 1.5 ml, placing the remainder in the residual cryovial. The three cryovials on the right show inappropriate filling of all cryovials with minimal volume.">
            <a:extLst>
              <a:ext uri="{FF2B5EF4-FFF2-40B4-BE49-F238E27FC236}">
                <a16:creationId xmlns:a16="http://schemas.microsoft.com/office/drawing/2014/main" id="{8DD60BEE-53D0-923C-D560-CD90CE63DD3D}"/>
              </a:ext>
            </a:extLst>
          </p:cNvPr>
          <p:cNvPicPr>
            <a:picLocks noChangeAspect="1"/>
          </p:cNvPicPr>
          <p:nvPr/>
        </p:nvPicPr>
        <p:blipFill rotWithShape="1">
          <a:blip r:embed="rId7">
            <a:extLst>
              <a:ext uri="{28A0092B-C50C-407E-A947-70E740481C1C}">
                <a14:useLocalDpi xmlns:a14="http://schemas.microsoft.com/office/drawing/2010/main" val="0"/>
              </a:ext>
            </a:extLst>
          </a:blip>
          <a:srcRect l="2071" t="9695" r="4427" b="6970"/>
          <a:stretch/>
        </p:blipFill>
        <p:spPr bwMode="auto">
          <a:xfrm>
            <a:off x="7566965" y="1075688"/>
            <a:ext cx="3826930" cy="14033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2894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791D-D000-4FA7-AF5B-B4F2428223E3}"/>
              </a:ext>
            </a:extLst>
          </p:cNvPr>
          <p:cNvSpPr>
            <a:spLocks noGrp="1"/>
          </p:cNvSpPr>
          <p:nvPr>
            <p:ph type="title"/>
          </p:nvPr>
        </p:nvSpPr>
        <p:spPr/>
        <p:txBody>
          <a:bodyPr>
            <a:normAutofit/>
          </a:bodyPr>
          <a:lstStyle/>
          <a:p>
            <a:pPr algn="ctr"/>
            <a:r>
              <a:rPr lang="en-US" sz="4000" b="1" dirty="0">
                <a:latin typeface="Franklin Gothic Book" panose="020B0503020102020204" pitchFamily="34" charset="0"/>
              </a:rPr>
              <a:t>Buffy Coat Collection</a:t>
            </a:r>
            <a:endParaRPr lang="en-US" sz="4000" dirty="0">
              <a:latin typeface="Franklin Gothic Book" panose="020B0503020102020204" pitchFamily="34" charset="0"/>
            </a:endParaRPr>
          </a:p>
        </p:txBody>
      </p:sp>
      <p:sp>
        <p:nvSpPr>
          <p:cNvPr id="4" name="Text Placeholder 3">
            <a:extLst>
              <a:ext uri="{FF2B5EF4-FFF2-40B4-BE49-F238E27FC236}">
                <a16:creationId xmlns:a16="http://schemas.microsoft.com/office/drawing/2014/main" id="{48366AEE-9AA6-49F5-8E07-363FC4CD5376}"/>
              </a:ext>
            </a:extLst>
          </p:cNvPr>
          <p:cNvSpPr>
            <a:spLocks noGrp="1"/>
          </p:cNvSpPr>
          <p:nvPr>
            <p:ph type="body" sz="half" idx="2"/>
          </p:nvPr>
        </p:nvSpPr>
        <p:spPr>
          <a:xfrm>
            <a:off x="457199" y="3526970"/>
            <a:ext cx="3348681" cy="2778233"/>
          </a:xfrm>
        </p:spPr>
        <p:txBody>
          <a:bodyPr>
            <a:normAutofit/>
          </a:bodyPr>
          <a:lstStyle/>
          <a:p>
            <a:pPr marL="342900" indent="-342900">
              <a:buFont typeface="Wingdings" panose="05000000000000000000" pitchFamily="2" charset="2"/>
              <a:buChar char="§"/>
            </a:pPr>
            <a:r>
              <a:rPr lang="en-US" sz="2000" dirty="0"/>
              <a:t>Expected to have a reddish color from the RBCs. </a:t>
            </a:r>
          </a:p>
          <a:p>
            <a:pPr marL="342900" indent="-342900">
              <a:buFont typeface="Wingdings" panose="05000000000000000000" pitchFamily="2" charset="2"/>
              <a:buChar char="§"/>
            </a:pPr>
            <a:r>
              <a:rPr lang="en-US" sz="2000" dirty="0"/>
              <a:t>Be sure to only place the buffy coat from one EDTA tube into each cryovial</a:t>
            </a:r>
          </a:p>
          <a:p>
            <a:pPr marL="342900" indent="-342900">
              <a:buFont typeface="Wingdings" panose="05000000000000000000" pitchFamily="2" charset="2"/>
              <a:buChar char="§"/>
            </a:pPr>
            <a:r>
              <a:rPr lang="en-US" sz="2000" dirty="0"/>
              <a:t>Create up to 3 buffy coats</a:t>
            </a:r>
            <a:r>
              <a:rPr lang="en-US" sz="1700" dirty="0">
                <a:solidFill>
                  <a:schemeClr val="bg1"/>
                </a:solidFill>
              </a:rPr>
              <a:t> </a:t>
            </a:r>
          </a:p>
        </p:txBody>
      </p:sp>
      <p:grpSp>
        <p:nvGrpSpPr>
          <p:cNvPr id="5" name="Group 4" descr="A photo of a gloved hand using a pipette to aliquot the buffy coat layer of a centrifuged EDTA tube. The buffy coat is red in color.  There is an arrow showing a clear capped cryovial containing a buffy coat in an orange cryovial holder.">
            <a:extLst>
              <a:ext uri="{FF2B5EF4-FFF2-40B4-BE49-F238E27FC236}">
                <a16:creationId xmlns:a16="http://schemas.microsoft.com/office/drawing/2014/main" id="{1649E506-4CF7-40AB-BCDD-423C5DE4D54B}"/>
              </a:ext>
            </a:extLst>
          </p:cNvPr>
          <p:cNvGrpSpPr/>
          <p:nvPr/>
        </p:nvGrpSpPr>
        <p:grpSpPr>
          <a:xfrm>
            <a:off x="5688859" y="3429000"/>
            <a:ext cx="4441703" cy="2328822"/>
            <a:chOff x="5214025" y="3663706"/>
            <a:chExt cx="4619814" cy="2641498"/>
          </a:xfrm>
        </p:grpSpPr>
        <p:pic>
          <p:nvPicPr>
            <p:cNvPr id="7" name="Picture 6" descr="RDA, pipetting buffy coat c disposable, cropped">
              <a:extLst>
                <a:ext uri="{FF2B5EF4-FFF2-40B4-BE49-F238E27FC236}">
                  <a16:creationId xmlns:a16="http://schemas.microsoft.com/office/drawing/2014/main" id="{DA798DF7-A07A-4DD6-BC9C-165DF7A411A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025" y="3663706"/>
              <a:ext cx="2134973" cy="2641498"/>
            </a:xfrm>
            <a:prstGeom prst="rect">
              <a:avLst/>
            </a:prstGeom>
            <a:noFill/>
            <a:ln>
              <a:noFill/>
            </a:ln>
          </p:spPr>
        </p:pic>
        <p:sp>
          <p:nvSpPr>
            <p:cNvPr id="8" name="Right Arrow 8">
              <a:extLst>
                <a:ext uri="{FF2B5EF4-FFF2-40B4-BE49-F238E27FC236}">
                  <a16:creationId xmlns:a16="http://schemas.microsoft.com/office/drawing/2014/main" id="{44452077-4616-494C-8F59-4C7064BB650A}"/>
                </a:ext>
              </a:extLst>
            </p:cNvPr>
            <p:cNvSpPr>
              <a:spLocks/>
            </p:cNvSpPr>
            <p:nvPr/>
          </p:nvSpPr>
          <p:spPr>
            <a:xfrm>
              <a:off x="7247106" y="4842765"/>
              <a:ext cx="1510038" cy="495095"/>
            </a:xfrm>
            <a:prstGeom prst="rightArrow">
              <a:avLst/>
            </a:prstGeom>
            <a:solidFill>
              <a:schemeClr val="accent1"/>
            </a:solidFill>
            <a:ln w="28575" cap="flat" cmpd="sng" algn="ctr">
              <a:solidFill>
                <a:schemeClr val="accent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7212904E-7FE7-4D6E-BFEA-556848713A2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930319" y="4366985"/>
              <a:ext cx="903520" cy="1446654"/>
            </a:xfrm>
            <a:prstGeom prst="rect">
              <a:avLst/>
            </a:prstGeom>
          </p:spPr>
        </p:pic>
      </p:grpSp>
      <p:grpSp>
        <p:nvGrpSpPr>
          <p:cNvPr id="3" name="Group 2" descr="A photo of an EDTA tube post-centrifugation with an arrow pointing to the buffy coat layer. The layers of the centrifuged blood are clear: yellow-tinted plasma is at the top, a thin, red layer of buffy coat is below, and a dark red layer of red blood cells is at the bottom.">
            <a:extLst>
              <a:ext uri="{FF2B5EF4-FFF2-40B4-BE49-F238E27FC236}">
                <a16:creationId xmlns:a16="http://schemas.microsoft.com/office/drawing/2014/main" id="{7CE7EAD6-8A68-4068-8F62-383D724AFC57}"/>
              </a:ext>
            </a:extLst>
          </p:cNvPr>
          <p:cNvGrpSpPr/>
          <p:nvPr/>
        </p:nvGrpSpPr>
        <p:grpSpPr>
          <a:xfrm>
            <a:off x="8218833" y="947956"/>
            <a:ext cx="2877424" cy="1745487"/>
            <a:chOff x="5568152" y="496745"/>
            <a:chExt cx="4371521" cy="2902896"/>
          </a:xfrm>
        </p:grpSpPr>
        <p:pic>
          <p:nvPicPr>
            <p:cNvPr id="6" name="Picture 5">
              <a:extLst>
                <a:ext uri="{FF2B5EF4-FFF2-40B4-BE49-F238E27FC236}">
                  <a16:creationId xmlns:a16="http://schemas.microsoft.com/office/drawing/2014/main" id="{88654AED-E588-44F8-AE2E-15048710071D}"/>
                </a:ext>
              </a:extLst>
            </p:cNvPr>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t="59545" b="2268"/>
            <a:stretch/>
          </p:blipFill>
          <p:spPr bwMode="auto">
            <a:xfrm>
              <a:off x="8045734" y="496745"/>
              <a:ext cx="1893939" cy="2902896"/>
            </a:xfrm>
            <a:prstGeom prst="rect">
              <a:avLst/>
            </a:prstGeom>
            <a:ln>
              <a:noFill/>
            </a:ln>
            <a:extLst>
              <a:ext uri="{53640926-AAD7-44D8-BBD7-CCE9431645EC}">
                <a14:shadowObscured xmlns:a14="http://schemas.microsoft.com/office/drawing/2010/main"/>
              </a:ext>
            </a:extLst>
          </p:spPr>
        </p:pic>
        <p:sp>
          <p:nvSpPr>
            <p:cNvPr id="9" name="Right Arrow 8">
              <a:extLst>
                <a:ext uri="{FF2B5EF4-FFF2-40B4-BE49-F238E27FC236}">
                  <a16:creationId xmlns:a16="http://schemas.microsoft.com/office/drawing/2014/main" id="{2C839DC2-1D0E-4F3F-83EB-487C534E90F6}"/>
                </a:ext>
              </a:extLst>
            </p:cNvPr>
            <p:cNvSpPr>
              <a:spLocks/>
            </p:cNvSpPr>
            <p:nvPr/>
          </p:nvSpPr>
          <p:spPr>
            <a:xfrm>
              <a:off x="7035282" y="594359"/>
              <a:ext cx="1437261" cy="495095"/>
            </a:xfrm>
            <a:prstGeom prst="rightArrow">
              <a:avLst/>
            </a:prstGeom>
            <a:solidFill>
              <a:schemeClr val="accent1"/>
            </a:solidFill>
            <a:ln w="28575" cap="flat" cmpd="sng" algn="ctr">
              <a:solidFill>
                <a:schemeClr val="accent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TextBox 9">
              <a:extLst>
                <a:ext uri="{FF2B5EF4-FFF2-40B4-BE49-F238E27FC236}">
                  <a16:creationId xmlns:a16="http://schemas.microsoft.com/office/drawing/2014/main" id="{620E6494-872F-48BB-9758-17FA38B3D7DE}"/>
                </a:ext>
              </a:extLst>
            </p:cNvPr>
            <p:cNvSpPr txBox="1"/>
            <p:nvPr/>
          </p:nvSpPr>
          <p:spPr>
            <a:xfrm>
              <a:off x="5568152" y="657240"/>
              <a:ext cx="1437261" cy="940811"/>
            </a:xfrm>
            <a:prstGeom prst="rect">
              <a:avLst/>
            </a:prstGeom>
            <a:no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Buffy Coat</a:t>
              </a: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mn-cs"/>
              </a:endParaRPr>
            </a:p>
          </p:txBody>
        </p:sp>
      </p:grpSp>
      <p:pic>
        <p:nvPicPr>
          <p:cNvPr id="14" name="Picture 13" descr="A photo of an EDTA tube post-centrifugation. The layers of the centrifuged blood are clear: yellow-tinted plasma is at the top, a thin, red layer of buffy coat is below, and a dark red layer of red blood cells is at the bottom.">
            <a:extLst>
              <a:ext uri="{FF2B5EF4-FFF2-40B4-BE49-F238E27FC236}">
                <a16:creationId xmlns:a16="http://schemas.microsoft.com/office/drawing/2014/main" id="{48BD8F45-BAEF-980A-6A31-732C1F024076}"/>
              </a:ext>
            </a:extLst>
          </p:cNvPr>
          <p:cNvPicPr>
            <a:picLocks noChangeAspect="1"/>
          </p:cNvPicPr>
          <p:nvPr/>
        </p:nvPicPr>
        <p:blipFill>
          <a:blip r:embed="rId6"/>
          <a:stretch>
            <a:fillRect/>
          </a:stretch>
        </p:blipFill>
        <p:spPr>
          <a:xfrm>
            <a:off x="4386123" y="234047"/>
            <a:ext cx="3507728" cy="3006624"/>
          </a:xfrm>
          <a:prstGeom prst="rect">
            <a:avLst/>
          </a:prstGeom>
        </p:spPr>
      </p:pic>
    </p:spTree>
    <p:extLst>
      <p:ext uri="{BB962C8B-B14F-4D97-AF65-F5344CB8AC3E}">
        <p14:creationId xmlns:p14="http://schemas.microsoft.com/office/powerpoint/2010/main" val="3173138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EC1662-CF1F-4DB0-A6B0-67764B02CD02}"/>
              </a:ext>
            </a:extLst>
          </p:cNvPr>
          <p:cNvSpPr>
            <a:spLocks noGrp="1"/>
          </p:cNvSpPr>
          <p:nvPr>
            <p:ph type="ctrTitle"/>
          </p:nvPr>
        </p:nvSpPr>
        <p:spPr/>
        <p:txBody>
          <a:bodyPr>
            <a:normAutofit/>
          </a:bodyPr>
          <a:lstStyle/>
          <a:p>
            <a:pPr algn="ctr"/>
            <a:r>
              <a:rPr lang="en-US" b="1" dirty="0">
                <a:latin typeface="Franklin Gothic Book" panose="020B0503020102020204" pitchFamily="34" charset="0"/>
              </a:rPr>
              <a:t>Packaging Sample Shipments</a:t>
            </a:r>
            <a:endParaRPr lang="en-US" dirty="0">
              <a:latin typeface="Franklin Gothic Book" panose="020B0503020102020204" pitchFamily="34" charset="0"/>
            </a:endParaRPr>
          </a:p>
        </p:txBody>
      </p:sp>
    </p:spTree>
    <p:extLst>
      <p:ext uri="{BB962C8B-B14F-4D97-AF65-F5344CB8AC3E}">
        <p14:creationId xmlns:p14="http://schemas.microsoft.com/office/powerpoint/2010/main" val="328430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CD2A0-415E-037D-A8EF-234832862881}"/>
              </a:ext>
            </a:extLst>
          </p:cNvPr>
          <p:cNvSpPr>
            <a:spLocks noGrp="1"/>
          </p:cNvSpPr>
          <p:nvPr>
            <p:ph type="title"/>
          </p:nvPr>
        </p:nvSpPr>
        <p:spPr/>
        <p:txBody>
          <a:bodyPr/>
          <a:lstStyle/>
          <a:p>
            <a:r>
              <a:rPr lang="en-US" dirty="0">
                <a:latin typeface="Franklin Gothic Book" panose="020B0503020102020204" pitchFamily="34" charset="0"/>
              </a:rPr>
              <a:t>Training Overview: ACT</a:t>
            </a:r>
          </a:p>
        </p:txBody>
      </p:sp>
      <p:sp>
        <p:nvSpPr>
          <p:cNvPr id="3" name="Content Placeholder 2">
            <a:extLst>
              <a:ext uri="{FF2B5EF4-FFF2-40B4-BE49-F238E27FC236}">
                <a16:creationId xmlns:a16="http://schemas.microsoft.com/office/drawing/2014/main" id="{CD1FB1C7-3C1A-8833-22E8-1DFF19687627}"/>
              </a:ext>
            </a:extLst>
          </p:cNvPr>
          <p:cNvSpPr>
            <a:spLocks noGrp="1"/>
          </p:cNvSpPr>
          <p:nvPr>
            <p:ph idx="1"/>
          </p:nvPr>
        </p:nvSpPr>
        <p:spPr>
          <a:xfrm>
            <a:off x="838200" y="1155940"/>
            <a:ext cx="10515600" cy="4813989"/>
          </a:xfrm>
        </p:spPr>
        <p:txBody>
          <a:bodyPr>
            <a:normAutofit/>
          </a:bodyPr>
          <a:lstStyle/>
          <a:p>
            <a:pPr marL="0" indent="0">
              <a:buClr>
                <a:schemeClr val="accent1"/>
              </a:buClr>
              <a:buNone/>
            </a:pPr>
            <a:endParaRPr lang="en-US" dirty="0"/>
          </a:p>
          <a:p>
            <a:pPr>
              <a:buClr>
                <a:schemeClr val="accent1"/>
              </a:buClr>
              <a:buFont typeface="Wingdings" panose="05000000000000000000" pitchFamily="2" charset="2"/>
              <a:buChar char="v"/>
            </a:pPr>
            <a:r>
              <a:rPr lang="en-US" dirty="0"/>
              <a:t> Kit Review &amp; Kit Request Module</a:t>
            </a:r>
          </a:p>
          <a:p>
            <a:pPr>
              <a:buClr>
                <a:schemeClr val="accent1"/>
              </a:buClr>
              <a:buFont typeface="Wingdings" panose="05000000000000000000" pitchFamily="2" charset="2"/>
              <a:buChar char="v"/>
            </a:pPr>
            <a:r>
              <a:rPr lang="en-US" dirty="0"/>
              <a:t> Specimen Labeling Instruction</a:t>
            </a:r>
          </a:p>
          <a:p>
            <a:pPr>
              <a:buClr>
                <a:schemeClr val="accent1"/>
              </a:buClr>
              <a:buFont typeface="Wingdings" panose="05000000000000000000" pitchFamily="2" charset="2"/>
              <a:buChar char="v"/>
            </a:pPr>
            <a:r>
              <a:rPr lang="en-US" dirty="0"/>
              <a:t> Sample Collection and Processing</a:t>
            </a:r>
          </a:p>
          <a:p>
            <a:pPr>
              <a:buClr>
                <a:schemeClr val="accent1"/>
              </a:buClr>
              <a:buFont typeface="Wingdings" panose="05000000000000000000" pitchFamily="2" charset="2"/>
              <a:buChar char="v"/>
            </a:pPr>
            <a:r>
              <a:rPr lang="en-US" dirty="0"/>
              <a:t> Shipping and Packaging Sample Shipments</a:t>
            </a:r>
          </a:p>
          <a:p>
            <a:pPr>
              <a:buClr>
                <a:schemeClr val="accent1"/>
              </a:buClr>
              <a:buFont typeface="Wingdings" panose="05000000000000000000" pitchFamily="2" charset="2"/>
              <a:buChar char="v"/>
            </a:pPr>
            <a:r>
              <a:rPr lang="en-US" dirty="0"/>
              <a:t> Creating </a:t>
            </a:r>
            <a:r>
              <a:rPr lang="en-US" dirty="0" err="1"/>
              <a:t>Airbills</a:t>
            </a:r>
            <a:r>
              <a:rPr lang="en-US" dirty="0"/>
              <a:t> and Scheduling UPS Pickup</a:t>
            </a:r>
          </a:p>
          <a:p>
            <a:pPr>
              <a:buClr>
                <a:schemeClr val="accent1"/>
              </a:buClr>
              <a:buFont typeface="Wingdings" panose="05000000000000000000" pitchFamily="2" charset="2"/>
              <a:buChar char="v"/>
            </a:pPr>
            <a:r>
              <a:rPr lang="en-US" dirty="0"/>
              <a:t> Sample Form</a:t>
            </a:r>
          </a:p>
          <a:p>
            <a:pPr>
              <a:buClr>
                <a:schemeClr val="accent1"/>
              </a:buClr>
              <a:buFont typeface="Wingdings" panose="05000000000000000000" pitchFamily="2" charset="2"/>
              <a:buChar char="v"/>
            </a:pPr>
            <a:r>
              <a:rPr lang="en-US" dirty="0"/>
              <a:t> Common Nonconformance Issues</a:t>
            </a:r>
          </a:p>
          <a:p>
            <a:pPr>
              <a:buClr>
                <a:schemeClr val="accent1"/>
              </a:buClr>
              <a:buFont typeface="Wingdings" panose="05000000000000000000" pitchFamily="2" charset="2"/>
              <a:buChar char="v"/>
            </a:pPr>
            <a:r>
              <a:rPr lang="en-US" dirty="0"/>
              <a:t> NCRAD Resources and Contact Information </a:t>
            </a:r>
          </a:p>
          <a:p>
            <a:pPr marL="0" indent="0">
              <a:buNone/>
            </a:pPr>
            <a:endParaRPr lang="en-US" dirty="0"/>
          </a:p>
        </p:txBody>
      </p:sp>
    </p:spTree>
    <p:extLst>
      <p:ext uri="{BB962C8B-B14F-4D97-AF65-F5344CB8AC3E}">
        <p14:creationId xmlns:p14="http://schemas.microsoft.com/office/powerpoint/2010/main" val="122611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7A26-CA44-4B7E-91FF-058241E7FA28}"/>
              </a:ext>
            </a:extLst>
          </p:cNvPr>
          <p:cNvSpPr>
            <a:spLocks noGrp="1"/>
          </p:cNvSpPr>
          <p:nvPr>
            <p:ph type="title"/>
          </p:nvPr>
        </p:nvSpPr>
        <p:spPr>
          <a:xfrm>
            <a:off x="457200" y="2286000"/>
            <a:ext cx="3200400" cy="2286000"/>
          </a:xfrm>
        </p:spPr>
        <p:txBody>
          <a:bodyPr anchor="ctr">
            <a:normAutofit/>
          </a:bodyPr>
          <a:lstStyle/>
          <a:p>
            <a:pPr algn="ctr"/>
            <a:r>
              <a:rPr lang="en-US" b="1" dirty="0">
                <a:latin typeface="Franklin Gothic Book" panose="020B0503020102020204" pitchFamily="34" charset="0"/>
              </a:rPr>
              <a:t>Frozen Shipment Packaging</a:t>
            </a:r>
            <a:endParaRPr lang="en-US" dirty="0">
              <a:latin typeface="Franklin Gothic Book" panose="020B0503020102020204" pitchFamily="34" charset="0"/>
            </a:endParaRPr>
          </a:p>
        </p:txBody>
      </p:sp>
      <p:graphicFrame>
        <p:nvGraphicFramePr>
          <p:cNvPr id="5" name="Content Placeholder 2" descr="Chart explaining frozen shipment packaging requirments which are to only ship from shipments to NCRAD Monday-Wednesday, hold packaged samples in -80C freezer until pickup, include a copy of the blood sample and shipment notification form in the shipper, and that the sites provide pelleted dry ice for shipments (about 45 lbs per batch shipment).">
            <a:extLst>
              <a:ext uri="{FF2B5EF4-FFF2-40B4-BE49-F238E27FC236}">
                <a16:creationId xmlns:a16="http://schemas.microsoft.com/office/drawing/2014/main" id="{6C85A84E-992F-4557-8A98-2909663E3047}"/>
              </a:ext>
            </a:extLst>
          </p:cNvPr>
          <p:cNvGraphicFramePr>
            <a:graphicFrameLocks noGrp="1"/>
          </p:cNvGraphicFramePr>
          <p:nvPr>
            <p:ph idx="1"/>
          </p:nvPr>
        </p:nvGraphicFramePr>
        <p:xfrm>
          <a:off x="4208178" y="562062"/>
          <a:ext cx="7080548" cy="4985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B041511C-80E8-D2E6-B4AC-C1D494336713}"/>
              </a:ext>
            </a:extLst>
          </p:cNvPr>
          <p:cNvSpPr/>
          <p:nvPr/>
        </p:nvSpPr>
        <p:spPr>
          <a:xfrm>
            <a:off x="4205531" y="4103977"/>
            <a:ext cx="7080548" cy="105525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dirty="0"/>
              <a:t>	       </a:t>
            </a:r>
          </a:p>
          <a:p>
            <a:r>
              <a:rPr lang="en-US" sz="2000" dirty="0"/>
              <a:t>	  Sites provide pelleted dry ice for shipments</a:t>
            </a:r>
          </a:p>
          <a:p>
            <a:r>
              <a:rPr lang="en-US" sz="2000" dirty="0"/>
              <a:t>	   </a:t>
            </a:r>
            <a:r>
              <a:rPr lang="en-US" sz="1400" dirty="0"/>
              <a:t> ~45 lbs. per batch shipment (8 </a:t>
            </a:r>
            <a:r>
              <a:rPr lang="en-US" sz="1400" dirty="0" err="1"/>
              <a:t>cryoboxes</a:t>
            </a:r>
            <a:r>
              <a:rPr lang="en-US" sz="1400" dirty="0"/>
              <a:t> per large shipper)</a:t>
            </a:r>
            <a:endParaRPr lang="en-US" dirty="0"/>
          </a:p>
        </p:txBody>
      </p:sp>
      <p:sp>
        <p:nvSpPr>
          <p:cNvPr id="4" name="Rectangle 3" descr="Low Temperature">
            <a:extLst>
              <a:ext uri="{FF2B5EF4-FFF2-40B4-BE49-F238E27FC236}">
                <a16:creationId xmlns:a16="http://schemas.microsoft.com/office/drawing/2014/main" id="{57F3E6AC-3026-6CD7-6767-78E97E181F5E}"/>
              </a:ext>
            </a:extLst>
          </p:cNvPr>
          <p:cNvSpPr/>
          <p:nvPr/>
        </p:nvSpPr>
        <p:spPr>
          <a:xfrm>
            <a:off x="4444608" y="4259174"/>
            <a:ext cx="625651" cy="625651"/>
          </a:xfrm>
          <a:prstGeom prst="rect">
            <a:avLst/>
          </a:prstGeom>
          <a:blipFill>
            <a:blip r:embed="rId8">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solidFill>
                <a:schemeClr val="accent1">
                  <a:lumMod val="75000"/>
                </a:schemeClr>
              </a:solidFill>
            </a:endParaRPr>
          </a:p>
        </p:txBody>
      </p:sp>
    </p:spTree>
    <p:extLst>
      <p:ext uri="{BB962C8B-B14F-4D97-AF65-F5344CB8AC3E}">
        <p14:creationId xmlns:p14="http://schemas.microsoft.com/office/powerpoint/2010/main" val="2903720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6AAA1F-1E7F-48A6-BBB9-023EB10C0165}"/>
              </a:ext>
            </a:extLst>
          </p:cNvPr>
          <p:cNvSpPr>
            <a:spLocks noGrp="1"/>
          </p:cNvSpPr>
          <p:nvPr>
            <p:ph type="title"/>
          </p:nvPr>
        </p:nvSpPr>
        <p:spPr>
          <a:xfrm>
            <a:off x="457200" y="594359"/>
            <a:ext cx="3200400" cy="1813281"/>
          </a:xfrm>
        </p:spPr>
        <p:txBody>
          <a:bodyPr anchor="b">
            <a:normAutofit/>
          </a:bodyPr>
          <a:lstStyle/>
          <a:p>
            <a:pPr algn="ctr"/>
            <a:r>
              <a:rPr lang="en-US" b="1" spc="0" dirty="0">
                <a:latin typeface="Franklin Gothic Book" panose="020B0503020102020204" pitchFamily="34" charset="0"/>
              </a:rPr>
              <a:t>Frozen Shipment Packaging</a:t>
            </a:r>
            <a:endParaRPr lang="en-US" dirty="0">
              <a:latin typeface="Franklin Gothic Book" panose="020B0503020102020204" pitchFamily="34" charset="0"/>
            </a:endParaRPr>
          </a:p>
        </p:txBody>
      </p:sp>
      <p:pic>
        <p:nvPicPr>
          <p:cNvPr id="10" name="Content Placeholder 9" descr="Photo showing a 25 slot cryobox with a kit number label on the box inside a sealed biohazard bag with an absorbent sheet.">
            <a:extLst>
              <a:ext uri="{FF2B5EF4-FFF2-40B4-BE49-F238E27FC236}">
                <a16:creationId xmlns:a16="http://schemas.microsoft.com/office/drawing/2014/main" id="{B95871DB-B0D8-4B5A-92A2-6A82CA163093}"/>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232779" y="731520"/>
            <a:ext cx="3627882" cy="5257800"/>
          </a:xfrm>
          <a:prstGeom prst="rect">
            <a:avLst/>
          </a:prstGeom>
          <a:noFill/>
        </p:spPr>
      </p:pic>
      <p:sp>
        <p:nvSpPr>
          <p:cNvPr id="6" name="Content Placeholder 5">
            <a:extLst>
              <a:ext uri="{FF2B5EF4-FFF2-40B4-BE49-F238E27FC236}">
                <a16:creationId xmlns:a16="http://schemas.microsoft.com/office/drawing/2014/main" id="{CABC2CB9-0005-4AEB-850F-8A9ED089E007}"/>
              </a:ext>
            </a:extLst>
          </p:cNvPr>
          <p:cNvSpPr>
            <a:spLocks noGrp="1"/>
          </p:cNvSpPr>
          <p:nvPr>
            <p:ph type="body" sz="half" idx="2"/>
          </p:nvPr>
        </p:nvSpPr>
        <p:spPr>
          <a:xfrm>
            <a:off x="457200" y="2926080"/>
            <a:ext cx="3200400" cy="3379124"/>
          </a:xfrm>
        </p:spPr>
        <p:txBody>
          <a:bodyPr>
            <a:normAutofit/>
          </a:bodyPr>
          <a:lstStyle/>
          <a:p>
            <a:endParaRPr lang="en-US" sz="2000" dirty="0"/>
          </a:p>
          <a:p>
            <a:pPr marL="342900" indent="-342900">
              <a:buFont typeface="Arial" panose="020B0604020202020204" pitchFamily="34" charset="0"/>
              <a:buChar char="•"/>
            </a:pPr>
            <a:r>
              <a:rPr lang="en-US" sz="2000" dirty="0"/>
              <a:t>Use the biohazard bag to package the frozen 25-slot </a:t>
            </a:r>
            <a:r>
              <a:rPr lang="en-US" sz="2000" dirty="0" err="1"/>
              <a:t>cryobox</a:t>
            </a:r>
            <a:endParaRPr lang="en-US" sz="2000" dirty="0"/>
          </a:p>
          <a:p>
            <a:pPr marL="342900" indent="-342900">
              <a:buFont typeface="Arial" panose="020B0604020202020204" pitchFamily="34" charset="0"/>
              <a:buChar char="•"/>
            </a:pPr>
            <a:r>
              <a:rPr lang="en-US" sz="2000" dirty="0"/>
              <a:t>Confirm the kit number label has been placed on the outside of the </a:t>
            </a:r>
            <a:r>
              <a:rPr lang="en-US" sz="2000" dirty="0" err="1"/>
              <a:t>cryobox</a:t>
            </a:r>
            <a:endParaRPr lang="en-US" sz="2000" dirty="0"/>
          </a:p>
        </p:txBody>
      </p:sp>
    </p:spTree>
    <p:extLst>
      <p:ext uri="{BB962C8B-B14F-4D97-AF65-F5344CB8AC3E}">
        <p14:creationId xmlns:p14="http://schemas.microsoft.com/office/powerpoint/2010/main" val="1591141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43D1-CEF8-41F6-A23A-B5EFE1488AA9}"/>
              </a:ext>
            </a:extLst>
          </p:cNvPr>
          <p:cNvSpPr>
            <a:spLocks noGrp="1"/>
          </p:cNvSpPr>
          <p:nvPr>
            <p:ph type="title"/>
          </p:nvPr>
        </p:nvSpPr>
        <p:spPr>
          <a:xfrm>
            <a:off x="457200" y="0"/>
            <a:ext cx="3200400" cy="1493240"/>
          </a:xfrm>
        </p:spPr>
        <p:txBody>
          <a:bodyPr anchor="b">
            <a:normAutofit/>
          </a:bodyPr>
          <a:lstStyle/>
          <a:p>
            <a:pPr algn="ctr"/>
            <a:r>
              <a:rPr lang="en-US" sz="3200" b="1" spc="0" dirty="0">
                <a:latin typeface="Franklin Gothic Book" panose="020B0503020102020204" pitchFamily="34" charset="0"/>
              </a:rPr>
              <a:t>Frozen Shipment Packaging</a:t>
            </a:r>
            <a:endParaRPr lang="en-US" sz="3200" dirty="0">
              <a:latin typeface="Franklin Gothic Book" panose="020B0503020102020204" pitchFamily="34" charset="0"/>
            </a:endParaRPr>
          </a:p>
        </p:txBody>
      </p:sp>
      <p:pic>
        <p:nvPicPr>
          <p:cNvPr id="5" name="Content Placeholder 4" descr="Photo of the top of the large styrofoam shipper showing it filled to the top with pelleted dry ice. ">
            <a:extLst>
              <a:ext uri="{FF2B5EF4-FFF2-40B4-BE49-F238E27FC236}">
                <a16:creationId xmlns:a16="http://schemas.microsoft.com/office/drawing/2014/main" id="{8F146E12-276A-4D9F-84F8-84F62FD3A0CC}"/>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486" r="6905"/>
          <a:stretch/>
        </p:blipFill>
        <p:spPr bwMode="auto">
          <a:xfrm>
            <a:off x="4930219" y="594360"/>
            <a:ext cx="6447934" cy="5108856"/>
          </a:xfrm>
          <a:prstGeom prst="rect">
            <a:avLst/>
          </a:prstGeom>
          <a:noFill/>
          <a:ln>
            <a:noFill/>
          </a:ln>
        </p:spPr>
      </p:pic>
      <p:sp>
        <p:nvSpPr>
          <p:cNvPr id="4" name="Text Placeholder 3">
            <a:extLst>
              <a:ext uri="{FF2B5EF4-FFF2-40B4-BE49-F238E27FC236}">
                <a16:creationId xmlns:a16="http://schemas.microsoft.com/office/drawing/2014/main" id="{0A9431F2-3A6A-41FC-82DE-22C2987C896B}"/>
              </a:ext>
            </a:extLst>
          </p:cNvPr>
          <p:cNvSpPr>
            <a:spLocks noGrp="1"/>
          </p:cNvSpPr>
          <p:nvPr>
            <p:ph type="body" sz="half" idx="2"/>
          </p:nvPr>
        </p:nvSpPr>
        <p:spPr>
          <a:xfrm>
            <a:off x="457200" y="2172748"/>
            <a:ext cx="3267512" cy="3405931"/>
          </a:xfrm>
        </p:spPr>
        <p:txBody>
          <a:bodyPr>
            <a:noAutofit/>
          </a:bodyPr>
          <a:lstStyle/>
          <a:p>
            <a:pPr marL="285750" indent="-285750">
              <a:buFont typeface="Arial" panose="020B0604020202020204" pitchFamily="34" charset="0"/>
              <a:buChar char="•"/>
            </a:pPr>
            <a:r>
              <a:rPr lang="en-US" sz="1800" dirty="0"/>
              <a:t>Place 2-3 inches of pelleted dry ice in the bottom of the Styrofoam shipping container, then insert the cryoboxes laying </a:t>
            </a:r>
            <a:r>
              <a:rPr lang="en-US" sz="1800" b="1" u="sng" dirty="0"/>
              <a:t>upright</a:t>
            </a:r>
            <a:endParaRPr lang="en-US" sz="1800" dirty="0"/>
          </a:p>
          <a:p>
            <a:pPr marL="285750" indent="-285750">
              <a:buFont typeface="Arial" panose="020B0604020202020204" pitchFamily="34" charset="0"/>
              <a:buChar char="•"/>
            </a:pPr>
            <a:r>
              <a:rPr lang="en-US" sz="1800" dirty="0"/>
              <a:t>Fill shipper to the top with pelleted dry ice</a:t>
            </a:r>
          </a:p>
          <a:p>
            <a:pPr marL="285750" indent="-285750">
              <a:buFont typeface="Arial" panose="020B0604020202020204" pitchFamily="34" charset="0"/>
              <a:buChar char="•"/>
            </a:pPr>
            <a:r>
              <a:rPr lang="en-US" sz="1800" dirty="0"/>
              <a:t>Each Styrofoam shipper must contain about 45 lbs (20 kg) of pelleted dry ice</a:t>
            </a:r>
          </a:p>
          <a:p>
            <a:pPr marL="285750" indent="-285750">
              <a:buFont typeface="Arial" panose="020B0604020202020204" pitchFamily="34" charset="0"/>
              <a:buChar char="•"/>
            </a:pPr>
            <a:r>
              <a:rPr lang="en-US" sz="1800" dirty="0"/>
              <a:t>Each large frozen shipper holds up to 8 </a:t>
            </a:r>
            <a:r>
              <a:rPr lang="en-US" sz="1800" dirty="0" err="1"/>
              <a:t>cryoboxes</a:t>
            </a:r>
            <a:endParaRPr lang="en-US" sz="18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409344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7547-BAB5-4382-ABD2-A1658ECBB3B2}"/>
              </a:ext>
            </a:extLst>
          </p:cNvPr>
          <p:cNvSpPr>
            <a:spLocks noGrp="1"/>
          </p:cNvSpPr>
          <p:nvPr>
            <p:ph type="title"/>
          </p:nvPr>
        </p:nvSpPr>
        <p:spPr/>
        <p:txBody>
          <a:bodyPr>
            <a:normAutofit/>
          </a:bodyPr>
          <a:lstStyle/>
          <a:p>
            <a:pPr algn="ctr"/>
            <a:r>
              <a:rPr lang="en-US" b="1" spc="0" dirty="0">
                <a:solidFill>
                  <a:schemeClr val="bg1"/>
                </a:solidFill>
                <a:latin typeface="Franklin Gothic Book" panose="020B0503020102020204" pitchFamily="34" charset="0"/>
              </a:rPr>
              <a:t>Frozen Shipping – </a:t>
            </a:r>
            <a:br>
              <a:rPr lang="en-US" b="1" spc="0" dirty="0">
                <a:solidFill>
                  <a:schemeClr val="bg1"/>
                </a:solidFill>
                <a:latin typeface="Franklin Gothic Book" panose="020B0503020102020204" pitchFamily="34" charset="0"/>
              </a:rPr>
            </a:br>
            <a:r>
              <a:rPr lang="en-US" b="1" spc="0" dirty="0">
                <a:solidFill>
                  <a:schemeClr val="bg1"/>
                </a:solidFill>
                <a:latin typeface="Franklin Gothic Book" panose="020B0503020102020204" pitchFamily="34" charset="0"/>
              </a:rPr>
              <a:t>Dry Ice Requirements</a:t>
            </a:r>
            <a:endParaRPr lang="en-US" dirty="0">
              <a:solidFill>
                <a:schemeClr val="bg1"/>
              </a:solidFill>
              <a:latin typeface="Franklin Gothic Book" panose="020B0503020102020204" pitchFamily="34" charset="0"/>
            </a:endParaRPr>
          </a:p>
        </p:txBody>
      </p:sp>
      <p:sp>
        <p:nvSpPr>
          <p:cNvPr id="4" name="Text Placeholder 3">
            <a:extLst>
              <a:ext uri="{FF2B5EF4-FFF2-40B4-BE49-F238E27FC236}">
                <a16:creationId xmlns:a16="http://schemas.microsoft.com/office/drawing/2014/main" id="{717C57D8-C2BC-4BDF-8FD7-B308B78192B0}"/>
              </a:ext>
            </a:extLst>
          </p:cNvPr>
          <p:cNvSpPr>
            <a:spLocks noGrp="1"/>
          </p:cNvSpPr>
          <p:nvPr>
            <p:ph type="body" sz="half" idx="2"/>
          </p:nvPr>
        </p:nvSpPr>
        <p:spPr/>
        <p:txBody>
          <a:bodyPr>
            <a:normAutofit/>
          </a:bodyPr>
          <a:lstStyle/>
          <a:p>
            <a:endParaRPr lang="en-US" sz="2000" dirty="0">
              <a:solidFill>
                <a:schemeClr val="bg1"/>
              </a:solidFill>
              <a:ea typeface="Verdana" pitchFamily="34" charset="0"/>
              <a:cs typeface="Verdana" pitchFamily="34" charset="0"/>
            </a:endParaRPr>
          </a:p>
          <a:p>
            <a:r>
              <a:rPr lang="en-US" sz="2000" dirty="0">
                <a:solidFill>
                  <a:schemeClr val="bg1"/>
                </a:solidFill>
                <a:ea typeface="Verdana" pitchFamily="34" charset="0"/>
                <a:cs typeface="Verdana" pitchFamily="34" charset="0"/>
              </a:rPr>
              <a:t>Dry Ice label should not be covered with other stickers and must be completed, or the shipping carrier will reject/return your package!</a:t>
            </a:r>
          </a:p>
        </p:txBody>
      </p:sp>
      <p:pic>
        <p:nvPicPr>
          <p:cNvPr id="5" name="Content Placeholder 6" descr="Blue UPS dry ice sticker with the net weight of dry ice filled in with 20 kg.">
            <a:extLst>
              <a:ext uri="{FF2B5EF4-FFF2-40B4-BE49-F238E27FC236}">
                <a16:creationId xmlns:a16="http://schemas.microsoft.com/office/drawing/2014/main" id="{11D1B7CF-6A38-4224-BC3F-8450900AC2A1}"/>
              </a:ext>
            </a:extLst>
          </p:cNvPr>
          <p:cNvPicPr>
            <a:picLocks noGrp="1" noChangeAspect="1"/>
          </p:cNvPicPr>
          <p:nvPr>
            <p:ph idx="1"/>
          </p:nvPr>
        </p:nvPicPr>
        <p:blipFill rotWithShape="1">
          <a:blip r:embed="rId2"/>
          <a:srcRect l="4847" t="7815" r="6807" b="11660"/>
          <a:stretch/>
        </p:blipFill>
        <p:spPr>
          <a:xfrm>
            <a:off x="5463646" y="1803726"/>
            <a:ext cx="5166783" cy="3114023"/>
          </a:xfrm>
          <a:prstGeom prst="rect">
            <a:avLst/>
          </a:prstGeom>
        </p:spPr>
      </p:pic>
      <p:sp>
        <p:nvSpPr>
          <p:cNvPr id="6" name="TextBox 5">
            <a:extLst>
              <a:ext uri="{FF2B5EF4-FFF2-40B4-BE49-F238E27FC236}">
                <a16:creationId xmlns:a16="http://schemas.microsoft.com/office/drawing/2014/main" id="{AE1957F9-7C50-4983-B0F9-76FDFB157D85}"/>
              </a:ext>
            </a:extLst>
          </p:cNvPr>
          <p:cNvSpPr txBox="1"/>
          <p:nvPr/>
        </p:nvSpPr>
        <p:spPr>
          <a:xfrm>
            <a:off x="6820035" y="4148569"/>
            <a:ext cx="6166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20</a:t>
            </a:r>
          </a:p>
        </p:txBody>
      </p:sp>
      <p:sp>
        <p:nvSpPr>
          <p:cNvPr id="7" name="TextBox 6">
            <a:extLst>
              <a:ext uri="{FF2B5EF4-FFF2-40B4-BE49-F238E27FC236}">
                <a16:creationId xmlns:a16="http://schemas.microsoft.com/office/drawing/2014/main" id="{2D9A2DA7-AA86-4E6F-BF30-48F74959AA46}"/>
              </a:ext>
            </a:extLst>
          </p:cNvPr>
          <p:cNvSpPr txBox="1"/>
          <p:nvPr/>
        </p:nvSpPr>
        <p:spPr>
          <a:xfrm>
            <a:off x="4147965" y="3726759"/>
            <a:ext cx="1160206"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Net weight of dry ice in </a:t>
            </a:r>
            <a:r>
              <a:rPr kumimoji="0" lang="en-US" sz="16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kg</a:t>
            </a:r>
          </a:p>
        </p:txBody>
      </p:sp>
      <p:cxnSp>
        <p:nvCxnSpPr>
          <p:cNvPr id="8" name="Straight Arrow Connector 7">
            <a:extLst>
              <a:ext uri="{FF2B5EF4-FFF2-40B4-BE49-F238E27FC236}">
                <a16:creationId xmlns:a16="http://schemas.microsoft.com/office/drawing/2014/main" id="{0E409895-18A2-44CD-A2A4-94D059ED1AFB}"/>
              </a:ext>
              <a:ext uri="{C183D7F6-B498-43B3-948B-1728B52AA6E4}">
                <adec:decorative xmlns:adec="http://schemas.microsoft.com/office/drawing/2017/decorative" val="1"/>
              </a:ext>
            </a:extLst>
          </p:cNvPr>
          <p:cNvCxnSpPr>
            <a:cxnSpLocks/>
          </p:cNvCxnSpPr>
          <p:nvPr/>
        </p:nvCxnSpPr>
        <p:spPr>
          <a:xfrm flipV="1">
            <a:off x="5371966" y="4265370"/>
            <a:ext cx="1564293"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948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EC1662-CF1F-4DB0-A6B0-67764B02CD02}"/>
              </a:ext>
            </a:extLst>
          </p:cNvPr>
          <p:cNvSpPr>
            <a:spLocks noGrp="1"/>
          </p:cNvSpPr>
          <p:nvPr>
            <p:ph type="ctrTitle"/>
          </p:nvPr>
        </p:nvSpPr>
        <p:spPr/>
        <p:txBody>
          <a:bodyPr>
            <a:normAutofit fontScale="90000"/>
          </a:bodyPr>
          <a:lstStyle/>
          <a:p>
            <a:pPr algn="ctr"/>
            <a:r>
              <a:rPr lang="en-US" sz="7200" b="1" dirty="0">
                <a:latin typeface="Franklin Gothic Book" panose="020B0503020102020204" pitchFamily="34" charset="0"/>
              </a:rPr>
              <a:t>Creating Airbills/Scheduling Pickups</a:t>
            </a:r>
            <a:endParaRPr lang="en-US" sz="7200" dirty="0">
              <a:latin typeface="Franklin Gothic Book" panose="020B0503020102020204" pitchFamily="34" charset="0"/>
            </a:endParaRPr>
          </a:p>
        </p:txBody>
      </p:sp>
    </p:spTree>
    <p:extLst>
      <p:ext uri="{BB962C8B-B14F-4D97-AF65-F5344CB8AC3E}">
        <p14:creationId xmlns:p14="http://schemas.microsoft.com/office/powerpoint/2010/main" val="2349022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8D3CB-7A43-44B6-908A-8E2471DAA8EA}"/>
              </a:ext>
            </a:extLst>
          </p:cNvPr>
          <p:cNvSpPr>
            <a:spLocks noGrp="1"/>
          </p:cNvSpPr>
          <p:nvPr>
            <p:ph type="title"/>
          </p:nvPr>
        </p:nvSpPr>
        <p:spPr>
          <a:xfrm>
            <a:off x="469907" y="2286000"/>
            <a:ext cx="3200400" cy="2286000"/>
          </a:xfrm>
        </p:spPr>
        <p:txBody>
          <a:bodyPr anchor="ctr">
            <a:normAutofit/>
          </a:bodyPr>
          <a:lstStyle/>
          <a:p>
            <a:pPr algn="ctr"/>
            <a:r>
              <a:rPr lang="en-US" dirty="0">
                <a:latin typeface="Franklin Gothic Book" panose="020B0503020102020204" pitchFamily="34" charset="0"/>
              </a:rPr>
              <a:t>UPS ShipExec</a:t>
            </a:r>
            <a:r>
              <a:rPr lang="en-US" baseline="30000" dirty="0">
                <a:latin typeface="Franklin Gothic Book" panose="020B0503020102020204" pitchFamily="34" charset="0"/>
              </a:rPr>
              <a:t>TM</a:t>
            </a:r>
            <a:r>
              <a:rPr lang="en-US" dirty="0">
                <a:latin typeface="Franklin Gothic Book" panose="020B0503020102020204" pitchFamily="34" charset="0"/>
              </a:rPr>
              <a:t> Thin Client Website</a:t>
            </a:r>
          </a:p>
        </p:txBody>
      </p:sp>
      <p:graphicFrame>
        <p:nvGraphicFramePr>
          <p:cNvPr id="6" name="Text Placeholder 3">
            <a:extLst>
              <a:ext uri="{FF2B5EF4-FFF2-40B4-BE49-F238E27FC236}">
                <a16:creationId xmlns:a16="http://schemas.microsoft.com/office/drawing/2014/main" id="{19A43AD7-BF43-41B2-9059-C7D17FBF16CF}"/>
              </a:ext>
              <a:ext uri="{C183D7F6-B498-43B3-948B-1728B52AA6E4}">
                <adec:decorative xmlns:adec="http://schemas.microsoft.com/office/drawing/2017/decorative" val="1"/>
              </a:ext>
            </a:extLst>
          </p:cNvPr>
          <p:cNvGraphicFramePr/>
          <p:nvPr/>
        </p:nvGraphicFramePr>
        <p:xfrm>
          <a:off x="4995153" y="701459"/>
          <a:ext cx="6492240" cy="3995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4" descr="ShipExec &quot;Shipping&quot; drop down is displayed and &quot;Shipping and Rating&quot; is circled in red">
            <a:extLst>
              <a:ext uri="{FF2B5EF4-FFF2-40B4-BE49-F238E27FC236}">
                <a16:creationId xmlns:a16="http://schemas.microsoft.com/office/drawing/2014/main" id="{98CA8CDE-DB5A-E390-4244-CE3CF6DB7EC6}"/>
              </a:ext>
            </a:extLst>
          </p:cNvPr>
          <p:cNvPicPr>
            <a:picLocks noGrp="1" noChangeAspect="1"/>
          </p:cNvPicPr>
          <p:nvPr>
            <p:ph idx="1"/>
          </p:nvPr>
        </p:nvPicPr>
        <p:blipFill>
          <a:blip r:embed="rId7"/>
          <a:stretch>
            <a:fillRect/>
          </a:stretch>
        </p:blipFill>
        <p:spPr>
          <a:xfrm>
            <a:off x="6577004" y="3936440"/>
            <a:ext cx="3381188" cy="22201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21381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27E4FAD-0648-41DD-9AE1-5C0AC9F4448C}"/>
              </a:ext>
            </a:extLst>
          </p:cNvPr>
          <p:cNvSpPr>
            <a:spLocks noGrp="1"/>
          </p:cNvSpPr>
          <p:nvPr>
            <p:ph type="title"/>
          </p:nvPr>
        </p:nvSpPr>
        <p:spPr>
          <a:xfrm>
            <a:off x="1097280" y="286603"/>
            <a:ext cx="10058400" cy="1450757"/>
          </a:xfrm>
        </p:spPr>
        <p:txBody>
          <a:bodyPr/>
          <a:lstStyle/>
          <a:p>
            <a:pPr algn="ctr"/>
            <a:r>
              <a:rPr lang="en-US" dirty="0">
                <a:latin typeface="Franklin Gothic Book" panose="020B0503020102020204" pitchFamily="34" charset="0"/>
              </a:rPr>
              <a:t>Finding Your Contact Information</a:t>
            </a:r>
          </a:p>
        </p:txBody>
      </p:sp>
      <p:sp>
        <p:nvSpPr>
          <p:cNvPr id="11" name="Content Placeholder 2">
            <a:extLst>
              <a:ext uri="{FF2B5EF4-FFF2-40B4-BE49-F238E27FC236}">
                <a16:creationId xmlns:a16="http://schemas.microsoft.com/office/drawing/2014/main" id="{DAC5D96A-8C6C-469B-8973-FDB9887132E0}"/>
              </a:ext>
            </a:extLst>
          </p:cNvPr>
          <p:cNvSpPr>
            <a:spLocks noGrp="1"/>
          </p:cNvSpPr>
          <p:nvPr>
            <p:ph sz="half" idx="1"/>
          </p:nvPr>
        </p:nvSpPr>
        <p:spPr>
          <a:xfrm>
            <a:off x="1097279" y="1845734"/>
            <a:ext cx="4937760" cy="4023360"/>
          </a:xfrm>
        </p:spPr>
        <p:txBody>
          <a:bodyPr/>
          <a:lstStyle/>
          <a:p>
            <a:pPr>
              <a:buFont typeface="Wingdings" panose="05000000000000000000" pitchFamily="2" charset="2"/>
              <a:buChar char="§"/>
            </a:pPr>
            <a:r>
              <a:rPr lang="en-US" sz="1800" dirty="0"/>
              <a:t>On the right side of the screen, choose the name of your study from the “Study Group” drop down menu</a:t>
            </a:r>
          </a:p>
          <a:p>
            <a:pPr marL="800100" lvl="1" indent="-342900">
              <a:buFont typeface="Wingdings" panose="05000000000000000000" pitchFamily="2" charset="2"/>
              <a:buChar char="§"/>
            </a:pPr>
            <a:r>
              <a:rPr lang="en-US" sz="2000" i="1" dirty="0"/>
              <a:t>This step </a:t>
            </a:r>
            <a:r>
              <a:rPr lang="en-US" sz="2000" i="1" u="sng" dirty="0"/>
              <a:t>must</a:t>
            </a:r>
            <a:r>
              <a:rPr lang="en-US" sz="2000" i="1" dirty="0"/>
              <a:t> be done 1</a:t>
            </a:r>
            <a:r>
              <a:rPr lang="en-US" sz="2000" i="1" baseline="30000" dirty="0"/>
              <a:t>st</a:t>
            </a:r>
            <a:endParaRPr lang="en-US" sz="2000" i="1" dirty="0"/>
          </a:p>
          <a:p>
            <a:endParaRPr lang="en-US" dirty="0"/>
          </a:p>
        </p:txBody>
      </p:sp>
      <p:sp>
        <p:nvSpPr>
          <p:cNvPr id="13" name="Content Placeholder 3">
            <a:extLst>
              <a:ext uri="{FF2B5EF4-FFF2-40B4-BE49-F238E27FC236}">
                <a16:creationId xmlns:a16="http://schemas.microsoft.com/office/drawing/2014/main" id="{A4C81A08-8B54-45CF-BCB6-1B2AEAE87075}"/>
              </a:ext>
            </a:extLst>
          </p:cNvPr>
          <p:cNvSpPr>
            <a:spLocks noGrp="1"/>
          </p:cNvSpPr>
          <p:nvPr>
            <p:ph sz="half" idx="2"/>
          </p:nvPr>
        </p:nvSpPr>
        <p:spPr>
          <a:xfrm>
            <a:off x="6217920" y="1845735"/>
            <a:ext cx="4937760" cy="4023360"/>
          </a:xfrm>
        </p:spPr>
        <p:txBody>
          <a:bodyPr>
            <a:normAutofit/>
          </a:bodyPr>
          <a:lstStyle/>
          <a:p>
            <a:pPr>
              <a:buFont typeface="Wingdings" panose="05000000000000000000" pitchFamily="2" charset="2"/>
              <a:buChar char="§"/>
            </a:pPr>
            <a:r>
              <a:rPr lang="en-US" sz="1800" dirty="0"/>
              <a:t>On the left side of the screen, Click on the magnifying glass icon</a:t>
            </a:r>
          </a:p>
        </p:txBody>
      </p:sp>
      <p:pic>
        <p:nvPicPr>
          <p:cNvPr id="8" name="Picture 7" descr="Screenshot from the ShipExec website showing shipment information with an arrow pointing to the study group dropdown menu. The study group must be selected as the first step to generate an Airbill.">
            <a:extLst>
              <a:ext uri="{FF2B5EF4-FFF2-40B4-BE49-F238E27FC236}">
                <a16:creationId xmlns:a16="http://schemas.microsoft.com/office/drawing/2014/main" id="{C674995D-1F05-489A-8BA5-E3DE81427B6C}"/>
              </a:ext>
            </a:extLst>
          </p:cNvPr>
          <p:cNvPicPr>
            <a:picLocks noChangeAspect="1"/>
          </p:cNvPicPr>
          <p:nvPr/>
        </p:nvPicPr>
        <p:blipFill rotWithShape="1">
          <a:blip r:embed="rId2"/>
          <a:srcRect t="1492" r="1043" b="1"/>
          <a:stretch/>
        </p:blipFill>
        <p:spPr>
          <a:xfrm>
            <a:off x="755143" y="4021738"/>
            <a:ext cx="4992114" cy="1450757"/>
          </a:xfrm>
          <a:prstGeom prst="rect">
            <a:avLst/>
          </a:prstGeom>
        </p:spPr>
      </p:pic>
      <p:sp>
        <p:nvSpPr>
          <p:cNvPr id="10" name="Down Arrow 5">
            <a:extLst>
              <a:ext uri="{FF2B5EF4-FFF2-40B4-BE49-F238E27FC236}">
                <a16:creationId xmlns:a16="http://schemas.microsoft.com/office/drawing/2014/main" id="{153388B2-E4B6-480F-B4F3-54A9C874B5D8}"/>
              </a:ext>
              <a:ext uri="{C183D7F6-B498-43B3-948B-1728B52AA6E4}">
                <adec:decorative xmlns:adec="http://schemas.microsoft.com/office/drawing/2017/decorative" val="1"/>
              </a:ext>
            </a:extLst>
          </p:cNvPr>
          <p:cNvSpPr/>
          <p:nvPr/>
        </p:nvSpPr>
        <p:spPr>
          <a:xfrm>
            <a:off x="4661706" y="2725714"/>
            <a:ext cx="298933" cy="1655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creenshot from ShipExec showing the Ship From screen with an arrow pointing to a magnifying glass ">
            <a:extLst>
              <a:ext uri="{FF2B5EF4-FFF2-40B4-BE49-F238E27FC236}">
                <a16:creationId xmlns:a16="http://schemas.microsoft.com/office/drawing/2014/main" id="{64478C06-7024-447D-B3F2-4A1C8C0DB69F}"/>
              </a:ext>
            </a:extLst>
          </p:cNvPr>
          <p:cNvPicPr>
            <a:picLocks noChangeAspect="1"/>
          </p:cNvPicPr>
          <p:nvPr/>
        </p:nvPicPr>
        <p:blipFill>
          <a:blip r:embed="rId3"/>
          <a:stretch>
            <a:fillRect/>
          </a:stretch>
        </p:blipFill>
        <p:spPr>
          <a:xfrm>
            <a:off x="6352986" y="2996119"/>
            <a:ext cx="5743928" cy="3299229"/>
          </a:xfrm>
          <a:prstGeom prst="rect">
            <a:avLst/>
          </a:prstGeom>
        </p:spPr>
      </p:pic>
      <p:sp>
        <p:nvSpPr>
          <p:cNvPr id="14" name="Down Arrow 5">
            <a:extLst>
              <a:ext uri="{FF2B5EF4-FFF2-40B4-BE49-F238E27FC236}">
                <a16:creationId xmlns:a16="http://schemas.microsoft.com/office/drawing/2014/main" id="{4C4769E4-7A18-4616-851E-633E1C13CC5A}"/>
              </a:ext>
              <a:ext uri="{C183D7F6-B498-43B3-948B-1728B52AA6E4}">
                <adec:decorative xmlns:adec="http://schemas.microsoft.com/office/drawing/2017/decorative" val="1"/>
              </a:ext>
            </a:extLst>
          </p:cNvPr>
          <p:cNvSpPr/>
          <p:nvPr/>
        </p:nvSpPr>
        <p:spPr>
          <a:xfrm>
            <a:off x="6461684" y="2536278"/>
            <a:ext cx="298933" cy="975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5480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627AC1-349E-7F23-24C5-6A191A188D61}"/>
              </a:ext>
            </a:extLst>
          </p:cNvPr>
          <p:cNvSpPr>
            <a:spLocks noGrp="1"/>
          </p:cNvSpPr>
          <p:nvPr>
            <p:ph type="title"/>
          </p:nvPr>
        </p:nvSpPr>
        <p:spPr>
          <a:xfrm>
            <a:off x="457200" y="594359"/>
            <a:ext cx="3200400" cy="1249189"/>
          </a:xfrm>
        </p:spPr>
        <p:txBody>
          <a:bodyPr>
            <a:normAutofit fontScale="90000"/>
          </a:bodyPr>
          <a:lstStyle/>
          <a:p>
            <a:r>
              <a:rPr lang="en-US" dirty="0">
                <a:latin typeface="Franklin Gothic Book" panose="020B0503020102020204" pitchFamily="34" charset="0"/>
              </a:rPr>
              <a:t>Finding Your Contact Information</a:t>
            </a:r>
            <a:endParaRPr lang="en-US" dirty="0"/>
          </a:p>
        </p:txBody>
      </p:sp>
      <p:sp>
        <p:nvSpPr>
          <p:cNvPr id="7" name="Text Placeholder 6">
            <a:extLst>
              <a:ext uri="{FF2B5EF4-FFF2-40B4-BE49-F238E27FC236}">
                <a16:creationId xmlns:a16="http://schemas.microsoft.com/office/drawing/2014/main" id="{3BC73945-C2A9-5DA4-80D2-988711AB71BA}"/>
              </a:ext>
            </a:extLst>
          </p:cNvPr>
          <p:cNvSpPr>
            <a:spLocks noGrp="1"/>
          </p:cNvSpPr>
          <p:nvPr>
            <p:ph type="body" sz="half" idx="2"/>
          </p:nvPr>
        </p:nvSpPr>
        <p:spPr>
          <a:xfrm>
            <a:off x="457200" y="2020529"/>
            <a:ext cx="3200400" cy="4439265"/>
          </a:xfrm>
        </p:spPr>
        <p:txBody>
          <a:bodyPr>
            <a:normAutofit lnSpcReduction="10000"/>
          </a:bodyPr>
          <a:lstStyle/>
          <a:p>
            <a:pPr marL="285750" indent="-285750">
              <a:spcAft>
                <a:spcPts val="600"/>
              </a:spcAft>
              <a:buFont typeface="Arial" panose="020B0604020202020204" pitchFamily="34" charset="0"/>
              <a:buChar char="•"/>
            </a:pPr>
            <a:r>
              <a:rPr lang="en-US" sz="1600" dirty="0"/>
              <a:t>On the right side of the screen, a list of all the site addresses within the study you selected should populate</a:t>
            </a:r>
          </a:p>
          <a:p>
            <a:pPr marL="285750" indent="-285750">
              <a:spcAft>
                <a:spcPts val="600"/>
              </a:spcAft>
              <a:buFont typeface="Arial" panose="020B0604020202020204" pitchFamily="34" charset="0"/>
              <a:buChar char="•"/>
            </a:pPr>
            <a:r>
              <a:rPr lang="en-US" sz="1600" dirty="0"/>
              <a:t>User can filter the search for their address further by filling in the “Company”, “Contact”, or “Address 1” fields</a:t>
            </a:r>
          </a:p>
          <a:p>
            <a:pPr marL="285750" indent="-285750">
              <a:spcAft>
                <a:spcPts val="600"/>
              </a:spcAft>
              <a:buFont typeface="Arial" panose="020B0604020202020204" pitchFamily="34" charset="0"/>
              <a:buChar char="•"/>
            </a:pPr>
            <a:r>
              <a:rPr lang="en-US" sz="1600" dirty="0"/>
              <a:t>Hit “Search” when ready.</a:t>
            </a:r>
          </a:p>
          <a:p>
            <a:pPr marL="285750" indent="-285750">
              <a:spcAft>
                <a:spcPts val="600"/>
              </a:spcAft>
              <a:buFont typeface="Arial" panose="020B0604020202020204" pitchFamily="34" charset="0"/>
              <a:buChar char="•"/>
            </a:pPr>
            <a:r>
              <a:rPr lang="en-US" sz="1600" dirty="0"/>
              <a:t>Once you have found your site address, click on the “Select” button to the left of the address</a:t>
            </a:r>
          </a:p>
          <a:p>
            <a:pPr marL="285750" indent="-285750">
              <a:spcAft>
                <a:spcPts val="600"/>
              </a:spcAft>
              <a:buFont typeface="Arial" panose="020B0604020202020204" pitchFamily="34" charset="0"/>
              <a:buChar char="•"/>
            </a:pPr>
            <a:r>
              <a:rPr lang="en-US" sz="1600" dirty="0"/>
              <a:t>If any information needs to be updated, please reach out to the NCRAD Coordinator of your study</a:t>
            </a:r>
          </a:p>
          <a:p>
            <a:endParaRPr lang="en-US" dirty="0"/>
          </a:p>
        </p:txBody>
      </p:sp>
      <p:pic>
        <p:nvPicPr>
          <p:cNvPr id="12" name="Content Placeholder 11" descr="Screenshot from ShipExec website showing the address book ">
            <a:extLst>
              <a:ext uri="{FF2B5EF4-FFF2-40B4-BE49-F238E27FC236}">
                <a16:creationId xmlns:a16="http://schemas.microsoft.com/office/drawing/2014/main" id="{87835ED7-F07B-FD73-65CC-57E246C016BC}"/>
              </a:ext>
            </a:extLst>
          </p:cNvPr>
          <p:cNvPicPr>
            <a:picLocks noGrp="1" noChangeAspect="1"/>
          </p:cNvPicPr>
          <p:nvPr>
            <p:ph idx="1"/>
          </p:nvPr>
        </p:nvPicPr>
        <p:blipFill>
          <a:blip r:embed="rId3"/>
          <a:stretch>
            <a:fillRect/>
          </a:stretch>
        </p:blipFill>
        <p:spPr>
          <a:xfrm>
            <a:off x="4824319" y="690542"/>
            <a:ext cx="6017851" cy="5121893"/>
          </a:xfrm>
        </p:spPr>
      </p:pic>
    </p:spTree>
    <p:extLst>
      <p:ext uri="{BB962C8B-B14F-4D97-AF65-F5344CB8AC3E}">
        <p14:creationId xmlns:p14="http://schemas.microsoft.com/office/powerpoint/2010/main" val="519879594"/>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0B39-EB8B-420A-97AA-C043E2807163}"/>
              </a:ext>
            </a:extLst>
          </p:cNvPr>
          <p:cNvSpPr>
            <a:spLocks noGrp="1"/>
          </p:cNvSpPr>
          <p:nvPr>
            <p:ph type="title"/>
          </p:nvPr>
        </p:nvSpPr>
        <p:spPr>
          <a:xfrm>
            <a:off x="1097280" y="286604"/>
            <a:ext cx="10058400" cy="967010"/>
          </a:xfrm>
        </p:spPr>
        <p:txBody>
          <a:bodyPr anchor="b">
            <a:normAutofit/>
          </a:bodyPr>
          <a:lstStyle/>
          <a:p>
            <a:pPr algn="ctr"/>
            <a:r>
              <a:rPr lang="en-US" dirty="0">
                <a:latin typeface="Franklin Gothic Book" panose="020B0503020102020204" pitchFamily="34" charset="0"/>
              </a:rPr>
              <a:t>Verify Information</a:t>
            </a:r>
          </a:p>
        </p:txBody>
      </p:sp>
      <p:sp>
        <p:nvSpPr>
          <p:cNvPr id="11" name="Text Placeholder 3">
            <a:extLst>
              <a:ext uri="{FF2B5EF4-FFF2-40B4-BE49-F238E27FC236}">
                <a16:creationId xmlns:a16="http://schemas.microsoft.com/office/drawing/2014/main" id="{DCBB084A-B2D6-42F6-8B47-79AFE3F56337}"/>
              </a:ext>
            </a:extLst>
          </p:cNvPr>
          <p:cNvSpPr>
            <a:spLocks noGrp="1"/>
          </p:cNvSpPr>
          <p:nvPr>
            <p:ph sz="half" idx="2"/>
          </p:nvPr>
        </p:nvSpPr>
        <p:spPr>
          <a:xfrm>
            <a:off x="722671" y="5043948"/>
            <a:ext cx="10814992" cy="825147"/>
          </a:xfrm>
        </p:spPr>
        <p:txBody>
          <a:bodyPr>
            <a:noAutofit/>
          </a:bodyPr>
          <a:lstStyle/>
          <a:p>
            <a:pPr marL="0" indent="0" algn="ctr">
              <a:buNone/>
            </a:pPr>
            <a:r>
              <a:rPr lang="en-US" sz="2400" dirty="0">
                <a:solidFill>
                  <a:schemeClr val="accent1"/>
                </a:solidFill>
              </a:rPr>
              <a:t>Please double check that both the shipping information AND study reference are correct for this shipment</a:t>
            </a:r>
          </a:p>
        </p:txBody>
      </p:sp>
      <p:pic>
        <p:nvPicPr>
          <p:cNvPr id="4" name="Picture 3" descr="Screenshot of the ShipExec website showing an example of the Ship From page completely filled in and the shipment information page with the study group">
            <a:extLst>
              <a:ext uri="{FF2B5EF4-FFF2-40B4-BE49-F238E27FC236}">
                <a16:creationId xmlns:a16="http://schemas.microsoft.com/office/drawing/2014/main" id="{80E01F72-AD78-B562-975F-CA2CF1DAEACA}"/>
              </a:ext>
            </a:extLst>
          </p:cNvPr>
          <p:cNvPicPr>
            <a:picLocks noChangeAspect="1"/>
          </p:cNvPicPr>
          <p:nvPr/>
        </p:nvPicPr>
        <p:blipFill>
          <a:blip r:embed="rId2"/>
          <a:stretch>
            <a:fillRect/>
          </a:stretch>
        </p:blipFill>
        <p:spPr>
          <a:xfrm>
            <a:off x="950026" y="1293114"/>
            <a:ext cx="10484908" cy="3632566"/>
          </a:xfrm>
          <a:prstGeom prst="rect">
            <a:avLst/>
          </a:prstGeom>
        </p:spPr>
      </p:pic>
    </p:spTree>
    <p:extLst>
      <p:ext uri="{BB962C8B-B14F-4D97-AF65-F5344CB8AC3E}">
        <p14:creationId xmlns:p14="http://schemas.microsoft.com/office/powerpoint/2010/main" val="2811936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B8F3B-1555-4EA1-8BF5-3E55E2DAE36B}"/>
              </a:ext>
            </a:extLst>
          </p:cNvPr>
          <p:cNvSpPr>
            <a:spLocks noGrp="1"/>
          </p:cNvSpPr>
          <p:nvPr>
            <p:ph type="title"/>
          </p:nvPr>
        </p:nvSpPr>
        <p:spPr/>
        <p:txBody>
          <a:bodyPr/>
          <a:lstStyle/>
          <a:p>
            <a:pPr algn="ctr"/>
            <a:r>
              <a:rPr lang="en-US" dirty="0">
                <a:latin typeface="Franklin Gothic Book" panose="020B0503020102020204" pitchFamily="34" charset="0"/>
              </a:rPr>
              <a:t>Entering Shipment Information</a:t>
            </a:r>
          </a:p>
        </p:txBody>
      </p:sp>
      <p:sp>
        <p:nvSpPr>
          <p:cNvPr id="3" name="Content Placeholder 2">
            <a:extLst>
              <a:ext uri="{FF2B5EF4-FFF2-40B4-BE49-F238E27FC236}">
                <a16:creationId xmlns:a16="http://schemas.microsoft.com/office/drawing/2014/main" id="{3F13D600-255F-4EBC-B238-5BB17D81F9DA}"/>
              </a:ext>
            </a:extLst>
          </p:cNvPr>
          <p:cNvSpPr>
            <a:spLocks noGrp="1"/>
          </p:cNvSpPr>
          <p:nvPr>
            <p:ph sz="half" idx="1"/>
          </p:nvPr>
        </p:nvSpPr>
        <p:spPr>
          <a:xfrm>
            <a:off x="838200" y="2130803"/>
            <a:ext cx="5181600" cy="3112315"/>
          </a:xfrm>
        </p:spPr>
        <p:txBody>
          <a:bodyPr/>
          <a:lstStyle/>
          <a:p>
            <a:pPr marL="227013" lvl="1" indent="-227013">
              <a:buFont typeface="Arial" panose="020B0604020202020204" pitchFamily="34" charset="0"/>
              <a:buChar char="•"/>
            </a:pPr>
            <a:r>
              <a:rPr lang="en-US" sz="2200" dirty="0"/>
              <a:t>Frozen shipments</a:t>
            </a:r>
          </a:p>
          <a:p>
            <a:pPr marL="458788" lvl="2" indent="-173038">
              <a:buFont typeface="Arial" panose="020B0604020202020204" pitchFamily="34" charset="0"/>
              <a:buChar char="•"/>
            </a:pPr>
            <a:r>
              <a:rPr lang="en-US" sz="1800" dirty="0"/>
              <a:t>Enter the total weight of your package in the “Weight” field</a:t>
            </a:r>
          </a:p>
          <a:p>
            <a:pPr marL="458788" lvl="2" indent="-173038">
              <a:buFont typeface="Arial" panose="020B0604020202020204" pitchFamily="34" charset="0"/>
              <a:buChar char="•"/>
            </a:pPr>
            <a:r>
              <a:rPr lang="en-US" sz="1800" dirty="0"/>
              <a:t>Enter the dry ice weight in the “Dry Ice Weight” field</a:t>
            </a:r>
          </a:p>
          <a:p>
            <a:pPr marL="641668" lvl="3" indent="-173038">
              <a:buFont typeface="Arial" panose="020B0604020202020204" pitchFamily="34" charset="0"/>
              <a:buChar char="•"/>
            </a:pPr>
            <a:r>
              <a:rPr lang="en-US" sz="1800" dirty="0">
                <a:solidFill>
                  <a:schemeClr val="tx2"/>
                </a:solidFill>
              </a:rPr>
              <a:t>The “Dry Ice Weight” field </a:t>
            </a:r>
            <a:r>
              <a:rPr lang="en-US" sz="1800" i="1" dirty="0">
                <a:solidFill>
                  <a:schemeClr val="tx2"/>
                </a:solidFill>
              </a:rPr>
              <a:t>cannot</a:t>
            </a:r>
            <a:r>
              <a:rPr lang="en-US" sz="1800" dirty="0">
                <a:solidFill>
                  <a:schemeClr val="tx2"/>
                </a:solidFill>
              </a:rPr>
              <a:t> be higher than the “Weight” field (will receive an error message)</a:t>
            </a:r>
          </a:p>
        </p:txBody>
      </p:sp>
      <p:pic>
        <p:nvPicPr>
          <p:cNvPr id="5" name="Content Placeholder 4" descr="Screenshot from the ShipExec page showing where to enter the weight of the package, dry ice weight, and the description of the return, which is listed as biological specimens. ">
            <a:extLst>
              <a:ext uri="{FF2B5EF4-FFF2-40B4-BE49-F238E27FC236}">
                <a16:creationId xmlns:a16="http://schemas.microsoft.com/office/drawing/2014/main" id="{3EE80976-4B8F-412F-A9D3-57C713544445}"/>
              </a:ext>
            </a:extLst>
          </p:cNvPr>
          <p:cNvPicPr>
            <a:picLocks noGrp="1" noChangeAspect="1"/>
          </p:cNvPicPr>
          <p:nvPr>
            <p:ph sz="half" idx="2"/>
          </p:nvPr>
        </p:nvPicPr>
        <p:blipFill rotWithShape="1">
          <a:blip r:embed="rId2"/>
          <a:srcRect t="1492" r="1043" b="1"/>
          <a:stretch/>
        </p:blipFill>
        <p:spPr>
          <a:xfrm>
            <a:off x="6237693" y="2576936"/>
            <a:ext cx="5864051" cy="1704127"/>
          </a:xfrm>
          <a:prstGeom prst="rect">
            <a:avLst/>
          </a:prstGeom>
        </p:spPr>
      </p:pic>
    </p:spTree>
    <p:extLst>
      <p:ext uri="{BB962C8B-B14F-4D97-AF65-F5344CB8AC3E}">
        <p14:creationId xmlns:p14="http://schemas.microsoft.com/office/powerpoint/2010/main" val="39728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BA6FE37-5673-2D82-4D55-BA896B240321}"/>
              </a:ext>
            </a:extLst>
          </p:cNvPr>
          <p:cNvSpPr>
            <a:spLocks noGrp="1"/>
          </p:cNvSpPr>
          <p:nvPr>
            <p:ph type="ctrTitle"/>
          </p:nvPr>
        </p:nvSpPr>
        <p:spPr>
          <a:xfrm>
            <a:off x="1414943" y="1139141"/>
            <a:ext cx="9144000" cy="2387600"/>
          </a:xfrm>
        </p:spPr>
        <p:txBody>
          <a:bodyPr>
            <a:normAutofit/>
          </a:bodyPr>
          <a:lstStyle/>
          <a:p>
            <a:r>
              <a:rPr lang="en-US" dirty="0">
                <a:latin typeface="Franklin Gothic Book" panose="020B0503020102020204" pitchFamily="34" charset="0"/>
              </a:rPr>
              <a:t>Kit Request Module</a:t>
            </a:r>
            <a:br>
              <a:rPr lang="en-US" dirty="0"/>
            </a:br>
            <a:endParaRPr lang="en-US" sz="2200" dirty="0">
              <a:latin typeface="Franklin Gothic Book" panose="020B0503020102020204" pitchFamily="34" charset="0"/>
            </a:endParaRPr>
          </a:p>
        </p:txBody>
      </p:sp>
      <p:sp>
        <p:nvSpPr>
          <p:cNvPr id="11" name="Subtitle 2">
            <a:extLst>
              <a:ext uri="{FF2B5EF4-FFF2-40B4-BE49-F238E27FC236}">
                <a16:creationId xmlns:a16="http://schemas.microsoft.com/office/drawing/2014/main" id="{3C415537-C715-DED1-77CD-83C5B6C934FB}"/>
              </a:ext>
            </a:extLst>
          </p:cNvPr>
          <p:cNvSpPr>
            <a:spLocks noGrp="1"/>
          </p:cNvSpPr>
          <p:nvPr>
            <p:ph type="subTitle" idx="1"/>
          </p:nvPr>
        </p:nvSpPr>
        <p:spPr>
          <a:xfrm>
            <a:off x="1524000" y="3338818"/>
            <a:ext cx="9144000" cy="1918982"/>
          </a:xfrm>
        </p:spPr>
        <p:txBody>
          <a:bodyPr>
            <a:normAutofit/>
          </a:bodyPr>
          <a:lstStyle/>
          <a:p>
            <a:r>
              <a:rPr lang="en-US" sz="3600" dirty="0">
                <a:latin typeface="Franklin Gothic Book" panose="020B0503020102020204" pitchFamily="34" charset="0"/>
              </a:rPr>
              <a:t>HTTPS://KITS.IU.EDU/ACT</a:t>
            </a:r>
            <a:endParaRPr lang="en-US" sz="3600" dirty="0"/>
          </a:p>
        </p:txBody>
      </p:sp>
    </p:spTree>
    <p:extLst>
      <p:ext uri="{BB962C8B-B14F-4D97-AF65-F5344CB8AC3E}">
        <p14:creationId xmlns:p14="http://schemas.microsoft.com/office/powerpoint/2010/main" val="1342810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shot from the ShipExec page showing where to enter the weight of the package and dry ice weight. There is also a screenshot of the create pickup request section where you select the pickup date, earliest and latest time ready, name, number, payment method, and room/floor number. ">
            <a:extLst>
              <a:ext uri="{FF2B5EF4-FFF2-40B4-BE49-F238E27FC236}">
                <a16:creationId xmlns:a16="http://schemas.microsoft.com/office/drawing/2014/main" id="{C9A4DD7D-4C87-3EAD-6334-712B784616EA}"/>
              </a:ext>
            </a:extLst>
          </p:cNvPr>
          <p:cNvPicPr>
            <a:picLocks noGrp="1" noChangeAspect="1"/>
          </p:cNvPicPr>
          <p:nvPr>
            <p:ph idx="1"/>
          </p:nvPr>
        </p:nvPicPr>
        <p:blipFill>
          <a:blip r:embed="rId2"/>
          <a:stretch>
            <a:fillRect/>
          </a:stretch>
        </p:blipFill>
        <p:spPr>
          <a:xfrm>
            <a:off x="4881967" y="1051856"/>
            <a:ext cx="6168326" cy="4903428"/>
          </a:xfrm>
        </p:spPr>
      </p:pic>
      <p:sp>
        <p:nvSpPr>
          <p:cNvPr id="11" name="Title 2">
            <a:extLst>
              <a:ext uri="{FF2B5EF4-FFF2-40B4-BE49-F238E27FC236}">
                <a16:creationId xmlns:a16="http://schemas.microsoft.com/office/drawing/2014/main" id="{926B56F9-30FD-A626-0090-AADFA73D2A75}"/>
              </a:ext>
            </a:extLst>
          </p:cNvPr>
          <p:cNvSpPr>
            <a:spLocks noGrp="1"/>
          </p:cNvSpPr>
          <p:nvPr>
            <p:ph type="title"/>
          </p:nvPr>
        </p:nvSpPr>
        <p:spPr>
          <a:xfrm>
            <a:off x="457200" y="594360"/>
            <a:ext cx="3200400" cy="1116454"/>
          </a:xfrm>
        </p:spPr>
        <p:txBody>
          <a:bodyPr>
            <a:normAutofit fontScale="90000"/>
          </a:bodyPr>
          <a:lstStyle/>
          <a:p>
            <a:r>
              <a:rPr lang="en-US" dirty="0">
                <a:latin typeface="Franklin Gothic Book" panose="020B0503020102020204" pitchFamily="34" charset="0"/>
              </a:rPr>
              <a:t>Need to request UPS Pickup?</a:t>
            </a:r>
            <a:endParaRPr lang="en-US" dirty="0"/>
          </a:p>
        </p:txBody>
      </p:sp>
      <p:sp>
        <p:nvSpPr>
          <p:cNvPr id="13" name="Text Placeholder 3">
            <a:extLst>
              <a:ext uri="{FF2B5EF4-FFF2-40B4-BE49-F238E27FC236}">
                <a16:creationId xmlns:a16="http://schemas.microsoft.com/office/drawing/2014/main" id="{470314B0-9760-F670-9A40-244227037604}"/>
              </a:ext>
            </a:extLst>
          </p:cNvPr>
          <p:cNvSpPr>
            <a:spLocks noGrp="1"/>
          </p:cNvSpPr>
          <p:nvPr>
            <p:ph type="body" sz="half" idx="2"/>
          </p:nvPr>
        </p:nvSpPr>
        <p:spPr>
          <a:xfrm>
            <a:off x="265471" y="2050026"/>
            <a:ext cx="3392129" cy="4350774"/>
          </a:xfrm>
        </p:spPr>
        <p:txBody>
          <a:bodyPr>
            <a:normAutofit fontScale="25000" lnSpcReduction="20000"/>
          </a:bodyPr>
          <a:lstStyle/>
          <a:p>
            <a:pPr marL="227013" indent="-227013">
              <a:buFont typeface="Arial" panose="020B0604020202020204" pitchFamily="34" charset="0"/>
              <a:buChar char="•"/>
            </a:pPr>
            <a:r>
              <a:rPr lang="en-US" sz="6400" dirty="0">
                <a:solidFill>
                  <a:schemeClr val="accent2"/>
                </a:solidFill>
              </a:rPr>
              <a:t>Click on the “Pickup Request” button</a:t>
            </a:r>
          </a:p>
          <a:p>
            <a:pPr marL="227013" indent="-227013">
              <a:buFont typeface="Arial" panose="020B0604020202020204" pitchFamily="34" charset="0"/>
              <a:buChar char="•"/>
            </a:pPr>
            <a:r>
              <a:rPr lang="en-US" sz="6400" dirty="0">
                <a:solidFill>
                  <a:schemeClr val="accent2"/>
                </a:solidFill>
              </a:rPr>
              <a:t>Fill out all fields for the pickup request</a:t>
            </a:r>
          </a:p>
          <a:p>
            <a:pPr marL="227013" indent="-227013">
              <a:buFont typeface="Arial" panose="020B0604020202020204" pitchFamily="34" charset="0"/>
              <a:buChar char="•"/>
            </a:pPr>
            <a:r>
              <a:rPr lang="en-US" sz="6400" dirty="0">
                <a:solidFill>
                  <a:schemeClr val="accent2"/>
                </a:solidFill>
              </a:rPr>
              <a:t>Enter in the “Earliest Time Ready” and “Latest Time Ready” in 24-hour format</a:t>
            </a:r>
          </a:p>
          <a:p>
            <a:pPr marL="519621" lvl="1" indent="-227013">
              <a:buFont typeface="Arial" panose="020B0604020202020204" pitchFamily="34" charset="0"/>
              <a:buChar char="•"/>
            </a:pPr>
            <a:r>
              <a:rPr lang="en-US" sz="6400" dirty="0">
                <a:solidFill>
                  <a:schemeClr val="accent2"/>
                </a:solidFill>
              </a:rPr>
              <a:t>Users must schedule pickup minimum 1 hour before “Earliest Time Ready”</a:t>
            </a:r>
          </a:p>
          <a:p>
            <a:pPr marL="227013" indent="-227013">
              <a:buFont typeface="Arial" panose="020B0604020202020204" pitchFamily="34" charset="0"/>
              <a:buChar char="•"/>
            </a:pPr>
            <a:r>
              <a:rPr lang="en-US" sz="6400" dirty="0">
                <a:solidFill>
                  <a:schemeClr val="accent2"/>
                </a:solidFill>
              </a:rPr>
              <a:t>Choose a name and number that is the best to contact if the UPS driver has questions related to picking up your package</a:t>
            </a:r>
          </a:p>
          <a:p>
            <a:pPr marL="227013" indent="-227013">
              <a:buFont typeface="Arial" panose="020B0604020202020204" pitchFamily="34" charset="0"/>
              <a:buChar char="•"/>
            </a:pPr>
            <a:r>
              <a:rPr lang="en-US" sz="6400" dirty="0">
                <a:solidFill>
                  <a:schemeClr val="accent2"/>
                </a:solidFill>
              </a:rPr>
              <a:t>Entering the Room Number and Floor will help the UPS driver locate your package</a:t>
            </a:r>
          </a:p>
          <a:p>
            <a:pPr marL="519621" lvl="1" indent="-227013">
              <a:buFont typeface="Arial" panose="020B0604020202020204" pitchFamily="34" charset="0"/>
              <a:buChar char="•"/>
            </a:pPr>
            <a:r>
              <a:rPr lang="en-US" sz="6400" dirty="0">
                <a:solidFill>
                  <a:schemeClr val="accent2"/>
                </a:solidFill>
              </a:rPr>
              <a:t>Room number field is free text</a:t>
            </a:r>
          </a:p>
          <a:p>
            <a:pPr marL="519621" lvl="1" indent="-227013">
              <a:buFont typeface="Arial" panose="020B0604020202020204" pitchFamily="34" charset="0"/>
              <a:buChar char="•"/>
            </a:pPr>
            <a:r>
              <a:rPr lang="en-US" sz="6400" dirty="0">
                <a:solidFill>
                  <a:schemeClr val="accent2"/>
                </a:solidFill>
              </a:rPr>
              <a:t>Floor field is numerical only</a:t>
            </a:r>
          </a:p>
          <a:p>
            <a:pPr marL="227013" indent="-227013">
              <a:buFont typeface="Arial" panose="020B0604020202020204" pitchFamily="34" charset="0"/>
              <a:buChar char="•"/>
            </a:pPr>
            <a:r>
              <a:rPr lang="en-US" sz="6400" dirty="0">
                <a:solidFill>
                  <a:schemeClr val="accent2"/>
                </a:solidFill>
              </a:rPr>
              <a:t>Hit “Save” when done</a:t>
            </a:r>
          </a:p>
          <a:p>
            <a:endParaRPr lang="en-US" dirty="0"/>
          </a:p>
        </p:txBody>
      </p:sp>
    </p:spTree>
    <p:extLst>
      <p:ext uri="{BB962C8B-B14F-4D97-AF65-F5344CB8AC3E}">
        <p14:creationId xmlns:p14="http://schemas.microsoft.com/office/powerpoint/2010/main" val="3167304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0C88-E90C-4851-8318-E4E58F7E142E}"/>
              </a:ext>
            </a:extLst>
          </p:cNvPr>
          <p:cNvSpPr>
            <a:spLocks noGrp="1"/>
          </p:cNvSpPr>
          <p:nvPr>
            <p:ph type="title"/>
          </p:nvPr>
        </p:nvSpPr>
        <p:spPr/>
        <p:txBody>
          <a:bodyPr/>
          <a:lstStyle/>
          <a:p>
            <a:pPr algn="ctr"/>
            <a:r>
              <a:rPr lang="en-US" dirty="0">
                <a:latin typeface="Franklin Gothic Book" panose="020B0503020102020204" pitchFamily="34" charset="0"/>
              </a:rPr>
              <a:t>Shipping Packages</a:t>
            </a:r>
          </a:p>
        </p:txBody>
      </p:sp>
      <p:sp>
        <p:nvSpPr>
          <p:cNvPr id="3" name="Content Placeholder 2">
            <a:extLst>
              <a:ext uri="{FF2B5EF4-FFF2-40B4-BE49-F238E27FC236}">
                <a16:creationId xmlns:a16="http://schemas.microsoft.com/office/drawing/2014/main" id="{B5B6062E-3DC5-4679-8A41-6E55B6F0E19F}"/>
              </a:ext>
            </a:extLst>
          </p:cNvPr>
          <p:cNvSpPr>
            <a:spLocks noGrp="1"/>
          </p:cNvSpPr>
          <p:nvPr>
            <p:ph sz="half" idx="1"/>
          </p:nvPr>
        </p:nvSpPr>
        <p:spPr>
          <a:xfrm>
            <a:off x="838200" y="2890683"/>
            <a:ext cx="5621594" cy="3286279"/>
          </a:xfrm>
        </p:spPr>
        <p:txBody>
          <a:bodyPr>
            <a:normAutofit/>
          </a:bodyPr>
          <a:lstStyle/>
          <a:p>
            <a:pPr>
              <a:buFont typeface="Wingdings" panose="05000000000000000000" pitchFamily="2" charset="2"/>
              <a:buChar char="§"/>
            </a:pPr>
            <a:r>
              <a:rPr lang="en-US" sz="2000" dirty="0"/>
              <a:t>If all fields in “Ship From” and “Shipment Information” fields are completed (and if necessary, pickup request is completed), click Ship in the bottom right corner of the page</a:t>
            </a:r>
          </a:p>
        </p:txBody>
      </p:sp>
      <p:pic>
        <p:nvPicPr>
          <p:cNvPr id="5" name="Picture 4" descr="Screenshot from ShipExec showing the reset and ship buttons with an arrow pointing to the ship button in the bottom right corner">
            <a:extLst>
              <a:ext uri="{FF2B5EF4-FFF2-40B4-BE49-F238E27FC236}">
                <a16:creationId xmlns:a16="http://schemas.microsoft.com/office/drawing/2014/main" id="{45022BE2-28DA-4F4B-962A-C91FD9667BC2}"/>
              </a:ext>
            </a:extLst>
          </p:cNvPr>
          <p:cNvPicPr>
            <a:picLocks noChangeAspect="1"/>
          </p:cNvPicPr>
          <p:nvPr/>
        </p:nvPicPr>
        <p:blipFill rotWithShape="1">
          <a:blip r:embed="rId2"/>
          <a:srcRect l="91308" t="87731"/>
          <a:stretch/>
        </p:blipFill>
        <p:spPr>
          <a:xfrm>
            <a:off x="7365540" y="2415393"/>
            <a:ext cx="3387924" cy="2027213"/>
          </a:xfrm>
          <a:prstGeom prst="rect">
            <a:avLst/>
          </a:prstGeom>
        </p:spPr>
      </p:pic>
      <p:sp>
        <p:nvSpPr>
          <p:cNvPr id="6" name="Down Arrow 5">
            <a:extLst>
              <a:ext uri="{FF2B5EF4-FFF2-40B4-BE49-F238E27FC236}">
                <a16:creationId xmlns:a16="http://schemas.microsoft.com/office/drawing/2014/main" id="{C5837230-1B96-45A6-B918-0355BB037573}"/>
              </a:ext>
              <a:ext uri="{C183D7F6-B498-43B3-948B-1728B52AA6E4}">
                <adec:decorative xmlns:adec="http://schemas.microsoft.com/office/drawing/2017/decorative" val="1"/>
              </a:ext>
            </a:extLst>
          </p:cNvPr>
          <p:cNvSpPr/>
          <p:nvPr/>
        </p:nvSpPr>
        <p:spPr>
          <a:xfrm>
            <a:off x="9426326" y="2392104"/>
            <a:ext cx="820730" cy="1150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184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hipExec Shipment Receipt displayed with &quot;PickUp No:&quot; highlighted and there is a photo of a UPS Airbill">
            <a:extLst>
              <a:ext uri="{FF2B5EF4-FFF2-40B4-BE49-F238E27FC236}">
                <a16:creationId xmlns:a16="http://schemas.microsoft.com/office/drawing/2014/main" id="{29F81E96-7776-D1C2-90B7-A5149C10C258}"/>
              </a:ext>
            </a:extLst>
          </p:cNvPr>
          <p:cNvPicPr>
            <a:picLocks noGrp="1" noChangeAspect="1"/>
          </p:cNvPicPr>
          <p:nvPr>
            <p:ph idx="1"/>
          </p:nvPr>
        </p:nvPicPr>
        <p:blipFill>
          <a:blip r:embed="rId2"/>
          <a:stretch>
            <a:fillRect/>
          </a:stretch>
        </p:blipFill>
        <p:spPr>
          <a:xfrm>
            <a:off x="4108562" y="1573967"/>
            <a:ext cx="7980109" cy="3807502"/>
          </a:xfrm>
        </p:spPr>
      </p:pic>
      <p:sp>
        <p:nvSpPr>
          <p:cNvPr id="13" name="Title 2">
            <a:extLst>
              <a:ext uri="{FF2B5EF4-FFF2-40B4-BE49-F238E27FC236}">
                <a16:creationId xmlns:a16="http://schemas.microsoft.com/office/drawing/2014/main" id="{BE863C32-3E41-2B53-37CA-6874AF656F92}"/>
              </a:ext>
            </a:extLst>
          </p:cNvPr>
          <p:cNvSpPr>
            <a:spLocks noGrp="1"/>
          </p:cNvSpPr>
          <p:nvPr>
            <p:ph type="title"/>
          </p:nvPr>
        </p:nvSpPr>
        <p:spPr>
          <a:xfrm>
            <a:off x="457199" y="419726"/>
            <a:ext cx="3440243" cy="567700"/>
          </a:xfrm>
        </p:spPr>
        <p:txBody>
          <a:bodyPr>
            <a:normAutofit fontScale="90000"/>
          </a:bodyPr>
          <a:lstStyle/>
          <a:p>
            <a:r>
              <a:rPr lang="en-US" dirty="0">
                <a:latin typeface="Franklin Gothic Book" panose="020B0503020102020204" pitchFamily="34" charset="0"/>
              </a:rPr>
              <a:t>Accessing </a:t>
            </a:r>
            <a:r>
              <a:rPr lang="en-US" dirty="0" err="1">
                <a:latin typeface="Franklin Gothic Book" panose="020B0503020102020204" pitchFamily="34" charset="0"/>
              </a:rPr>
              <a:t>Airbill</a:t>
            </a:r>
            <a:endParaRPr lang="en-US" dirty="0">
              <a:latin typeface="Franklin Gothic Book" panose="020B0503020102020204" pitchFamily="34" charset="0"/>
            </a:endParaRPr>
          </a:p>
        </p:txBody>
      </p:sp>
      <p:sp>
        <p:nvSpPr>
          <p:cNvPr id="15" name="Text Placeholder 3">
            <a:extLst>
              <a:ext uri="{FF2B5EF4-FFF2-40B4-BE49-F238E27FC236}">
                <a16:creationId xmlns:a16="http://schemas.microsoft.com/office/drawing/2014/main" id="{87267006-EE2F-FB58-0BC3-F7621CBF582B}"/>
              </a:ext>
            </a:extLst>
          </p:cNvPr>
          <p:cNvSpPr>
            <a:spLocks noGrp="1"/>
          </p:cNvSpPr>
          <p:nvPr>
            <p:ph type="body" sz="half" idx="2"/>
          </p:nvPr>
        </p:nvSpPr>
        <p:spPr>
          <a:xfrm>
            <a:off x="457200" y="1828800"/>
            <a:ext cx="3200400" cy="4476404"/>
          </a:xfrm>
        </p:spPr>
        <p:txBody>
          <a:bodyPr>
            <a:normAutofit/>
          </a:bodyPr>
          <a:lstStyle/>
          <a:p>
            <a:pPr marL="285750" indent="-285750">
              <a:buFont typeface="Arial" panose="020B0604020202020204" pitchFamily="34" charset="0"/>
              <a:buChar char="•"/>
            </a:pPr>
            <a:r>
              <a:rPr lang="en-US" sz="1600" dirty="0"/>
              <a:t>Two documents will be created </a:t>
            </a:r>
          </a:p>
          <a:p>
            <a:pPr marL="285750" indent="-285750">
              <a:buFont typeface="Arial" panose="020B0604020202020204" pitchFamily="34" charset="0"/>
              <a:buChar char="•"/>
            </a:pPr>
            <a:r>
              <a:rPr lang="en-US" sz="1600" dirty="0"/>
              <a:t>Save the Shipment Receipt and the UPS Waybill</a:t>
            </a:r>
          </a:p>
          <a:p>
            <a:endParaRPr lang="en-US" sz="1600" dirty="0"/>
          </a:p>
          <a:p>
            <a:pPr marL="285750" indent="-285750">
              <a:buFont typeface="Arial" panose="020B0604020202020204" pitchFamily="34" charset="0"/>
              <a:buChar char="•"/>
            </a:pPr>
            <a:r>
              <a:rPr lang="en-US" sz="1600" dirty="0"/>
              <a:t>The “Pickup No:” is the reference number to your specific pickup request in case there are any issues with your package being picked up by UPS</a:t>
            </a:r>
          </a:p>
          <a:p>
            <a:pPr marL="285750" indent="-285750">
              <a:buFont typeface="Arial" panose="020B0604020202020204" pitchFamily="34" charset="0"/>
              <a:buChar char="•"/>
            </a:pPr>
            <a:r>
              <a:rPr lang="en-US" sz="1600" dirty="0"/>
              <a:t>Check Pickup Status by going to UPS.com, click on the Shipping, select Schedule a Pickup, and look on the right side of screen to click on “Pickup Request Status”. Enter in the Pickup No. listed on receipt into PRN field and submit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56191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B9C55A-F605-688D-15AF-E716B1B6D1CB}"/>
              </a:ext>
            </a:extLst>
          </p:cNvPr>
          <p:cNvSpPr>
            <a:spLocks noGrp="1"/>
          </p:cNvSpPr>
          <p:nvPr>
            <p:ph type="title"/>
          </p:nvPr>
        </p:nvSpPr>
        <p:spPr>
          <a:xfrm>
            <a:off x="457200" y="594359"/>
            <a:ext cx="3200400" cy="703499"/>
          </a:xfrm>
        </p:spPr>
        <p:txBody>
          <a:bodyPr>
            <a:normAutofit fontScale="90000"/>
          </a:bodyPr>
          <a:lstStyle/>
          <a:p>
            <a:r>
              <a:rPr lang="en-US" dirty="0">
                <a:latin typeface="Franklin Gothic Book" panose="020B0503020102020204" pitchFamily="34" charset="0"/>
              </a:rPr>
              <a:t>Accessing </a:t>
            </a:r>
            <a:r>
              <a:rPr lang="en-US" dirty="0" err="1">
                <a:latin typeface="Franklin Gothic Book" panose="020B0503020102020204" pitchFamily="34" charset="0"/>
              </a:rPr>
              <a:t>Airbill</a:t>
            </a:r>
            <a:endParaRPr lang="en-US" dirty="0"/>
          </a:p>
        </p:txBody>
      </p:sp>
      <p:sp>
        <p:nvSpPr>
          <p:cNvPr id="7" name="Text Placeholder 6">
            <a:extLst>
              <a:ext uri="{FF2B5EF4-FFF2-40B4-BE49-F238E27FC236}">
                <a16:creationId xmlns:a16="http://schemas.microsoft.com/office/drawing/2014/main" id="{44885613-15B1-586D-11FF-A5ECC99890B6}"/>
              </a:ext>
            </a:extLst>
          </p:cNvPr>
          <p:cNvSpPr>
            <a:spLocks noGrp="1"/>
          </p:cNvSpPr>
          <p:nvPr>
            <p:ph type="body" sz="half" idx="2"/>
          </p:nvPr>
        </p:nvSpPr>
        <p:spPr>
          <a:xfrm>
            <a:off x="457199" y="2045776"/>
            <a:ext cx="3392129" cy="3499618"/>
          </a:xfrm>
        </p:spPr>
        <p:txBody>
          <a:bodyPr/>
          <a:lstStyle/>
          <a:p>
            <a:pPr marL="342900" indent="-342900">
              <a:buFont typeface="Arial" panose="020B0604020202020204" pitchFamily="34" charset="0"/>
              <a:buChar char="•"/>
            </a:pPr>
            <a:r>
              <a:rPr lang="en-US" sz="1800" dirty="0"/>
              <a:t>Print out the UPS air waybill</a:t>
            </a:r>
          </a:p>
          <a:p>
            <a:pPr marL="342900" indent="-342900">
              <a:buFont typeface="Arial" panose="020B0604020202020204" pitchFamily="34" charset="0"/>
              <a:buChar char="•"/>
            </a:pPr>
            <a:r>
              <a:rPr lang="en-US" sz="1800" dirty="0"/>
              <a:t>Fold the UPS air waybill and slide it inside the plastic UPS sleeve (NCRAD will provide these in kit requests)</a:t>
            </a:r>
          </a:p>
          <a:p>
            <a:pPr marL="342900" indent="-342900">
              <a:buFont typeface="Arial" panose="020B0604020202020204" pitchFamily="34" charset="0"/>
              <a:buChar char="•"/>
            </a:pPr>
            <a:r>
              <a:rPr lang="en-US" sz="1800" dirty="0"/>
              <a:t>Peel the back off the plastic UPS sleeve and stick the sleeve to your package, making sure it is laying as flat as possible along the surface of the package.</a:t>
            </a:r>
          </a:p>
          <a:p>
            <a:endParaRPr lang="en-US" dirty="0"/>
          </a:p>
        </p:txBody>
      </p:sp>
      <p:pic>
        <p:nvPicPr>
          <p:cNvPr id="8" name="Content Placeholder 9" descr="An example of a UPS airbill that is generated from ShipExec">
            <a:extLst>
              <a:ext uri="{FF2B5EF4-FFF2-40B4-BE49-F238E27FC236}">
                <a16:creationId xmlns:a16="http://schemas.microsoft.com/office/drawing/2014/main" id="{2C566A03-D027-6AA2-03A2-957E5912B0C4}"/>
              </a:ext>
            </a:extLst>
          </p:cNvPr>
          <p:cNvPicPr>
            <a:picLocks noGrp="1" noChangeAspect="1"/>
          </p:cNvPicPr>
          <p:nvPr>
            <p:ph idx="1"/>
          </p:nvPr>
        </p:nvPicPr>
        <p:blipFill>
          <a:blip r:embed="rId2"/>
          <a:stretch>
            <a:fillRect/>
          </a:stretch>
        </p:blipFill>
        <p:spPr>
          <a:xfrm>
            <a:off x="6096000" y="594359"/>
            <a:ext cx="3994366" cy="53449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65714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EA9178-784D-4987-A3C8-6BA2D2A85DB7}"/>
              </a:ext>
            </a:extLst>
          </p:cNvPr>
          <p:cNvSpPr>
            <a:spLocks noGrp="1"/>
          </p:cNvSpPr>
          <p:nvPr>
            <p:ph sz="half" idx="1"/>
          </p:nvPr>
        </p:nvSpPr>
        <p:spPr>
          <a:xfrm>
            <a:off x="1342796" y="5147025"/>
            <a:ext cx="9851229" cy="1036864"/>
          </a:xfrm>
        </p:spPr>
        <p:txBody>
          <a:bodyPr>
            <a:normAutofit/>
          </a:bodyPr>
          <a:lstStyle/>
          <a:p>
            <a:pPr>
              <a:buFont typeface="Arial" panose="020B0604020202020204" pitchFamily="34" charset="0"/>
              <a:buChar char="•"/>
            </a:pPr>
            <a:r>
              <a:rPr lang="en-US" sz="1800" dirty="0"/>
              <a:t>To reprint </a:t>
            </a:r>
            <a:r>
              <a:rPr lang="en-US" sz="1800" dirty="0" err="1"/>
              <a:t>airbill</a:t>
            </a:r>
            <a:r>
              <a:rPr lang="en-US" sz="1800" dirty="0"/>
              <a:t> or void a shipment, click “History” at the top of the ShipExec Thin Client portal</a:t>
            </a:r>
          </a:p>
          <a:p>
            <a:pPr>
              <a:buFont typeface="Arial" panose="020B0604020202020204" pitchFamily="34" charset="0"/>
              <a:buChar char="•"/>
            </a:pPr>
            <a:r>
              <a:rPr lang="en-US" sz="1800" dirty="0"/>
              <a:t>If your shipment doesn’t automatically pop up, enter in the date of shipment and then click “Search”</a:t>
            </a:r>
          </a:p>
          <a:p>
            <a:endParaRPr lang="en-US" dirty="0"/>
          </a:p>
        </p:txBody>
      </p:sp>
      <p:pic>
        <p:nvPicPr>
          <p:cNvPr id="5" name="Picture 4" descr="Screenshot of the heading of the ShipExec website showing shipping, history, and end of the day. There is green arrow pointing to the history tab. ">
            <a:extLst>
              <a:ext uri="{FF2B5EF4-FFF2-40B4-BE49-F238E27FC236}">
                <a16:creationId xmlns:a16="http://schemas.microsoft.com/office/drawing/2014/main" id="{E8686ABE-385A-4056-896A-41F40AFFB680}"/>
              </a:ext>
            </a:extLst>
          </p:cNvPr>
          <p:cNvPicPr>
            <a:picLocks noChangeAspect="1"/>
          </p:cNvPicPr>
          <p:nvPr/>
        </p:nvPicPr>
        <p:blipFill>
          <a:blip r:embed="rId2"/>
          <a:stretch>
            <a:fillRect/>
          </a:stretch>
        </p:blipFill>
        <p:spPr>
          <a:xfrm>
            <a:off x="1236532" y="1839287"/>
            <a:ext cx="2990952" cy="350709"/>
          </a:xfrm>
          <a:prstGeom prst="rect">
            <a:avLst/>
          </a:prstGeom>
        </p:spPr>
      </p:pic>
      <p:pic>
        <p:nvPicPr>
          <p:cNvPr id="6" name="Picture 5" descr="A screenshot from the ShipExec website highlighting the history tab. ">
            <a:extLst>
              <a:ext uri="{FF2B5EF4-FFF2-40B4-BE49-F238E27FC236}">
                <a16:creationId xmlns:a16="http://schemas.microsoft.com/office/drawing/2014/main" id="{B649C026-D2E4-4D5B-8229-DDFF6A6DF691}"/>
              </a:ext>
            </a:extLst>
          </p:cNvPr>
          <p:cNvPicPr>
            <a:picLocks noChangeAspect="1"/>
          </p:cNvPicPr>
          <p:nvPr/>
        </p:nvPicPr>
        <p:blipFill>
          <a:blip r:embed="rId3"/>
          <a:stretch>
            <a:fillRect/>
          </a:stretch>
        </p:blipFill>
        <p:spPr>
          <a:xfrm>
            <a:off x="1479813" y="2340148"/>
            <a:ext cx="2206277" cy="2656725"/>
          </a:xfrm>
          <a:prstGeom prst="rect">
            <a:avLst/>
          </a:prstGeom>
        </p:spPr>
      </p:pic>
      <p:sp>
        <p:nvSpPr>
          <p:cNvPr id="7" name="Down Arrow 5">
            <a:extLst>
              <a:ext uri="{FF2B5EF4-FFF2-40B4-BE49-F238E27FC236}">
                <a16:creationId xmlns:a16="http://schemas.microsoft.com/office/drawing/2014/main" id="{642ECCA7-A427-4A4F-A2CD-8E82EB9F0ACB}"/>
              </a:ext>
              <a:ext uri="{C183D7F6-B498-43B3-948B-1728B52AA6E4}">
                <adec:decorative xmlns:adec="http://schemas.microsoft.com/office/drawing/2017/decorative" val="1"/>
              </a:ext>
            </a:extLst>
          </p:cNvPr>
          <p:cNvSpPr/>
          <p:nvPr/>
        </p:nvSpPr>
        <p:spPr>
          <a:xfrm rot="16200000">
            <a:off x="803506" y="1896639"/>
            <a:ext cx="266735" cy="1085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6">
            <a:extLst>
              <a:ext uri="{FF2B5EF4-FFF2-40B4-BE49-F238E27FC236}">
                <a16:creationId xmlns:a16="http://schemas.microsoft.com/office/drawing/2014/main" id="{A67B4B95-F4BD-4859-A8CE-C0BEEE691691}"/>
              </a:ext>
              <a:ext uri="{C183D7F6-B498-43B3-948B-1728B52AA6E4}">
                <adec:decorative xmlns:adec="http://schemas.microsoft.com/office/drawing/2017/decorative" val="1"/>
              </a:ext>
            </a:extLst>
          </p:cNvPr>
          <p:cNvSpPr/>
          <p:nvPr/>
        </p:nvSpPr>
        <p:spPr>
          <a:xfrm rot="6947622">
            <a:off x="3589273" y="1783145"/>
            <a:ext cx="346905" cy="1062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creenshot of the ShipExec website showing the vid and reprint buttons. ">
            <a:extLst>
              <a:ext uri="{FF2B5EF4-FFF2-40B4-BE49-F238E27FC236}">
                <a16:creationId xmlns:a16="http://schemas.microsoft.com/office/drawing/2014/main" id="{8DC3E602-35F0-4E08-89AB-E29FC447ECEF}"/>
              </a:ext>
            </a:extLst>
          </p:cNvPr>
          <p:cNvPicPr>
            <a:picLocks noChangeAspect="1"/>
          </p:cNvPicPr>
          <p:nvPr/>
        </p:nvPicPr>
        <p:blipFill>
          <a:blip r:embed="rId4"/>
          <a:stretch>
            <a:fillRect/>
          </a:stretch>
        </p:blipFill>
        <p:spPr>
          <a:xfrm>
            <a:off x="6096000" y="2941265"/>
            <a:ext cx="5427153" cy="727245"/>
          </a:xfrm>
          <a:prstGeom prst="rect">
            <a:avLst/>
          </a:prstGeom>
        </p:spPr>
      </p:pic>
      <p:sp>
        <p:nvSpPr>
          <p:cNvPr id="10" name="Down Arrow 4">
            <a:extLst>
              <a:ext uri="{FF2B5EF4-FFF2-40B4-BE49-F238E27FC236}">
                <a16:creationId xmlns:a16="http://schemas.microsoft.com/office/drawing/2014/main" id="{CE6AA2E3-5848-4093-A632-B999E7BB5507}"/>
              </a:ext>
              <a:ext uri="{C183D7F6-B498-43B3-948B-1728B52AA6E4}">
                <adec:decorative xmlns:adec="http://schemas.microsoft.com/office/drawing/2017/decorative" val="1"/>
              </a:ext>
            </a:extLst>
          </p:cNvPr>
          <p:cNvSpPr/>
          <p:nvPr/>
        </p:nvSpPr>
        <p:spPr>
          <a:xfrm>
            <a:off x="6526782" y="2306211"/>
            <a:ext cx="217000" cy="983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302EBA2-9BE3-41A4-A54C-0E2E37A388C1}"/>
              </a:ext>
            </a:extLst>
          </p:cNvPr>
          <p:cNvSpPr txBox="1"/>
          <p:nvPr/>
        </p:nvSpPr>
        <p:spPr>
          <a:xfrm>
            <a:off x="6045637" y="1900188"/>
            <a:ext cx="3900796" cy="369332"/>
          </a:xfrm>
          <a:prstGeom prst="rect">
            <a:avLst/>
          </a:prstGeom>
          <a:noFill/>
          <a:ln>
            <a:solidFill>
              <a:schemeClr val="tx2"/>
            </a:solidFill>
          </a:ln>
        </p:spPr>
        <p:txBody>
          <a:bodyPr wrap="square" rtlCol="0">
            <a:spAutoFit/>
          </a:bodyPr>
          <a:lstStyle/>
          <a:p>
            <a:pPr algn="ctr"/>
            <a:r>
              <a:rPr lang="en-US" dirty="0"/>
              <a:t>Reprint by clicking printer icon </a:t>
            </a:r>
          </a:p>
        </p:txBody>
      </p:sp>
      <p:sp>
        <p:nvSpPr>
          <p:cNvPr id="13" name="TextBox 12">
            <a:extLst>
              <a:ext uri="{FF2B5EF4-FFF2-40B4-BE49-F238E27FC236}">
                <a16:creationId xmlns:a16="http://schemas.microsoft.com/office/drawing/2014/main" id="{2C856F31-F256-426D-939D-A9477C393342}"/>
              </a:ext>
            </a:extLst>
          </p:cNvPr>
          <p:cNvSpPr txBox="1"/>
          <p:nvPr/>
        </p:nvSpPr>
        <p:spPr>
          <a:xfrm>
            <a:off x="6045637" y="4503083"/>
            <a:ext cx="3480918" cy="369332"/>
          </a:xfrm>
          <a:prstGeom prst="rect">
            <a:avLst/>
          </a:prstGeom>
          <a:noFill/>
          <a:ln>
            <a:solidFill>
              <a:schemeClr val="tx2"/>
            </a:solidFill>
          </a:ln>
        </p:spPr>
        <p:txBody>
          <a:bodyPr wrap="square" rtlCol="0">
            <a:spAutoFit/>
          </a:bodyPr>
          <a:lstStyle/>
          <a:p>
            <a:pPr algn="ctr"/>
            <a:r>
              <a:rPr lang="en-US" dirty="0"/>
              <a:t>Void by clicking the X icon</a:t>
            </a:r>
          </a:p>
        </p:txBody>
      </p:sp>
      <p:sp>
        <p:nvSpPr>
          <p:cNvPr id="17" name="Title 1">
            <a:extLst>
              <a:ext uri="{FF2B5EF4-FFF2-40B4-BE49-F238E27FC236}">
                <a16:creationId xmlns:a16="http://schemas.microsoft.com/office/drawing/2014/main" id="{0C43BBAA-D981-4C84-B7AF-1707D36C5411}"/>
              </a:ext>
            </a:extLst>
          </p:cNvPr>
          <p:cNvSpPr txBox="1">
            <a:spLocks noGrp="1"/>
          </p:cNvSpPr>
          <p:nvPr>
            <p:ph type="title" idx="4294967295"/>
          </p:nvPr>
        </p:nvSpPr>
        <p:spPr>
          <a:xfrm>
            <a:off x="1005839" y="264213"/>
            <a:ext cx="10058400" cy="10636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3200" b="0" i="0" u="none" strike="noStrike" kern="1200" cap="none" spc="-50" normalizeH="0" baseline="0" noProof="0" dirty="0">
                <a:ln>
                  <a:noFill/>
                </a:ln>
                <a:solidFill>
                  <a:schemeClr val="tx2"/>
                </a:solidFill>
                <a:effectLst/>
                <a:uLnTx/>
                <a:uFillTx/>
                <a:latin typeface="Franklin Gothic Book" panose="020B0503020102020204" pitchFamily="34" charset="0"/>
                <a:ea typeface="+mj-ea"/>
                <a:cs typeface="+mj-cs"/>
              </a:rPr>
              <a:t>Creating </a:t>
            </a:r>
            <a:r>
              <a:rPr kumimoji="0" lang="en-US" sz="3200" b="0" i="0" u="none" strike="noStrike" kern="1200" cap="none" spc="-50" normalizeH="0" baseline="0" noProof="0" dirty="0" err="1">
                <a:ln>
                  <a:noFill/>
                </a:ln>
                <a:solidFill>
                  <a:schemeClr val="tx2"/>
                </a:solidFill>
                <a:effectLst/>
                <a:uLnTx/>
                <a:uFillTx/>
                <a:latin typeface="Franklin Gothic Book" panose="020B0503020102020204" pitchFamily="34" charset="0"/>
                <a:ea typeface="+mj-ea"/>
                <a:cs typeface="+mj-cs"/>
              </a:rPr>
              <a:t>Airbills</a:t>
            </a:r>
            <a:r>
              <a:rPr kumimoji="0" lang="en-US" sz="3200" b="0" i="0" u="none" strike="noStrike" kern="1200" cap="none" spc="-50" normalizeH="0" baseline="0" noProof="0" dirty="0">
                <a:ln>
                  <a:noFill/>
                </a:ln>
                <a:solidFill>
                  <a:schemeClr val="tx2"/>
                </a:solidFill>
                <a:effectLst/>
                <a:uLnTx/>
                <a:uFillTx/>
                <a:latin typeface="Franklin Gothic Book" panose="020B0503020102020204" pitchFamily="34" charset="0"/>
                <a:ea typeface="+mj-ea"/>
                <a:cs typeface="+mj-cs"/>
              </a:rPr>
              <a:t> &amp; Scheduling Pick Ups:</a:t>
            </a:r>
            <a:br>
              <a:rPr kumimoji="0" lang="en-US" sz="3200" b="0" i="0" u="none" strike="noStrike" kern="1200" cap="none" spc="-50" normalizeH="0" baseline="0" noProof="0" dirty="0">
                <a:ln>
                  <a:noFill/>
                </a:ln>
                <a:solidFill>
                  <a:schemeClr val="tx2"/>
                </a:solidFill>
                <a:effectLst/>
                <a:uLnTx/>
                <a:uFillTx/>
                <a:latin typeface="Franklin Gothic Book" panose="020B0503020102020204" pitchFamily="34" charset="0"/>
                <a:ea typeface="+mj-ea"/>
                <a:cs typeface="+mj-cs"/>
              </a:rPr>
            </a:br>
            <a:r>
              <a:rPr kumimoji="0" lang="en-US" sz="3200" b="0" i="0" u="none" strike="noStrike" kern="1200" cap="none" spc="-50" normalizeH="0" baseline="0" noProof="0" dirty="0">
                <a:ln>
                  <a:noFill/>
                </a:ln>
                <a:solidFill>
                  <a:schemeClr val="tx2"/>
                </a:solidFill>
                <a:effectLst/>
                <a:uLnTx/>
                <a:uFillTx/>
                <a:latin typeface="Franklin Gothic Book" panose="020B0503020102020204" pitchFamily="34" charset="0"/>
                <a:ea typeface="+mj-ea"/>
                <a:cs typeface="+mj-cs"/>
              </a:rPr>
              <a:t>Reprinting/Voiding </a:t>
            </a:r>
            <a:r>
              <a:rPr kumimoji="0" lang="en-US" sz="3200" b="0" i="0" u="none" strike="noStrike" kern="1200" cap="none" spc="-50" normalizeH="0" baseline="0" noProof="0" dirty="0" err="1">
                <a:ln>
                  <a:noFill/>
                </a:ln>
                <a:solidFill>
                  <a:schemeClr val="tx2"/>
                </a:solidFill>
                <a:effectLst/>
                <a:uLnTx/>
                <a:uFillTx/>
                <a:latin typeface="Franklin Gothic Book" panose="020B0503020102020204" pitchFamily="34" charset="0"/>
                <a:ea typeface="+mj-ea"/>
                <a:cs typeface="+mj-cs"/>
              </a:rPr>
              <a:t>Airbills</a:t>
            </a:r>
            <a:endParaRPr kumimoji="0" lang="en-US" sz="3200" b="0" i="0" u="none" strike="noStrike" kern="1200" cap="none" spc="-50" normalizeH="0" baseline="0" noProof="0" dirty="0">
              <a:ln>
                <a:noFill/>
              </a:ln>
              <a:solidFill>
                <a:schemeClr val="tx2"/>
              </a:solidFill>
              <a:effectLst/>
              <a:uLnTx/>
              <a:uFillTx/>
              <a:latin typeface="Franklin Gothic Book" panose="020B0503020102020204" pitchFamily="34" charset="0"/>
              <a:ea typeface="+mj-ea"/>
              <a:cs typeface="+mj-cs"/>
            </a:endParaRPr>
          </a:p>
        </p:txBody>
      </p:sp>
      <p:sp>
        <p:nvSpPr>
          <p:cNvPr id="2" name="Down Arrow 4">
            <a:extLst>
              <a:ext uri="{FF2B5EF4-FFF2-40B4-BE49-F238E27FC236}">
                <a16:creationId xmlns:a16="http://schemas.microsoft.com/office/drawing/2014/main" id="{D6B89D78-5022-A4C8-4256-F934E64D73D3}"/>
              </a:ext>
              <a:ext uri="{C183D7F6-B498-43B3-948B-1728B52AA6E4}">
                <adec:decorative xmlns:adec="http://schemas.microsoft.com/office/drawing/2017/decorative" val="1"/>
              </a:ext>
            </a:extLst>
          </p:cNvPr>
          <p:cNvSpPr/>
          <p:nvPr/>
        </p:nvSpPr>
        <p:spPr>
          <a:xfrm rot="10800000">
            <a:off x="6364289" y="3497186"/>
            <a:ext cx="213830" cy="983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9668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3C5894F-3A53-4DE9-B988-69FE1163B92B}"/>
              </a:ext>
            </a:extLst>
          </p:cNvPr>
          <p:cNvSpPr>
            <a:spLocks noGrp="1"/>
          </p:cNvSpPr>
          <p:nvPr>
            <p:ph type="ctrTitle"/>
          </p:nvPr>
        </p:nvSpPr>
        <p:spPr>
          <a:xfrm>
            <a:off x="663677" y="758952"/>
            <a:ext cx="10795819" cy="3001887"/>
          </a:xfrm>
        </p:spPr>
        <p:txBody>
          <a:bodyPr>
            <a:normAutofit/>
          </a:bodyPr>
          <a:lstStyle/>
          <a:p>
            <a:pPr algn="ctr"/>
            <a:r>
              <a:rPr lang="en-US" sz="7200" b="1" dirty="0">
                <a:latin typeface="Franklin Gothic Book" panose="020B0503020102020204" pitchFamily="34" charset="0"/>
              </a:rPr>
              <a:t>Blood Sample and Shipment Notification Form</a:t>
            </a:r>
            <a:endParaRPr lang="en-US" sz="7200" dirty="0">
              <a:latin typeface="Franklin Gothic Book" panose="020B0503020102020204" pitchFamily="34" charset="0"/>
            </a:endParaRPr>
          </a:p>
        </p:txBody>
      </p:sp>
    </p:spTree>
    <p:extLst>
      <p:ext uri="{BB962C8B-B14F-4D97-AF65-F5344CB8AC3E}">
        <p14:creationId xmlns:p14="http://schemas.microsoft.com/office/powerpoint/2010/main" val="3940654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55B480-0ABC-452C-5C8D-5DFAAD188964}"/>
              </a:ext>
            </a:extLst>
          </p:cNvPr>
          <p:cNvPicPr>
            <a:picLocks noChangeAspect="1"/>
          </p:cNvPicPr>
          <p:nvPr/>
        </p:nvPicPr>
        <p:blipFill>
          <a:blip r:embed="rId2"/>
          <a:stretch>
            <a:fillRect/>
          </a:stretch>
        </p:blipFill>
        <p:spPr>
          <a:xfrm>
            <a:off x="3146961" y="130629"/>
            <a:ext cx="5595675" cy="6165713"/>
          </a:xfrm>
          <a:prstGeom prst="rect">
            <a:avLst/>
          </a:prstGeom>
        </p:spPr>
      </p:pic>
    </p:spTree>
    <p:extLst>
      <p:ext uri="{BB962C8B-B14F-4D97-AF65-F5344CB8AC3E}">
        <p14:creationId xmlns:p14="http://schemas.microsoft.com/office/powerpoint/2010/main" val="533631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7B3C-8785-4D67-AC30-1BEC0E91F13C}"/>
              </a:ext>
            </a:extLst>
          </p:cNvPr>
          <p:cNvSpPr>
            <a:spLocks noGrp="1"/>
          </p:cNvSpPr>
          <p:nvPr>
            <p:ph type="title"/>
          </p:nvPr>
        </p:nvSpPr>
        <p:spPr>
          <a:xfrm>
            <a:off x="838200" y="365125"/>
            <a:ext cx="10515600" cy="1325563"/>
          </a:xfrm>
        </p:spPr>
        <p:txBody>
          <a:bodyPr anchor="ctr">
            <a:normAutofit/>
          </a:bodyPr>
          <a:lstStyle/>
          <a:p>
            <a:pPr algn="ctr"/>
            <a:r>
              <a:rPr lang="en-US" b="1" dirty="0">
                <a:latin typeface="Franklin Gothic Book" panose="020B0503020102020204" pitchFamily="34" charset="0"/>
              </a:rPr>
              <a:t>Blood Sample and Shipment Notification Form</a:t>
            </a:r>
            <a:endParaRPr lang="en-US" dirty="0">
              <a:latin typeface="Franklin Gothic Book" panose="020B0503020102020204" pitchFamily="34" charset="0"/>
            </a:endParaRPr>
          </a:p>
        </p:txBody>
      </p:sp>
      <p:graphicFrame>
        <p:nvGraphicFramePr>
          <p:cNvPr id="7" name="Content Placeholder 2" descr="Diagram showing information about the blood sample and shipment notification form. It states that a copy of the sample form must be emailed or faxed to NCRAD prior to the date of sample arrival, to lease include sample forms in all shipments of frozen samples, and it has the email address to send them to. Email is alzstudy@iu.edu ">
            <a:extLst>
              <a:ext uri="{FF2B5EF4-FFF2-40B4-BE49-F238E27FC236}">
                <a16:creationId xmlns:a16="http://schemas.microsoft.com/office/drawing/2014/main" id="{34A4FFB3-9770-4DA9-A310-9F1147C8F734}"/>
              </a:ext>
            </a:extLst>
          </p:cNvPr>
          <p:cNvGraphicFramePr>
            <a:graphicFrameLocks noGrp="1"/>
          </p:cNvGraphicFramePr>
          <p:nvPr>
            <p:ph sz="half" idx="1"/>
          </p:nvPr>
        </p:nvGraphicFramePr>
        <p:xfrm>
          <a:off x="1283110" y="1825625"/>
          <a:ext cx="963069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3841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29BC0A1-B54A-4F48-AD49-EBD2170FC737}"/>
              </a:ext>
            </a:extLst>
          </p:cNvPr>
          <p:cNvSpPr>
            <a:spLocks noGrp="1"/>
          </p:cNvSpPr>
          <p:nvPr>
            <p:ph type="ctrTitle"/>
          </p:nvPr>
        </p:nvSpPr>
        <p:spPr>
          <a:xfrm>
            <a:off x="1097280" y="461394"/>
            <a:ext cx="10058400" cy="3129094"/>
          </a:xfrm>
        </p:spPr>
        <p:txBody>
          <a:bodyPr/>
          <a:lstStyle/>
          <a:p>
            <a:pPr algn="ctr"/>
            <a:r>
              <a:rPr lang="en-US" dirty="0">
                <a:latin typeface="Franklin Gothic Book" panose="020B0503020102020204" pitchFamily="34" charset="0"/>
              </a:rPr>
              <a:t>Noncomformance Issues</a:t>
            </a:r>
          </a:p>
        </p:txBody>
      </p:sp>
    </p:spTree>
    <p:extLst>
      <p:ext uri="{BB962C8B-B14F-4D97-AF65-F5344CB8AC3E}">
        <p14:creationId xmlns:p14="http://schemas.microsoft.com/office/powerpoint/2010/main" val="706969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5F78619-D093-43E0-9A9A-4241103C1394}"/>
              </a:ext>
            </a:extLst>
          </p:cNvPr>
          <p:cNvGraphicFramePr>
            <a:graphicFrameLocks noGrp="1"/>
          </p:cNvGraphicFramePr>
          <p:nvPr/>
        </p:nvGraphicFramePr>
        <p:xfrm>
          <a:off x="0" y="-1"/>
          <a:ext cx="12192000" cy="635163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207444430"/>
                    </a:ext>
                  </a:extLst>
                </a:gridCol>
                <a:gridCol w="6096000">
                  <a:extLst>
                    <a:ext uri="{9D8B030D-6E8A-4147-A177-3AD203B41FA5}">
                      <a16:colId xmlns:a16="http://schemas.microsoft.com/office/drawing/2014/main" val="917441526"/>
                    </a:ext>
                  </a:extLst>
                </a:gridCol>
              </a:tblGrid>
              <a:tr h="1087267">
                <a:tc>
                  <a:txBody>
                    <a:bodyPr/>
                    <a:lstStyle/>
                    <a:p>
                      <a:pPr algn="ctr"/>
                      <a:r>
                        <a:rPr lang="en-US" sz="4800" dirty="0"/>
                        <a:t>Non-Conformance</a:t>
                      </a:r>
                    </a:p>
                  </a:txBody>
                  <a:tcPr>
                    <a:lnB w="12700" cap="flat" cmpd="sng" algn="ctr">
                      <a:solidFill>
                        <a:schemeClr val="tx1"/>
                      </a:solidFill>
                      <a:prstDash val="solid"/>
                      <a:round/>
                      <a:headEnd type="none" w="med" len="med"/>
                      <a:tailEnd type="none" w="med" len="med"/>
                    </a:lnB>
                  </a:tcPr>
                </a:tc>
                <a:tc>
                  <a:txBody>
                    <a:bodyPr/>
                    <a:lstStyle/>
                    <a:p>
                      <a:pPr algn="ctr"/>
                      <a:r>
                        <a:rPr lang="en-US" sz="4800" dirty="0"/>
                        <a:t>Solution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182240"/>
                  </a:ext>
                </a:extLst>
              </a:tr>
              <a:tr h="824043">
                <a:tc>
                  <a:txBody>
                    <a:bodyPr/>
                    <a:lstStyle/>
                    <a:p>
                      <a:pPr algn="just"/>
                      <a:r>
                        <a:rPr lang="en-US" sz="2000" dirty="0"/>
                        <a:t>Low volume aliquots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2000" dirty="0"/>
                        <a:t>Put cryovials in a row, aliquoting in order until sample is depleted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785359793"/>
                  </a:ext>
                </a:extLst>
              </a:tr>
              <a:tr h="647037">
                <a:tc>
                  <a:txBody>
                    <a:bodyPr/>
                    <a:lstStyle/>
                    <a:p>
                      <a:pPr algn="just"/>
                      <a:r>
                        <a:rPr lang="en-US" sz="2000" dirty="0"/>
                        <a:t>Tubes received frozen at an angle/inverted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US" sz="2000" dirty="0"/>
                        <a:t>Carefully place tubes upright in freezer and in shipper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792724476"/>
                  </a:ext>
                </a:extLst>
              </a:tr>
              <a:tr h="824043">
                <a:tc>
                  <a:txBody>
                    <a:bodyPr/>
                    <a:lstStyle/>
                    <a:p>
                      <a:r>
                        <a:rPr lang="en-US" sz="2000" dirty="0"/>
                        <a:t>Aliquots are not labeled or labeled incorrectly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2000" dirty="0"/>
                        <a:t>Refer to training or MOP for correct label placement. Save all labels until samples are packed for shipping.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893267126"/>
                  </a:ext>
                </a:extLst>
              </a:tr>
              <a:tr h="946548">
                <a:tc>
                  <a:txBody>
                    <a:bodyPr/>
                    <a:lstStyle/>
                    <a:p>
                      <a:r>
                        <a:rPr lang="en-US" sz="2000" dirty="0"/>
                        <a:t>All frozen samples for one participant are not sent within one shipment box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US" sz="2000" dirty="0"/>
                        <a:t>Keep plasma and buffy coat for individual participants together. Use one cryobox per participant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811801414"/>
                  </a:ext>
                </a:extLst>
              </a:tr>
              <a:tr h="1005812">
                <a:tc>
                  <a:txBody>
                    <a:bodyPr/>
                    <a:lstStyle/>
                    <a:p>
                      <a:r>
                        <a:rPr lang="en-US" sz="2000" dirty="0"/>
                        <a:t>Fields on Blood Sample and Shipment Form left blank or incorrect data is given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sz="2000" dirty="0"/>
                        <a:t>Complete Blood Sample and Shipment Form during participant’s study visit while samples are processed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001539707"/>
                  </a:ext>
                </a:extLst>
              </a:tr>
              <a:tr h="1016889">
                <a:tc>
                  <a:txBody>
                    <a:bodyPr/>
                    <a:lstStyle/>
                    <a:p>
                      <a:r>
                        <a:rPr lang="en-US" sz="2000" dirty="0"/>
                        <a:t>Blood Sample and Shipment Forms are not e-mailed or faxed to NCRAD before shipment arrives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000" dirty="0"/>
                        <a:t>Make copy of participants completed form after visit and save until shipment.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0794623"/>
                  </a:ext>
                </a:extLst>
              </a:tr>
            </a:tbl>
          </a:graphicData>
        </a:graphic>
      </p:graphicFrame>
    </p:spTree>
    <p:extLst>
      <p:ext uri="{BB962C8B-B14F-4D97-AF65-F5344CB8AC3E}">
        <p14:creationId xmlns:p14="http://schemas.microsoft.com/office/powerpoint/2010/main" val="210241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C83018A-6A1A-DFD6-1084-25C81A47639A}"/>
              </a:ext>
            </a:extLst>
          </p:cNvPr>
          <p:cNvSpPr>
            <a:spLocks noGrp="1"/>
          </p:cNvSpPr>
          <p:nvPr>
            <p:ph type="title"/>
          </p:nvPr>
        </p:nvSpPr>
        <p:spPr>
          <a:xfrm>
            <a:off x="838200" y="365125"/>
            <a:ext cx="10515600" cy="1325563"/>
          </a:xfrm>
        </p:spPr>
        <p:txBody>
          <a:bodyPr anchor="ctr">
            <a:normAutofit/>
          </a:bodyPr>
          <a:lstStyle/>
          <a:p>
            <a:r>
              <a:rPr lang="en-US" dirty="0">
                <a:latin typeface="Franklin Gothic Book" panose="020B0503020102020204" pitchFamily="34" charset="0"/>
              </a:rPr>
              <a:t>ACT Kit Request Module</a:t>
            </a:r>
            <a:br>
              <a:rPr lang="en-US" dirty="0">
                <a:latin typeface="Franklin Gothic Book" panose="020B0503020102020204" pitchFamily="34" charset="0"/>
              </a:rPr>
            </a:br>
            <a:endParaRPr lang="en-US" dirty="0">
              <a:latin typeface="Franklin Gothic Book" panose="020B0503020102020204" pitchFamily="34" charset="0"/>
            </a:endParaRPr>
          </a:p>
        </p:txBody>
      </p:sp>
      <p:sp>
        <p:nvSpPr>
          <p:cNvPr id="17" name="Text Placeholder 2">
            <a:extLst>
              <a:ext uri="{FF2B5EF4-FFF2-40B4-BE49-F238E27FC236}">
                <a16:creationId xmlns:a16="http://schemas.microsoft.com/office/drawing/2014/main" id="{ACD1491A-B3CB-9193-38C0-30E49B2D7277}"/>
              </a:ext>
            </a:extLst>
          </p:cNvPr>
          <p:cNvSpPr>
            <a:spLocks noGrp="1"/>
          </p:cNvSpPr>
          <p:nvPr>
            <p:ph type="body" idx="1"/>
          </p:nvPr>
        </p:nvSpPr>
        <p:spPr>
          <a:xfrm>
            <a:off x="839788" y="1129005"/>
            <a:ext cx="5157787" cy="561684"/>
          </a:xfrm>
        </p:spPr>
        <p:txBody>
          <a:bodyPr>
            <a:normAutofit fontScale="62500" lnSpcReduction="20000"/>
          </a:bodyPr>
          <a:lstStyle/>
          <a:p>
            <a:pPr marL="342900" indent="-342900">
              <a:lnSpc>
                <a:spcPct val="100000"/>
              </a:lnSpc>
              <a:spcBef>
                <a:spcPts val="0"/>
              </a:spcBef>
              <a:buFont typeface="Arial" panose="020B0604020202020204" pitchFamily="34" charset="0"/>
              <a:buChar char="•"/>
            </a:pPr>
            <a:r>
              <a:rPr lang="en-US" dirty="0"/>
              <a:t>Enter Email</a:t>
            </a:r>
          </a:p>
          <a:p>
            <a:pPr marL="342900" indent="-342900">
              <a:lnSpc>
                <a:spcPct val="100000"/>
              </a:lnSpc>
              <a:spcBef>
                <a:spcPts val="0"/>
              </a:spcBef>
              <a:buFont typeface="Arial" panose="020B0604020202020204" pitchFamily="34" charset="0"/>
              <a:buChar char="•"/>
            </a:pPr>
            <a:r>
              <a:rPr lang="en-US" dirty="0"/>
              <a:t>Choose your site from drop-down list</a:t>
            </a:r>
          </a:p>
        </p:txBody>
      </p:sp>
      <p:sp>
        <p:nvSpPr>
          <p:cNvPr id="19" name="Text Placeholder 4">
            <a:extLst>
              <a:ext uri="{FF2B5EF4-FFF2-40B4-BE49-F238E27FC236}">
                <a16:creationId xmlns:a16="http://schemas.microsoft.com/office/drawing/2014/main" id="{BF8122A5-D76E-B440-D9B5-720BE5E84F10}"/>
              </a:ext>
            </a:extLst>
          </p:cNvPr>
          <p:cNvSpPr>
            <a:spLocks noGrp="1"/>
          </p:cNvSpPr>
          <p:nvPr>
            <p:ph type="body" sz="quarter" idx="3"/>
          </p:nvPr>
        </p:nvSpPr>
        <p:spPr>
          <a:xfrm>
            <a:off x="5501081" y="5197706"/>
            <a:ext cx="5183188" cy="823912"/>
          </a:xfrm>
        </p:spPr>
        <p:txBody>
          <a:bodyPr>
            <a:normAutofit fontScale="62500" lnSpcReduction="20000"/>
          </a:bodyPr>
          <a:lstStyle/>
          <a:p>
            <a:pPr marL="342900" indent="-342900">
              <a:buFont typeface="Arial" panose="020B0604020202020204" pitchFamily="34" charset="0"/>
              <a:buChar char="•"/>
            </a:pPr>
            <a:r>
              <a:rPr lang="en-US" dirty="0"/>
              <a:t>The coordinator name and contact information will appear.</a:t>
            </a:r>
          </a:p>
          <a:p>
            <a:pPr marL="342900" indent="-342900">
              <a:buFont typeface="Arial" panose="020B0604020202020204" pitchFamily="34" charset="0"/>
              <a:buChar char="•"/>
            </a:pPr>
            <a:r>
              <a:rPr lang="en-US" dirty="0"/>
              <a:t>Verify that this information is accurate and correct if necessary. </a:t>
            </a:r>
          </a:p>
        </p:txBody>
      </p:sp>
      <p:pic>
        <p:nvPicPr>
          <p:cNvPr id="6" name="Content Placeholder 5" descr="The next part of the kit request module where the address is confirmed">
            <a:extLst>
              <a:ext uri="{FF2B5EF4-FFF2-40B4-BE49-F238E27FC236}">
                <a16:creationId xmlns:a16="http://schemas.microsoft.com/office/drawing/2014/main" id="{40A74D21-6F7F-1636-5BDC-065261024CC3}"/>
              </a:ext>
            </a:extLst>
          </p:cNvPr>
          <p:cNvPicPr>
            <a:picLocks noGrp="1" noChangeAspect="1"/>
          </p:cNvPicPr>
          <p:nvPr>
            <p:ph sz="quarter" idx="4"/>
          </p:nvPr>
        </p:nvPicPr>
        <p:blipFill>
          <a:blip r:embed="rId2"/>
          <a:stretch>
            <a:fillRect/>
          </a:stretch>
        </p:blipFill>
        <p:spPr>
          <a:xfrm>
            <a:off x="5501080" y="1442562"/>
            <a:ext cx="5391277" cy="3624388"/>
          </a:xfrm>
          <a:prstGeom prst="rect">
            <a:avLst/>
          </a:prstGeom>
        </p:spPr>
      </p:pic>
      <p:pic>
        <p:nvPicPr>
          <p:cNvPr id="7" name="Content Placeholder 6" descr="Screenshot from the NCRAD kit request module where the study site and email address are entered">
            <a:extLst>
              <a:ext uri="{FF2B5EF4-FFF2-40B4-BE49-F238E27FC236}">
                <a16:creationId xmlns:a16="http://schemas.microsoft.com/office/drawing/2014/main" id="{4F9D8652-3B9C-60A4-6C1E-CA78845FB0A7}"/>
              </a:ext>
            </a:extLst>
          </p:cNvPr>
          <p:cNvPicPr>
            <a:picLocks noGrp="1" noChangeAspect="1"/>
          </p:cNvPicPr>
          <p:nvPr>
            <p:ph sz="half" idx="2"/>
          </p:nvPr>
        </p:nvPicPr>
        <p:blipFill>
          <a:blip r:embed="rId3"/>
          <a:stretch>
            <a:fillRect/>
          </a:stretch>
        </p:blipFill>
        <p:spPr>
          <a:xfrm>
            <a:off x="1299643" y="1690688"/>
            <a:ext cx="3094164" cy="4336518"/>
          </a:xfrm>
        </p:spPr>
      </p:pic>
    </p:spTree>
    <p:extLst>
      <p:ext uri="{BB962C8B-B14F-4D97-AF65-F5344CB8AC3E}">
        <p14:creationId xmlns:p14="http://schemas.microsoft.com/office/powerpoint/2010/main" val="899137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EE8C0B-3B47-4B01-8BD4-E059366CDAA0}"/>
              </a:ext>
            </a:extLst>
          </p:cNvPr>
          <p:cNvSpPr>
            <a:spLocks noGrp="1"/>
          </p:cNvSpPr>
          <p:nvPr>
            <p:ph type="ctrTitle"/>
          </p:nvPr>
        </p:nvSpPr>
        <p:spPr>
          <a:xfrm>
            <a:off x="1097280" y="687898"/>
            <a:ext cx="10058400" cy="2164359"/>
          </a:xfrm>
        </p:spPr>
        <p:txBody>
          <a:bodyPr/>
          <a:lstStyle/>
          <a:p>
            <a:pPr algn="ctr"/>
            <a:r>
              <a:rPr lang="en-US" b="1" dirty="0">
                <a:latin typeface="Franklin Gothic Book" panose="020B0503020102020204" pitchFamily="34" charset="0"/>
              </a:rPr>
              <a:t>NCRAD Website</a:t>
            </a:r>
            <a:endParaRPr lang="en-US" dirty="0">
              <a:latin typeface="Franklin Gothic Book" panose="020B0503020102020204" pitchFamily="34" charset="0"/>
            </a:endParaRPr>
          </a:p>
        </p:txBody>
      </p:sp>
    </p:spTree>
    <p:extLst>
      <p:ext uri="{BB962C8B-B14F-4D97-AF65-F5344CB8AC3E}">
        <p14:creationId xmlns:p14="http://schemas.microsoft.com/office/powerpoint/2010/main" val="2839899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E914A8E-7812-4C92-96DC-7DA4FCF5AA57}"/>
              </a:ext>
            </a:extLst>
          </p:cNvPr>
          <p:cNvSpPr>
            <a:spLocks noGrp="1"/>
          </p:cNvSpPr>
          <p:nvPr>
            <p:ph type="title"/>
          </p:nvPr>
        </p:nvSpPr>
        <p:spPr>
          <a:xfrm>
            <a:off x="1097280" y="286603"/>
            <a:ext cx="10058400" cy="1450757"/>
          </a:xfrm>
        </p:spPr>
        <p:txBody>
          <a:bodyPr/>
          <a:lstStyle/>
          <a:p>
            <a:pPr algn="ctr"/>
            <a:r>
              <a:rPr lang="en-US" b="1" dirty="0">
                <a:latin typeface="Franklin Gothic Book" panose="020B0503020102020204" pitchFamily="34" charset="0"/>
              </a:rPr>
              <a:t>NCRAD Website: </a:t>
            </a:r>
            <a:r>
              <a:rPr lang="en-US" dirty="0">
                <a:latin typeface="Franklin Gothic Book" panose="020B0503020102020204" pitchFamily="34" charset="0"/>
              </a:rPr>
              <a:t>Helpful Pages</a:t>
            </a:r>
          </a:p>
        </p:txBody>
      </p:sp>
      <p:sp>
        <p:nvSpPr>
          <p:cNvPr id="17" name="Text Placeholder 2">
            <a:extLst>
              <a:ext uri="{FF2B5EF4-FFF2-40B4-BE49-F238E27FC236}">
                <a16:creationId xmlns:a16="http://schemas.microsoft.com/office/drawing/2014/main" id="{86E2233F-0F16-415F-ABD5-856295A43803}"/>
              </a:ext>
            </a:extLst>
          </p:cNvPr>
          <p:cNvSpPr>
            <a:spLocks noGrp="1"/>
          </p:cNvSpPr>
          <p:nvPr>
            <p:ph type="body" idx="1"/>
          </p:nvPr>
        </p:nvSpPr>
        <p:spPr>
          <a:xfrm>
            <a:off x="1097280" y="1846052"/>
            <a:ext cx="4937760" cy="430617"/>
          </a:xfrm>
        </p:spPr>
        <p:txBody>
          <a:bodyPr>
            <a:normAutofit/>
          </a:bodyPr>
          <a:lstStyle/>
          <a:p>
            <a:pPr algn="ctr"/>
            <a:r>
              <a:rPr lang="en-US" sz="1800" u="sng" dirty="0">
                <a:solidFill>
                  <a:srgbClr val="006298"/>
                </a:solidFill>
                <a:effectLst/>
                <a:latin typeface="Calibri" panose="020F0502020204030204" pitchFamily="34" charset="0"/>
                <a:ea typeface="Calibri" panose="020F0502020204030204" pitchFamily="34" charset="0"/>
                <a:cs typeface="Times New Roman" panose="02020603050405020304" pitchFamily="18" charset="0"/>
                <a:hlinkClick r:id="rId3"/>
              </a:rPr>
              <a:t>https://ncrad.org/contact/hours/holiday-closures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cap="none" dirty="0"/>
          </a:p>
        </p:txBody>
      </p:sp>
      <p:sp>
        <p:nvSpPr>
          <p:cNvPr id="14" name="Text Placeholder 4">
            <a:extLst>
              <a:ext uri="{FF2B5EF4-FFF2-40B4-BE49-F238E27FC236}">
                <a16:creationId xmlns:a16="http://schemas.microsoft.com/office/drawing/2014/main" id="{513D69E2-4685-4B8C-90DB-F6C338BD463A}"/>
              </a:ext>
            </a:extLst>
          </p:cNvPr>
          <p:cNvSpPr>
            <a:spLocks noGrp="1"/>
          </p:cNvSpPr>
          <p:nvPr>
            <p:ph type="body" sz="quarter" idx="3"/>
          </p:nvPr>
        </p:nvSpPr>
        <p:spPr>
          <a:xfrm>
            <a:off x="6217920" y="1846052"/>
            <a:ext cx="4937760" cy="430617"/>
          </a:xfrm>
        </p:spPr>
        <p:txBody>
          <a:bodyPr>
            <a:normAutofit/>
          </a:bodyPr>
          <a:lstStyle/>
          <a:p>
            <a:pPr algn="ctr"/>
            <a:r>
              <a:rPr lang="en-US" sz="1800" cap="none" dirty="0">
                <a:hlinkClick r:id="rId4"/>
              </a:rPr>
              <a:t>https://ncrad.org/shipping_address.html</a:t>
            </a:r>
            <a:endParaRPr lang="en-US" sz="1800" cap="none" dirty="0"/>
          </a:p>
        </p:txBody>
      </p:sp>
      <p:pic>
        <p:nvPicPr>
          <p:cNvPr id="19" name="Content Placeholder 18" descr="A screenshot of NCRAD website showing the shipping address, UPS shipping resources, and a video that shows how to navigate UPS ShipExec.">
            <a:extLst>
              <a:ext uri="{FF2B5EF4-FFF2-40B4-BE49-F238E27FC236}">
                <a16:creationId xmlns:a16="http://schemas.microsoft.com/office/drawing/2014/main" id="{97A324C8-9C09-45C9-AD9B-0CF6701D9337}"/>
              </a:ext>
            </a:extLst>
          </p:cNvPr>
          <p:cNvPicPr>
            <a:picLocks noGrp="1" noChangeAspect="1"/>
          </p:cNvPicPr>
          <p:nvPr>
            <p:ph sz="quarter" idx="4"/>
          </p:nvPr>
        </p:nvPicPr>
        <p:blipFill>
          <a:blip r:embed="rId5"/>
          <a:stretch>
            <a:fillRect/>
          </a:stretch>
        </p:blipFill>
        <p:spPr>
          <a:xfrm>
            <a:off x="6913026" y="2450262"/>
            <a:ext cx="3547548" cy="3766139"/>
          </a:xfrm>
          <a:prstGeom prst="rect">
            <a:avLst/>
          </a:prstGeom>
        </p:spPr>
      </p:pic>
      <p:pic>
        <p:nvPicPr>
          <p:cNvPr id="3" name="Picture 2" descr="Screenshot from the NCRAD website showing the holiday closures by date and holiday. ">
            <a:extLst>
              <a:ext uri="{FF2B5EF4-FFF2-40B4-BE49-F238E27FC236}">
                <a16:creationId xmlns:a16="http://schemas.microsoft.com/office/drawing/2014/main" id="{F2D3B889-9D5E-4C95-A4D7-6EF8E25FCC45}"/>
              </a:ext>
            </a:extLst>
          </p:cNvPr>
          <p:cNvPicPr>
            <a:picLocks noChangeAspect="1"/>
          </p:cNvPicPr>
          <p:nvPr/>
        </p:nvPicPr>
        <p:blipFill>
          <a:blip r:embed="rId6"/>
          <a:stretch>
            <a:fillRect/>
          </a:stretch>
        </p:blipFill>
        <p:spPr>
          <a:xfrm>
            <a:off x="744149" y="2691026"/>
            <a:ext cx="5644022" cy="2599144"/>
          </a:xfrm>
          <a:prstGeom prst="rect">
            <a:avLst/>
          </a:prstGeom>
        </p:spPr>
      </p:pic>
    </p:spTree>
    <p:extLst>
      <p:ext uri="{BB962C8B-B14F-4D97-AF65-F5344CB8AC3E}">
        <p14:creationId xmlns:p14="http://schemas.microsoft.com/office/powerpoint/2010/main" val="1491341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354A5F-B69E-46AA-99A7-5657F75DD388}"/>
              </a:ext>
            </a:extLst>
          </p:cNvPr>
          <p:cNvSpPr>
            <a:spLocks noGrp="1"/>
          </p:cNvSpPr>
          <p:nvPr>
            <p:ph type="title"/>
          </p:nvPr>
        </p:nvSpPr>
        <p:spPr>
          <a:xfrm>
            <a:off x="399535" y="2286000"/>
            <a:ext cx="3200400" cy="2286000"/>
          </a:xfrm>
        </p:spPr>
        <p:txBody>
          <a:bodyPr anchor="ctr">
            <a:normAutofit/>
          </a:bodyPr>
          <a:lstStyle/>
          <a:p>
            <a:pPr algn="ctr"/>
            <a:r>
              <a:rPr lang="en-US" sz="4000" b="1" dirty="0">
                <a:latin typeface="Franklin Gothic Book" panose="020B0503020102020204" pitchFamily="34" charset="0"/>
              </a:rPr>
              <a:t>Contact Information</a:t>
            </a:r>
            <a:endParaRPr lang="en-US" sz="4000" dirty="0">
              <a:latin typeface="Franklin Gothic Book" panose="020B0503020102020204" pitchFamily="34" charset="0"/>
            </a:endParaRPr>
          </a:p>
        </p:txBody>
      </p:sp>
      <p:graphicFrame>
        <p:nvGraphicFramePr>
          <p:cNvPr id="17" name="Content Placeholder 7" descr="Diagram with contact information for the NCRAD coordinator and general NCRAD contacts ">
            <a:extLst>
              <a:ext uri="{FF2B5EF4-FFF2-40B4-BE49-F238E27FC236}">
                <a16:creationId xmlns:a16="http://schemas.microsoft.com/office/drawing/2014/main" id="{792C9BB8-A602-4DB0-9496-8D15193A264F}"/>
              </a:ext>
            </a:extLst>
          </p:cNvPr>
          <p:cNvGraphicFramePr>
            <a:graphicFrameLocks noGrp="1"/>
          </p:cNvGraphicFramePr>
          <p:nvPr>
            <p:ph idx="1"/>
          </p:nvPr>
        </p:nvGraphicFramePr>
        <p:xfrm>
          <a:off x="5027141" y="1047441"/>
          <a:ext cx="5970373" cy="4763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87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C506-2B48-4E1A-B05A-2CB3C35F7C6D}"/>
              </a:ext>
            </a:extLst>
          </p:cNvPr>
          <p:cNvSpPr>
            <a:spLocks noGrp="1"/>
          </p:cNvSpPr>
          <p:nvPr>
            <p:ph type="title" idx="4294967295"/>
          </p:nvPr>
        </p:nvSpPr>
        <p:spPr>
          <a:xfrm>
            <a:off x="465429" y="239713"/>
            <a:ext cx="11726571" cy="749300"/>
          </a:xfrm>
        </p:spPr>
        <p:txBody>
          <a:bodyPr>
            <a:normAutofit fontScale="90000"/>
          </a:bodyPr>
          <a:lstStyle/>
          <a:p>
            <a:br>
              <a:rPr lang="en-US" dirty="0">
                <a:latin typeface="Franklin Gothic Book" panose="020B0503020102020204" pitchFamily="34" charset="0"/>
              </a:rPr>
            </a:br>
            <a:r>
              <a:rPr lang="en-US" dirty="0">
                <a:latin typeface="Franklin Gothic Book" panose="020B0503020102020204" pitchFamily="34" charset="0"/>
              </a:rPr>
              <a:t>ACT Kit Request Module</a:t>
            </a:r>
            <a:endParaRPr lang="en-US" dirty="0"/>
          </a:p>
        </p:txBody>
      </p:sp>
      <p:sp>
        <p:nvSpPr>
          <p:cNvPr id="4" name="Content Placeholder 3">
            <a:extLst>
              <a:ext uri="{FF2B5EF4-FFF2-40B4-BE49-F238E27FC236}">
                <a16:creationId xmlns:a16="http://schemas.microsoft.com/office/drawing/2014/main" id="{763EB7AD-3469-45E9-ACCD-475E241D15D4}"/>
              </a:ext>
            </a:extLst>
          </p:cNvPr>
          <p:cNvSpPr>
            <a:spLocks noGrp="1"/>
          </p:cNvSpPr>
          <p:nvPr>
            <p:ph sz="half" idx="4294967295"/>
          </p:nvPr>
        </p:nvSpPr>
        <p:spPr>
          <a:xfrm>
            <a:off x="7753738" y="2174032"/>
            <a:ext cx="4094131" cy="3228391"/>
          </a:xfrm>
        </p:spPr>
        <p:txBody>
          <a:bodyPr>
            <a:normAutofit fontScale="77500" lnSpcReduction="20000"/>
          </a:bodyPr>
          <a:lstStyle/>
          <a:p>
            <a:pPr>
              <a:buFont typeface="Wingdings" panose="05000000000000000000" pitchFamily="2" charset="2"/>
              <a:buChar char="Ø"/>
            </a:pPr>
            <a:r>
              <a:rPr lang="en-US" sz="2000" dirty="0"/>
              <a:t>Can place an order for:</a:t>
            </a:r>
          </a:p>
          <a:p>
            <a:pPr marL="0" indent="0">
              <a:buNone/>
            </a:pPr>
            <a:r>
              <a:rPr lang="en-US" sz="2000" dirty="0"/>
              <a:t>       - Blood collection kit</a:t>
            </a:r>
          </a:p>
          <a:p>
            <a:pPr marL="0" indent="0">
              <a:buNone/>
            </a:pPr>
            <a:r>
              <a:rPr lang="en-US" sz="2000" dirty="0"/>
              <a:t>       - Frozen shipping kit</a:t>
            </a:r>
          </a:p>
          <a:p>
            <a:pPr marL="0" indent="0">
              <a:buNone/>
            </a:pPr>
            <a:r>
              <a:rPr lang="en-US" sz="2000" dirty="0"/>
              <a:t>       - Supplement kit (</a:t>
            </a:r>
            <a:r>
              <a:rPr lang="en-US" sz="2000" b="1" i="1" dirty="0">
                <a:solidFill>
                  <a:schemeClr val="accent1"/>
                </a:solidFill>
              </a:rPr>
              <a:t>one per year</a:t>
            </a:r>
            <a:r>
              <a:rPr lang="en-US" sz="2000" dirty="0"/>
              <a:t>)</a:t>
            </a:r>
          </a:p>
          <a:p>
            <a:pPr marL="0" indent="0">
              <a:buNone/>
            </a:pPr>
            <a:r>
              <a:rPr lang="en-US" sz="2000" dirty="0"/>
              <a:t>       - Individual supplies</a:t>
            </a:r>
          </a:p>
          <a:p>
            <a:pPr>
              <a:buFont typeface="Wingdings" panose="05000000000000000000" pitchFamily="2" charset="2"/>
              <a:buChar char="Ø"/>
            </a:pPr>
            <a:r>
              <a:rPr lang="en-US" sz="2000" dirty="0"/>
              <a:t>Enter kit order amounts</a:t>
            </a:r>
          </a:p>
          <a:p>
            <a:pPr>
              <a:buFont typeface="Wingdings" panose="05000000000000000000" pitchFamily="2" charset="2"/>
              <a:buChar char="Ø"/>
            </a:pPr>
            <a:r>
              <a:rPr lang="en-US" sz="2000" dirty="0"/>
              <a:t>Please do not order in bulk. Kit contents expire. </a:t>
            </a:r>
          </a:p>
          <a:p>
            <a:pPr>
              <a:buFont typeface="Wingdings" panose="05000000000000000000" pitchFamily="2" charset="2"/>
              <a:buChar char="Ø"/>
            </a:pPr>
            <a:r>
              <a:rPr lang="en-US" sz="2000" dirty="0"/>
              <a:t>Click “Submit” to complete your request</a:t>
            </a:r>
          </a:p>
          <a:p>
            <a:pPr>
              <a:buFont typeface="Wingdings" panose="05000000000000000000" pitchFamily="2" charset="2"/>
              <a:buChar char="Ø"/>
            </a:pPr>
            <a:endParaRPr lang="en-US" sz="1800" dirty="0"/>
          </a:p>
          <a:p>
            <a:pPr marL="0" indent="0" algn="ctr">
              <a:buNone/>
            </a:pPr>
            <a:r>
              <a:rPr lang="en-US" sz="1800" b="1" dirty="0"/>
              <a:t>*Allow for 3 weeks for kits to arrive when placing order</a:t>
            </a:r>
          </a:p>
        </p:txBody>
      </p:sp>
      <p:pic>
        <p:nvPicPr>
          <p:cNvPr id="5" name="Picture 4" descr="Part of the kit request module where you can enter the amount for a blood, shipping, or supplement kit. ">
            <a:extLst>
              <a:ext uri="{FF2B5EF4-FFF2-40B4-BE49-F238E27FC236}">
                <a16:creationId xmlns:a16="http://schemas.microsoft.com/office/drawing/2014/main" id="{4950286E-B7DB-5172-DD58-85A2DDD82909}"/>
              </a:ext>
            </a:extLst>
          </p:cNvPr>
          <p:cNvPicPr>
            <a:picLocks noChangeAspect="1"/>
          </p:cNvPicPr>
          <p:nvPr/>
        </p:nvPicPr>
        <p:blipFill rotWithShape="1">
          <a:blip r:embed="rId3"/>
          <a:srcRect l="947" t="1846" r="955" b="7038"/>
          <a:stretch/>
        </p:blipFill>
        <p:spPr>
          <a:xfrm>
            <a:off x="983848" y="1488390"/>
            <a:ext cx="6493398" cy="4009586"/>
          </a:xfrm>
          <a:prstGeom prst="rect">
            <a:avLst/>
          </a:prstGeom>
        </p:spPr>
      </p:pic>
    </p:spTree>
    <p:extLst>
      <p:ext uri="{BB962C8B-B14F-4D97-AF65-F5344CB8AC3E}">
        <p14:creationId xmlns:p14="http://schemas.microsoft.com/office/powerpoint/2010/main" val="3314124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showing the kit contents for the CLARiTI Frozen Shipping Supply Kit containing large shippers">
            <a:extLst>
              <a:ext uri="{FF2B5EF4-FFF2-40B4-BE49-F238E27FC236}">
                <a16:creationId xmlns:a16="http://schemas.microsoft.com/office/drawing/2014/main" id="{99B9FBAA-FC0A-3F81-5CB8-87F898B106F3}"/>
              </a:ext>
            </a:extLst>
          </p:cNvPr>
          <p:cNvPicPr>
            <a:picLocks noChangeAspect="1"/>
          </p:cNvPicPr>
          <p:nvPr/>
        </p:nvPicPr>
        <p:blipFill>
          <a:blip r:embed="rId2"/>
          <a:stretch>
            <a:fillRect/>
          </a:stretch>
        </p:blipFill>
        <p:spPr>
          <a:xfrm>
            <a:off x="8031195" y="2052750"/>
            <a:ext cx="3210442" cy="4101751"/>
          </a:xfrm>
          <a:prstGeom prst="rect">
            <a:avLst/>
          </a:prstGeom>
        </p:spPr>
      </p:pic>
      <p:sp>
        <p:nvSpPr>
          <p:cNvPr id="8" name="TextBox 7">
            <a:extLst>
              <a:ext uri="{FF2B5EF4-FFF2-40B4-BE49-F238E27FC236}">
                <a16:creationId xmlns:a16="http://schemas.microsoft.com/office/drawing/2014/main" id="{59EFF813-A656-21F8-E64E-21F57F81CA4C}"/>
              </a:ext>
            </a:extLst>
          </p:cNvPr>
          <p:cNvSpPr txBox="1"/>
          <p:nvPr/>
        </p:nvSpPr>
        <p:spPr>
          <a:xfrm>
            <a:off x="773526" y="1412772"/>
            <a:ext cx="2174033" cy="369332"/>
          </a:xfrm>
          <a:prstGeom prst="rect">
            <a:avLst/>
          </a:prstGeom>
          <a:noFill/>
        </p:spPr>
        <p:txBody>
          <a:bodyPr wrap="square" rtlCol="0">
            <a:spAutoFit/>
          </a:bodyPr>
          <a:lstStyle/>
          <a:p>
            <a:r>
              <a:rPr lang="en-US" b="1" dirty="0"/>
              <a:t>   ACT Blood Kit</a:t>
            </a:r>
          </a:p>
        </p:txBody>
      </p:sp>
      <p:sp>
        <p:nvSpPr>
          <p:cNvPr id="9" name="TextBox 8">
            <a:extLst>
              <a:ext uri="{FF2B5EF4-FFF2-40B4-BE49-F238E27FC236}">
                <a16:creationId xmlns:a16="http://schemas.microsoft.com/office/drawing/2014/main" id="{0D1CE3CC-305A-0F4D-C70E-568972AC2C78}"/>
              </a:ext>
            </a:extLst>
          </p:cNvPr>
          <p:cNvSpPr txBox="1"/>
          <p:nvPr/>
        </p:nvSpPr>
        <p:spPr>
          <a:xfrm>
            <a:off x="4537854" y="1412772"/>
            <a:ext cx="2627033" cy="369332"/>
          </a:xfrm>
          <a:prstGeom prst="rect">
            <a:avLst/>
          </a:prstGeom>
          <a:noFill/>
        </p:spPr>
        <p:txBody>
          <a:bodyPr wrap="square" rtlCol="0">
            <a:spAutoFit/>
          </a:bodyPr>
          <a:lstStyle/>
          <a:p>
            <a:r>
              <a:rPr lang="en-US" b="1" dirty="0"/>
              <a:t>ACT Supplemental Kit</a:t>
            </a:r>
          </a:p>
        </p:txBody>
      </p:sp>
      <p:sp>
        <p:nvSpPr>
          <p:cNvPr id="10" name="TextBox 9">
            <a:extLst>
              <a:ext uri="{FF2B5EF4-FFF2-40B4-BE49-F238E27FC236}">
                <a16:creationId xmlns:a16="http://schemas.microsoft.com/office/drawing/2014/main" id="{E886CBDC-8DDD-5AB5-3683-317766494A86}"/>
              </a:ext>
            </a:extLst>
          </p:cNvPr>
          <p:cNvSpPr txBox="1"/>
          <p:nvPr/>
        </p:nvSpPr>
        <p:spPr>
          <a:xfrm>
            <a:off x="8112601" y="1407426"/>
            <a:ext cx="3132781" cy="646331"/>
          </a:xfrm>
          <a:prstGeom prst="rect">
            <a:avLst/>
          </a:prstGeom>
          <a:noFill/>
        </p:spPr>
        <p:txBody>
          <a:bodyPr wrap="none" rtlCol="0">
            <a:spAutoFit/>
          </a:bodyPr>
          <a:lstStyle/>
          <a:p>
            <a:pPr algn="ctr"/>
            <a:r>
              <a:rPr lang="en-US" b="1" dirty="0"/>
              <a:t>ACT Frozen Shipping Supply Kit</a:t>
            </a:r>
          </a:p>
          <a:p>
            <a:pPr algn="ctr"/>
            <a:r>
              <a:rPr lang="en-US" b="1" dirty="0"/>
              <a:t> (Large Shippers)</a:t>
            </a:r>
          </a:p>
        </p:txBody>
      </p:sp>
      <p:sp>
        <p:nvSpPr>
          <p:cNvPr id="4" name="Title 3">
            <a:extLst>
              <a:ext uri="{FF2B5EF4-FFF2-40B4-BE49-F238E27FC236}">
                <a16:creationId xmlns:a16="http://schemas.microsoft.com/office/drawing/2014/main" id="{86E86AE0-861C-658A-AC65-0C0D681B36E0}"/>
              </a:ext>
            </a:extLst>
          </p:cNvPr>
          <p:cNvSpPr>
            <a:spLocks noGrp="1"/>
          </p:cNvSpPr>
          <p:nvPr>
            <p:ph type="title" idx="4294967295"/>
          </p:nvPr>
        </p:nvSpPr>
        <p:spPr>
          <a:xfrm>
            <a:off x="838200" y="365125"/>
            <a:ext cx="10515600" cy="934514"/>
          </a:xfrm>
        </p:spPr>
        <p:txBody>
          <a:bodyPr>
            <a:normAutofit/>
          </a:bodyPr>
          <a:lstStyle/>
          <a:p>
            <a:pPr algn="ctr"/>
            <a:r>
              <a:rPr lang="en-US" sz="4000" u="sng" dirty="0">
                <a:latin typeface="Franklin Gothic Book" panose="020B0503020102020204" pitchFamily="34" charset="0"/>
              </a:rPr>
              <a:t>ACT Kit Types</a:t>
            </a:r>
          </a:p>
        </p:txBody>
      </p:sp>
      <p:pic>
        <p:nvPicPr>
          <p:cNvPr id="6" name="Picture 5" descr="Image showing the kit contents for the ACT blood kit">
            <a:extLst>
              <a:ext uri="{FF2B5EF4-FFF2-40B4-BE49-F238E27FC236}">
                <a16:creationId xmlns:a16="http://schemas.microsoft.com/office/drawing/2014/main" id="{C8809A5E-14F2-4B1A-8E32-3AE9467B75F0}"/>
              </a:ext>
            </a:extLst>
          </p:cNvPr>
          <p:cNvPicPr>
            <a:picLocks noChangeAspect="1"/>
          </p:cNvPicPr>
          <p:nvPr/>
        </p:nvPicPr>
        <p:blipFill>
          <a:blip r:embed="rId3"/>
          <a:stretch>
            <a:fillRect/>
          </a:stretch>
        </p:blipFill>
        <p:spPr>
          <a:xfrm>
            <a:off x="294432" y="2041951"/>
            <a:ext cx="3210442" cy="4104191"/>
          </a:xfrm>
          <a:prstGeom prst="rect">
            <a:avLst/>
          </a:prstGeom>
        </p:spPr>
      </p:pic>
      <p:pic>
        <p:nvPicPr>
          <p:cNvPr id="12" name="Picture 11" descr="Image showing the kit contents for the ACT supplemental kit">
            <a:extLst>
              <a:ext uri="{FF2B5EF4-FFF2-40B4-BE49-F238E27FC236}">
                <a16:creationId xmlns:a16="http://schemas.microsoft.com/office/drawing/2014/main" id="{B3B5E3BB-C95E-915A-A86F-333085014677}"/>
              </a:ext>
            </a:extLst>
          </p:cNvPr>
          <p:cNvPicPr>
            <a:picLocks noChangeAspect="1"/>
          </p:cNvPicPr>
          <p:nvPr/>
        </p:nvPicPr>
        <p:blipFill>
          <a:blip r:embed="rId4"/>
          <a:stretch>
            <a:fillRect/>
          </a:stretch>
        </p:blipFill>
        <p:spPr>
          <a:xfrm>
            <a:off x="4021131" y="2052749"/>
            <a:ext cx="3503072" cy="4082593"/>
          </a:xfrm>
          <a:prstGeom prst="rect">
            <a:avLst/>
          </a:prstGeom>
        </p:spPr>
      </p:pic>
    </p:spTree>
    <p:extLst>
      <p:ext uri="{BB962C8B-B14F-4D97-AF65-F5344CB8AC3E}">
        <p14:creationId xmlns:p14="http://schemas.microsoft.com/office/powerpoint/2010/main" val="174065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8FB8C50-F331-1CC8-021A-31FD18AC2A34}"/>
              </a:ext>
            </a:extLst>
          </p:cNvPr>
          <p:cNvSpPr>
            <a:spLocks noGrp="1"/>
          </p:cNvSpPr>
          <p:nvPr>
            <p:ph type="ctrTitle"/>
          </p:nvPr>
        </p:nvSpPr>
        <p:spPr>
          <a:xfrm>
            <a:off x="1524000" y="1122363"/>
            <a:ext cx="9144000" cy="2387600"/>
          </a:xfrm>
        </p:spPr>
        <p:txBody>
          <a:bodyPr/>
          <a:lstStyle/>
          <a:p>
            <a:r>
              <a:rPr lang="en-US" dirty="0">
                <a:latin typeface="Franklin Gothic Book" panose="020B0503020102020204" pitchFamily="34" charset="0"/>
              </a:rPr>
              <a:t>Specimen Labels</a:t>
            </a:r>
          </a:p>
        </p:txBody>
      </p:sp>
    </p:spTree>
    <p:extLst>
      <p:ext uri="{BB962C8B-B14F-4D97-AF65-F5344CB8AC3E}">
        <p14:creationId xmlns:p14="http://schemas.microsoft.com/office/powerpoint/2010/main" val="2892214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8CC53-F3C0-ED5D-75DA-8273B57F0A8B}"/>
              </a:ext>
            </a:extLst>
          </p:cNvPr>
          <p:cNvSpPr>
            <a:spLocks noGrp="1"/>
          </p:cNvSpPr>
          <p:nvPr>
            <p:ph type="title"/>
          </p:nvPr>
        </p:nvSpPr>
        <p:spPr>
          <a:xfrm>
            <a:off x="838200" y="247973"/>
            <a:ext cx="10515600" cy="1193369"/>
          </a:xfrm>
        </p:spPr>
        <p:txBody>
          <a:bodyPr/>
          <a:lstStyle/>
          <a:p>
            <a:pPr algn="ctr"/>
            <a:r>
              <a:rPr lang="en-US" b="1" dirty="0">
                <a:latin typeface="Franklin Gothic Book" panose="020B0503020102020204" pitchFamily="34" charset="0"/>
              </a:rPr>
              <a:t>Three Label Types</a:t>
            </a:r>
          </a:p>
        </p:txBody>
      </p:sp>
      <p:pic>
        <p:nvPicPr>
          <p:cNvPr id="2" name="Picture 1" descr="A picture of a kit number label with a QR code corresponding to a six digit kit number generated by NCRAD.">
            <a:extLst>
              <a:ext uri="{FF2B5EF4-FFF2-40B4-BE49-F238E27FC236}">
                <a16:creationId xmlns:a16="http://schemas.microsoft.com/office/drawing/2014/main" id="{98ADBCC2-FF35-281D-8405-2C23E1367CC2}"/>
              </a:ext>
            </a:extLst>
          </p:cNvPr>
          <p:cNvPicPr>
            <a:picLocks noChangeAspect="1"/>
          </p:cNvPicPr>
          <p:nvPr/>
        </p:nvPicPr>
        <p:blipFill>
          <a:blip r:embed="rId2"/>
          <a:stretch>
            <a:fillRect/>
          </a:stretch>
        </p:blipFill>
        <p:spPr>
          <a:xfrm rot="5400000">
            <a:off x="2552071" y="1842461"/>
            <a:ext cx="1245938" cy="1254830"/>
          </a:xfrm>
          <a:prstGeom prst="rect">
            <a:avLst/>
          </a:prstGeom>
          <a:ln w="12700">
            <a:solidFill>
              <a:schemeClr val="tx1"/>
            </a:solidFill>
          </a:ln>
        </p:spPr>
      </p:pic>
      <p:pic>
        <p:nvPicPr>
          <p:cNvPr id="3" name="Picture 2" descr="A picture of a participant label with a blank line to handwrite the ID.">
            <a:extLst>
              <a:ext uri="{FF2B5EF4-FFF2-40B4-BE49-F238E27FC236}">
                <a16:creationId xmlns:a16="http://schemas.microsoft.com/office/drawing/2014/main" id="{75813A20-4646-3229-8DCF-8AEB8991C2DE}"/>
              </a:ext>
            </a:extLst>
          </p:cNvPr>
          <p:cNvPicPr>
            <a:picLocks noChangeAspect="1"/>
          </p:cNvPicPr>
          <p:nvPr/>
        </p:nvPicPr>
        <p:blipFill>
          <a:blip r:embed="rId3"/>
          <a:stretch>
            <a:fillRect/>
          </a:stretch>
        </p:blipFill>
        <p:spPr>
          <a:xfrm>
            <a:off x="7664531" y="1846906"/>
            <a:ext cx="1254830" cy="1238463"/>
          </a:xfrm>
          <a:prstGeom prst="rect">
            <a:avLst/>
          </a:prstGeom>
          <a:ln w="12700">
            <a:solidFill>
              <a:schemeClr val="tx1"/>
            </a:solidFill>
          </a:ln>
        </p:spPr>
      </p:pic>
      <p:pic>
        <p:nvPicPr>
          <p:cNvPr id="5" name="Picture 4" descr="A Collection Tube/Aliquot Label with the study name, ACT, a 10 digit barcode, the specimen type, plasma, and the kit number, 489799. There are two QR codes that each correspond to the 10 digit barcode.">
            <a:extLst>
              <a:ext uri="{FF2B5EF4-FFF2-40B4-BE49-F238E27FC236}">
                <a16:creationId xmlns:a16="http://schemas.microsoft.com/office/drawing/2014/main" id="{310333BA-F8B1-8349-2FF8-2705EF980785}"/>
              </a:ext>
            </a:extLst>
          </p:cNvPr>
          <p:cNvPicPr>
            <a:picLocks noChangeAspect="1"/>
          </p:cNvPicPr>
          <p:nvPr/>
        </p:nvPicPr>
        <p:blipFill>
          <a:blip r:embed="rId4"/>
          <a:stretch>
            <a:fillRect/>
          </a:stretch>
        </p:blipFill>
        <p:spPr>
          <a:xfrm>
            <a:off x="5103504" y="4163432"/>
            <a:ext cx="1352739" cy="1352739"/>
          </a:xfrm>
          <a:prstGeom prst="rect">
            <a:avLst/>
          </a:prstGeom>
          <a:ln w="12700">
            <a:solidFill>
              <a:schemeClr val="tx1"/>
            </a:solidFill>
          </a:ln>
        </p:spPr>
      </p:pic>
      <p:sp>
        <p:nvSpPr>
          <p:cNvPr id="6" name="TextBox 5">
            <a:extLst>
              <a:ext uri="{FF2B5EF4-FFF2-40B4-BE49-F238E27FC236}">
                <a16:creationId xmlns:a16="http://schemas.microsoft.com/office/drawing/2014/main" id="{9EC8269D-63DC-B26F-310D-BB8E614B3F45}"/>
              </a:ext>
            </a:extLst>
          </p:cNvPr>
          <p:cNvSpPr txBox="1"/>
          <p:nvPr/>
        </p:nvSpPr>
        <p:spPr>
          <a:xfrm>
            <a:off x="2362956" y="3092845"/>
            <a:ext cx="2018922" cy="461665"/>
          </a:xfrm>
          <a:prstGeom prst="rect">
            <a:avLst/>
          </a:prstGeom>
          <a:noFill/>
        </p:spPr>
        <p:txBody>
          <a:bodyPr wrap="square" rtlCol="0">
            <a:spAutoFit/>
          </a:bodyPr>
          <a:lstStyle/>
          <a:p>
            <a:r>
              <a:rPr lang="en-US" sz="2400" dirty="0">
                <a:solidFill>
                  <a:schemeClr val="accent6"/>
                </a:solidFill>
              </a:rPr>
              <a:t>Kit Number</a:t>
            </a:r>
          </a:p>
        </p:txBody>
      </p:sp>
      <p:sp>
        <p:nvSpPr>
          <p:cNvPr id="8" name="TextBox 7">
            <a:extLst>
              <a:ext uri="{FF2B5EF4-FFF2-40B4-BE49-F238E27FC236}">
                <a16:creationId xmlns:a16="http://schemas.microsoft.com/office/drawing/2014/main" id="{0D1F18FA-34B1-D0EA-633E-2CA8C3E659E8}"/>
              </a:ext>
            </a:extLst>
          </p:cNvPr>
          <p:cNvSpPr txBox="1"/>
          <p:nvPr/>
        </p:nvSpPr>
        <p:spPr>
          <a:xfrm>
            <a:off x="7387628" y="3092845"/>
            <a:ext cx="1940083" cy="461665"/>
          </a:xfrm>
          <a:prstGeom prst="rect">
            <a:avLst/>
          </a:prstGeom>
          <a:noFill/>
        </p:spPr>
        <p:txBody>
          <a:bodyPr wrap="none" rtlCol="0">
            <a:spAutoFit/>
          </a:bodyPr>
          <a:lstStyle/>
          <a:p>
            <a:r>
              <a:rPr lang="en-US" sz="2400" dirty="0">
                <a:solidFill>
                  <a:schemeClr val="accent6"/>
                </a:solidFill>
              </a:rPr>
              <a:t>Participant ID </a:t>
            </a:r>
          </a:p>
        </p:txBody>
      </p:sp>
      <p:sp>
        <p:nvSpPr>
          <p:cNvPr id="10" name="TextBox 9">
            <a:extLst>
              <a:ext uri="{FF2B5EF4-FFF2-40B4-BE49-F238E27FC236}">
                <a16:creationId xmlns:a16="http://schemas.microsoft.com/office/drawing/2014/main" id="{04BFBE8A-1ED4-2C85-4BE3-2A2739D07F72}"/>
              </a:ext>
            </a:extLst>
          </p:cNvPr>
          <p:cNvSpPr txBox="1"/>
          <p:nvPr/>
        </p:nvSpPr>
        <p:spPr>
          <a:xfrm>
            <a:off x="4078799" y="5516171"/>
            <a:ext cx="3626442" cy="461665"/>
          </a:xfrm>
          <a:prstGeom prst="rect">
            <a:avLst/>
          </a:prstGeom>
          <a:noFill/>
        </p:spPr>
        <p:txBody>
          <a:bodyPr wrap="none" rtlCol="0">
            <a:spAutoFit/>
          </a:bodyPr>
          <a:lstStyle/>
          <a:p>
            <a:r>
              <a:rPr lang="en-US" sz="2400" dirty="0">
                <a:solidFill>
                  <a:schemeClr val="accent6"/>
                </a:solidFill>
              </a:rPr>
              <a:t>Collection Tube and Aliquot</a:t>
            </a:r>
          </a:p>
        </p:txBody>
      </p:sp>
      <p:sp>
        <p:nvSpPr>
          <p:cNvPr id="11" name="Rectangle 10">
            <a:extLst>
              <a:ext uri="{FF2B5EF4-FFF2-40B4-BE49-F238E27FC236}">
                <a16:creationId xmlns:a16="http://schemas.microsoft.com/office/drawing/2014/main" id="{930718E3-5894-022D-8ACE-E536A5291E9C}"/>
              </a:ext>
            </a:extLst>
          </p:cNvPr>
          <p:cNvSpPr/>
          <p:nvPr/>
        </p:nvSpPr>
        <p:spPr>
          <a:xfrm>
            <a:off x="1919335" y="1668544"/>
            <a:ext cx="2534970" cy="1885966"/>
          </a:xfrm>
          <a:prstGeom prst="rect">
            <a:avLst/>
          </a:prstGeom>
          <a:noFill/>
          <a:ln w="508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2" name="Rectangle 11">
            <a:extLst>
              <a:ext uri="{FF2B5EF4-FFF2-40B4-BE49-F238E27FC236}">
                <a16:creationId xmlns:a16="http://schemas.microsoft.com/office/drawing/2014/main" id="{E0C80BAC-8CCD-FA20-F8D2-A1903802A8E5}"/>
              </a:ext>
            </a:extLst>
          </p:cNvPr>
          <p:cNvSpPr/>
          <p:nvPr/>
        </p:nvSpPr>
        <p:spPr>
          <a:xfrm>
            <a:off x="6928701" y="1668544"/>
            <a:ext cx="2630078" cy="1885966"/>
          </a:xfrm>
          <a:prstGeom prst="rect">
            <a:avLst/>
          </a:prstGeom>
          <a:noFill/>
          <a:ln w="508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D42477-2CD3-CDC0-318F-DD8ECA8C5C2C}"/>
              </a:ext>
            </a:extLst>
          </p:cNvPr>
          <p:cNvSpPr/>
          <p:nvPr/>
        </p:nvSpPr>
        <p:spPr>
          <a:xfrm>
            <a:off x="4006392" y="3989195"/>
            <a:ext cx="3698850" cy="1952047"/>
          </a:xfrm>
          <a:prstGeom prst="rect">
            <a:avLst/>
          </a:prstGeom>
          <a:noFill/>
          <a:ln w="508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70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DF9A-02B4-4FE7-9AD8-A1468AEAECE3}"/>
              </a:ext>
            </a:extLst>
          </p:cNvPr>
          <p:cNvSpPr>
            <a:spLocks noGrp="1"/>
          </p:cNvSpPr>
          <p:nvPr>
            <p:ph type="title"/>
          </p:nvPr>
        </p:nvSpPr>
        <p:spPr/>
        <p:txBody>
          <a:bodyPr/>
          <a:lstStyle/>
          <a:p>
            <a:pPr algn="ctr"/>
            <a:r>
              <a:rPr lang="en-US" b="1" dirty="0">
                <a:latin typeface="Franklin Gothic Book" panose="020B0503020102020204" pitchFamily="34" charset="0"/>
              </a:rPr>
              <a:t>Kit Number Labels</a:t>
            </a:r>
            <a:endParaRPr lang="en-US"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6353A9A8-2990-4AF9-A6DA-557A6CBBDD33}"/>
              </a:ext>
            </a:extLst>
          </p:cNvPr>
          <p:cNvSpPr>
            <a:spLocks noGrp="1"/>
          </p:cNvSpPr>
          <p:nvPr>
            <p:ph idx="1"/>
          </p:nvPr>
        </p:nvSpPr>
        <p:spPr/>
        <p:txBody>
          <a:bodyPr anchor="ctr"/>
          <a:lstStyle/>
          <a:p>
            <a:r>
              <a:rPr lang="en-US" sz="2800" dirty="0"/>
              <a:t>Ties all biospecimens and kit contents together for each participant at each visit</a:t>
            </a:r>
          </a:p>
          <a:p>
            <a:r>
              <a:rPr lang="en-US" sz="2800" dirty="0"/>
              <a:t>Provides quality assurance</a:t>
            </a:r>
          </a:p>
          <a:p>
            <a:r>
              <a:rPr lang="en-US" sz="2800" dirty="0"/>
              <a:t>Will be placed on the following locations</a:t>
            </a:r>
            <a:r>
              <a:rPr lang="en-US" dirty="0"/>
              <a:t>:</a:t>
            </a:r>
          </a:p>
          <a:p>
            <a:pPr marL="914400" lvl="1" indent="-457200">
              <a:buFont typeface="+mj-lt"/>
              <a:buAutoNum type="arabicPeriod"/>
            </a:pPr>
            <a:r>
              <a:rPr lang="en-US" sz="2000" dirty="0"/>
              <a:t>Blood Sample and Shipment Notification Forms</a:t>
            </a:r>
          </a:p>
          <a:p>
            <a:pPr marL="914400" lvl="1" indent="-457200">
              <a:buFont typeface="+mj-lt"/>
              <a:buAutoNum type="arabicPeriod"/>
            </a:pPr>
            <a:r>
              <a:rPr lang="en-US" sz="2000" dirty="0"/>
              <a:t>Cryoboxes that house aliquots during shipping</a:t>
            </a:r>
          </a:p>
          <a:p>
            <a:pPr marL="914400" lvl="1" indent="-457200">
              <a:buFont typeface="+mj-lt"/>
              <a:buAutoNum type="arabicPeriod"/>
            </a:pPr>
            <a:r>
              <a:rPr lang="en-US" sz="2000" dirty="0"/>
              <a:t>One extra label provided</a:t>
            </a:r>
          </a:p>
        </p:txBody>
      </p:sp>
      <p:pic>
        <p:nvPicPr>
          <p:cNvPr id="6" name="Picture 5" descr="A picture of a kit number label with a QR code corresponding to a six digit kit number generated by NCRAD.">
            <a:extLst>
              <a:ext uri="{FF2B5EF4-FFF2-40B4-BE49-F238E27FC236}">
                <a16:creationId xmlns:a16="http://schemas.microsoft.com/office/drawing/2014/main" id="{A74EF0FB-437C-A8FC-9FE5-2FC394B3A33D}"/>
              </a:ext>
            </a:extLst>
          </p:cNvPr>
          <p:cNvPicPr>
            <a:picLocks noChangeAspect="1"/>
          </p:cNvPicPr>
          <p:nvPr/>
        </p:nvPicPr>
        <p:blipFill>
          <a:blip r:embed="rId2"/>
          <a:stretch>
            <a:fillRect/>
          </a:stretch>
        </p:blipFill>
        <p:spPr>
          <a:xfrm rot="5400000">
            <a:off x="1042909" y="3421788"/>
            <a:ext cx="2021017" cy="2035441"/>
          </a:xfrm>
          <a:prstGeom prst="rect">
            <a:avLst/>
          </a:prstGeom>
          <a:ln>
            <a:solidFill>
              <a:schemeClr val="tx1"/>
            </a:solidFill>
          </a:ln>
        </p:spPr>
      </p:pic>
    </p:spTree>
    <p:extLst>
      <p:ext uri="{BB962C8B-B14F-4D97-AF65-F5344CB8AC3E}">
        <p14:creationId xmlns:p14="http://schemas.microsoft.com/office/powerpoint/2010/main" val="3464795544"/>
      </p:ext>
    </p:extLst>
  </p:cSld>
  <p:clrMapOvr>
    <a:masterClrMapping/>
  </p:clrMapOvr>
</p:sld>
</file>

<file path=ppt/theme/theme1.xml><?xml version="1.0" encoding="utf-8"?>
<a:theme xmlns:a="http://schemas.openxmlformats.org/drawingml/2006/main" name="New NCRAD Powerpoint Theme">
  <a:themeElements>
    <a:clrScheme name="New NCRAD">
      <a:dk1>
        <a:srgbClr val="006298"/>
      </a:dk1>
      <a:lt1>
        <a:srgbClr val="F8F9FA"/>
      </a:lt1>
      <a:dk2>
        <a:srgbClr val="4D5A69"/>
      </a:dk2>
      <a:lt2>
        <a:srgbClr val="F9F9F0"/>
      </a:lt2>
      <a:accent1>
        <a:srgbClr val="00843D"/>
      </a:accent1>
      <a:accent2>
        <a:srgbClr val="C6ECF6"/>
      </a:accent2>
      <a:accent3>
        <a:srgbClr val="A7D094"/>
      </a:accent3>
      <a:accent4>
        <a:srgbClr val="F8F9FA"/>
      </a:accent4>
      <a:accent5>
        <a:srgbClr val="F9F9F0"/>
      </a:accent5>
      <a:accent6>
        <a:srgbClr val="000000"/>
      </a:accent6>
      <a:hlink>
        <a:srgbClr val="006298"/>
      </a:hlink>
      <a:folHlink>
        <a:srgbClr val="0084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NCRAD Powerpoint Theme" id="{3512A2AA-DFF6-4F07-A400-705E1CC00276}" vid="{653F14E9-71C5-4FA7-B5F7-DC68CA3001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NCRAD Powerpoint Theme</Template>
  <TotalTime>614</TotalTime>
  <Words>1671</Words>
  <Application>Microsoft Office PowerPoint</Application>
  <PresentationFormat>Widescreen</PresentationFormat>
  <Paragraphs>217</Paragraphs>
  <Slides>42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Franklin Gothic Book</vt:lpstr>
      <vt:lpstr>Georgia</vt:lpstr>
      <vt:lpstr>Segoe UI</vt:lpstr>
      <vt:lpstr>Verdana</vt:lpstr>
      <vt:lpstr>Wingdings</vt:lpstr>
      <vt:lpstr>New NCRAD Powerpoint Theme</vt:lpstr>
      <vt:lpstr> </vt:lpstr>
      <vt:lpstr>Training Overview: ACT</vt:lpstr>
      <vt:lpstr>Kit Request Module </vt:lpstr>
      <vt:lpstr>ACT Kit Request Module </vt:lpstr>
      <vt:lpstr> ACT Kit Request Module</vt:lpstr>
      <vt:lpstr>ACT Kit Types</vt:lpstr>
      <vt:lpstr>Specimen Labels</vt:lpstr>
      <vt:lpstr>Three Label Types</vt:lpstr>
      <vt:lpstr>Kit Number Labels</vt:lpstr>
      <vt:lpstr>Participant Labels</vt:lpstr>
      <vt:lpstr>Collection Tube and Aliquot Labels</vt:lpstr>
      <vt:lpstr>Blood Collection Tubes</vt:lpstr>
      <vt:lpstr>Labeling Biologic Samples</vt:lpstr>
      <vt:lpstr>Handling/Processing  Study Specimens </vt:lpstr>
      <vt:lpstr>Specimen Collection and Processing: Specimen Tube Types</vt:lpstr>
      <vt:lpstr>Plasma/Buffy Coat Collection and Processing: 30 ml</vt:lpstr>
      <vt:lpstr>Plasma Collection </vt:lpstr>
      <vt:lpstr>Buffy Coat Collection</vt:lpstr>
      <vt:lpstr>Packaging Sample Shipments</vt:lpstr>
      <vt:lpstr>Frozen Shipment Packaging</vt:lpstr>
      <vt:lpstr>Frozen Shipment Packaging</vt:lpstr>
      <vt:lpstr>Frozen Shipment Packaging</vt:lpstr>
      <vt:lpstr>Frozen Shipping –  Dry Ice Requirements</vt:lpstr>
      <vt:lpstr>Creating Airbills/Scheduling Pickups</vt:lpstr>
      <vt:lpstr>UPS ShipExecTM Thin Client Website</vt:lpstr>
      <vt:lpstr>Finding Your Contact Information</vt:lpstr>
      <vt:lpstr>Finding Your Contact Information</vt:lpstr>
      <vt:lpstr>Verify Information</vt:lpstr>
      <vt:lpstr>Entering Shipment Information</vt:lpstr>
      <vt:lpstr>Need to request UPS Pickup?</vt:lpstr>
      <vt:lpstr>Shipping Packages</vt:lpstr>
      <vt:lpstr>Accessing Airbill</vt:lpstr>
      <vt:lpstr>Accessing Airbill</vt:lpstr>
      <vt:lpstr>Creating Airbills &amp; Scheduling Pick Ups: Reprinting/Voiding Airbills</vt:lpstr>
      <vt:lpstr>Blood Sample and Shipment Notification Form</vt:lpstr>
      <vt:lpstr>PowerPoint Presentation</vt:lpstr>
      <vt:lpstr>Blood Sample and Shipment Notification Form</vt:lpstr>
      <vt:lpstr>Noncomformance Issues</vt:lpstr>
      <vt:lpstr>PowerPoint Presentation</vt:lpstr>
      <vt:lpstr>NCRAD Website</vt:lpstr>
      <vt:lpstr>NCRAD Website: Helpful Pages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Gosnell, Mica Denette</dc:creator>
  <cp:lastModifiedBy>Gosnell, Mica Denette</cp:lastModifiedBy>
  <cp:revision>16</cp:revision>
  <dcterms:created xsi:type="dcterms:W3CDTF">2024-04-02T19:53:42Z</dcterms:created>
  <dcterms:modified xsi:type="dcterms:W3CDTF">2024-06-04T18:26:38Z</dcterms:modified>
</cp:coreProperties>
</file>